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8.xml" ContentType="application/vnd.openxmlformats-officedocument.presentationml.notesSlide+xml"/>
  <Override PartName="/ppt/charts/chart10.xml" ContentType="application/vnd.openxmlformats-officedocument.drawingml.chart+xml"/>
  <Override PartName="/ppt/notesSlides/notesSlide19.xml" ContentType="application/vnd.openxmlformats-officedocument.presentationml.notesSlide+xml"/>
  <Override PartName="/ppt/charts/chart11.xml" ContentType="application/vnd.openxmlformats-officedocument.drawingml.chart+xml"/>
  <Override PartName="/ppt/notesSlides/notesSlide20.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21.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0.xml" ContentType="application/vnd.openxmlformats-officedocument.drawingml.chart+xml"/>
  <Override PartName="/ppt/notesSlides/notesSlide29.xml" ContentType="application/vnd.openxmlformats-officedocument.presentationml.notesSlide+xml"/>
  <Override PartName="/ppt/charts/chart21.xml" ContentType="application/vnd.openxmlformats-officedocument.drawingml.chart+xml"/>
  <Override PartName="/ppt/notesSlides/notesSlide30.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notesSlides/notesSlide31.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7.xml" ContentType="application/vnd.openxmlformats-officedocument.drawingml.chart+xml"/>
  <Override PartName="/ppt/charts/style1.xml" ContentType="application/vnd.ms-office.chartstyle+xml"/>
  <Override PartName="/ppt/charts/colors1.xml" ContentType="application/vnd.ms-office.chartcolorstyle+xml"/>
  <Override PartName="/ppt/charts/chart28.xml" ContentType="application/vnd.openxmlformats-officedocument.drawingml.chart+xml"/>
  <Override PartName="/ppt/notesSlides/notesSlide36.xml" ContentType="application/vnd.openxmlformats-officedocument.presentationml.notesSlide+xml"/>
  <Override PartName="/ppt/charts/chart29.xml" ContentType="application/vnd.openxmlformats-officedocument.drawingml.chart+xml"/>
  <Override PartName="/ppt/charts/style2.xml" ContentType="application/vnd.ms-office.chartstyle+xml"/>
  <Override PartName="/ppt/charts/colors2.xml" ContentType="application/vnd.ms-office.chartcolorstyle+xml"/>
  <Override PartName="/ppt/charts/chart30.xml" ContentType="application/vnd.openxmlformats-officedocument.drawingml.chart+xml"/>
  <Override PartName="/ppt/notesSlides/notesSlide37.xml" ContentType="application/vnd.openxmlformats-officedocument.presentationml.notesSlide+xml"/>
  <Override PartName="/ppt/charts/chart31.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8.xml" ContentType="application/vnd.openxmlformats-officedocument.presentationml.notesSlide+xml"/>
  <Override PartName="/ppt/charts/chart3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3.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4.xml" ContentType="application/vnd.openxmlformats-officedocument.drawingml.chart+xml"/>
  <Override PartName="/ppt/charts/style5.xml" ContentType="application/vnd.ms-office.chartstyle+xml"/>
  <Override PartName="/ppt/charts/colors5.xml" ContentType="application/vnd.ms-office.chartcolorstyle+xml"/>
  <Override PartName="/ppt/charts/chart35.xml" ContentType="application/vnd.openxmlformats-officedocument.drawingml.chart+xml"/>
  <Override PartName="/ppt/charts/style6.xml" ContentType="application/vnd.ms-office.chartstyle+xml"/>
  <Override PartName="/ppt/charts/colors6.xml" ContentType="application/vnd.ms-office.chartcolorstyle+xml"/>
  <Override PartName="/ppt/charts/chart3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7.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handoutMasterIdLst>
    <p:handoutMasterId r:id="rId72"/>
  </p:handoutMasterIdLst>
  <p:sldIdLst>
    <p:sldId id="1033" r:id="rId2"/>
    <p:sldId id="2340" r:id="rId3"/>
    <p:sldId id="975" r:id="rId4"/>
    <p:sldId id="976" r:id="rId5"/>
    <p:sldId id="1027" r:id="rId6"/>
    <p:sldId id="977" r:id="rId7"/>
    <p:sldId id="1032" r:id="rId8"/>
    <p:sldId id="1026" r:id="rId9"/>
    <p:sldId id="1066" r:id="rId10"/>
    <p:sldId id="2236" r:id="rId11"/>
    <p:sldId id="920" r:id="rId12"/>
    <p:sldId id="2409" r:id="rId13"/>
    <p:sldId id="2404" r:id="rId14"/>
    <p:sldId id="2348" r:id="rId15"/>
    <p:sldId id="2349" r:id="rId16"/>
    <p:sldId id="2350" r:id="rId17"/>
    <p:sldId id="2351" r:id="rId18"/>
    <p:sldId id="2352" r:id="rId19"/>
    <p:sldId id="2353" r:id="rId20"/>
    <p:sldId id="2354" r:id="rId21"/>
    <p:sldId id="2355" r:id="rId22"/>
    <p:sldId id="2356" r:id="rId23"/>
    <p:sldId id="2357" r:id="rId24"/>
    <p:sldId id="2358" r:id="rId25"/>
    <p:sldId id="2359" r:id="rId26"/>
    <p:sldId id="1061" r:id="rId27"/>
    <p:sldId id="2245" r:id="rId28"/>
    <p:sldId id="2246" r:id="rId29"/>
    <p:sldId id="1017" r:id="rId30"/>
    <p:sldId id="1019" r:id="rId31"/>
    <p:sldId id="2216" r:id="rId32"/>
    <p:sldId id="2217" r:id="rId33"/>
    <p:sldId id="2205" r:id="rId34"/>
    <p:sldId id="2206" r:id="rId35"/>
    <p:sldId id="1057" r:id="rId36"/>
    <p:sldId id="1058" r:id="rId37"/>
    <p:sldId id="2247" r:id="rId38"/>
    <p:sldId id="2402" r:id="rId39"/>
    <p:sldId id="1037" r:id="rId40"/>
    <p:sldId id="2257" r:id="rId41"/>
    <p:sldId id="2208" r:id="rId42"/>
    <p:sldId id="2278" r:id="rId43"/>
    <p:sldId id="1042" r:id="rId44"/>
    <p:sldId id="2248" r:id="rId45"/>
    <p:sldId id="2199" r:id="rId46"/>
    <p:sldId id="2361" r:id="rId47"/>
    <p:sldId id="2213" r:id="rId48"/>
    <p:sldId id="2249" r:id="rId49"/>
    <p:sldId id="2336" r:id="rId50"/>
    <p:sldId id="2337" r:id="rId51"/>
    <p:sldId id="2338" r:id="rId52"/>
    <p:sldId id="2335" r:id="rId53"/>
    <p:sldId id="1006" r:id="rId54"/>
    <p:sldId id="2415" r:id="rId55"/>
    <p:sldId id="2414" r:id="rId56"/>
    <p:sldId id="2235" r:id="rId57"/>
    <p:sldId id="2345" r:id="rId58"/>
    <p:sldId id="2344" r:id="rId59"/>
    <p:sldId id="2255" r:id="rId60"/>
    <p:sldId id="2339" r:id="rId61"/>
    <p:sldId id="2406" r:id="rId62"/>
    <p:sldId id="2412" r:id="rId63"/>
    <p:sldId id="2413" r:id="rId64"/>
    <p:sldId id="1009" r:id="rId65"/>
    <p:sldId id="2408" r:id="rId66"/>
    <p:sldId id="1010" r:id="rId67"/>
    <p:sldId id="1011" r:id="rId68"/>
    <p:sldId id="2407" r:id="rId69"/>
    <p:sldId id="1034"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p0QZOE5S+3g7qPym3PRUg==" hashData="2WeV2ti8HAh8OJm++IZl8rO1b6xLqa94jcJlINsnXWtw0ewfNDAZURedGUUkccUrX5Uks8Kr2/aTkAON76ZOJQ=="/>
  <p:extLst>
    <p:ext uri="{EFAFB233-063F-42B5-8137-9DF3F51BA10A}">
      <p15:sldGuideLst xmlns:p15="http://schemas.microsoft.com/office/powerpoint/2012/main">
        <p15:guide id="1" orient="horz" pos="1551" userDrawn="1">
          <p15:clr>
            <a:srgbClr val="A4A3A4"/>
          </p15:clr>
        </p15:guide>
        <p15:guide id="2" pos="18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A5D18-6892-D348-EFCE-723945C40431}" name="Dan Rubin" initials="DR" userId="S::dan.rubin@fishawack.com::592539aa-5d77-4aae-af1d-62bac0718f5a" providerId="AD"/>
  <p188:author id="{C7277932-193F-A03C-ADEC-FA592C829B7C}" name="Jamie Simpher" initials="JS" userId="S::jamie.simpher@fishawack.com::26fec890-ba62-4888-bcdc-2de63c12ed40" providerId="AD"/>
  <p188:author id="{3A758C36-1861-DA5B-38D1-E5B2181CA6C9}" name="Carmin Williams" initials="CW" userId="S::cwilliams@nai-consulting.com::64427e9e-a7fb-45ab-8802-63d95c5a8333" providerId="AD"/>
  <p188:author id="{54F31655-56F2-363B-9DC6-AB8BD5C5C034}" name="Carmin Williams" initials="CW" userId="Carmin Williams" providerId="None"/>
  <p188:author id="{1FFB3977-EC8B-E455-2A64-E94B0C24DDFB}" name="Tabbetha Bohac" initials="TB" userId="S::tbohac@nai-consulting.com::349e3d70-ca2a-46f2-aa74-57efd3d9aa33" providerId="AD"/>
  <p188:author id="{85281483-CA21-0287-5274-F4D867E08096}" name="Eric Abrams" initials="EA" userId="S-1-5-21-783430608-2391188968-2494091476-1239" providerId="AD"/>
  <p188:author id="{349A4AD3-A058-39AE-BA88-5CAE518BDFAA}" name="Ashley Geringer" initials="AG" userId="S::ashley.geringer@fishawack.com::2d6674e2-0bda-4163-b171-a0705c1b3a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3" name="Colin Land" initials="CL" lastIdx="21" clrIdx="42">
    <p:extLst>
      <p:ext uri="{19B8F6BF-5375-455C-9EA6-DF929625EA0E}">
        <p15:presenceInfo xmlns:p15="http://schemas.microsoft.com/office/powerpoint/2012/main" userId="S::colinl@meet2e.com::b5bbf81c-0147-4d9b-98d9-8afc8ffdac5c" providerId="AD"/>
      </p:ext>
    </p:extLst>
  </p:cmAuthor>
  <p:cmAuthor id="1" name="Christina England" initials="CE" lastIdx="554" clrIdx="0"/>
  <p:cmAuthor id="44" name="Jamie Simpher" initials="JS" lastIdx="10" clrIdx="43">
    <p:extLst>
      <p:ext uri="{19B8F6BF-5375-455C-9EA6-DF929625EA0E}">
        <p15:presenceInfo xmlns:p15="http://schemas.microsoft.com/office/powerpoint/2012/main" userId="S::jamies@meet2e.com::26fec890-ba62-4888-bcdc-2de63c12ed40" providerId="AD"/>
      </p:ext>
    </p:extLst>
  </p:cmAuthor>
  <p:cmAuthor id="2" name="Eric Abrams" initials="EA" lastIdx="1029" clrIdx="1"/>
  <p:cmAuthor id="45" name="Jenny Berla" initials="JB" lastIdx="50" clrIdx="44">
    <p:extLst>
      <p:ext uri="{19B8F6BF-5375-455C-9EA6-DF929625EA0E}">
        <p15:presenceInfo xmlns:p15="http://schemas.microsoft.com/office/powerpoint/2012/main" userId="S::jennyb@meet2e.com::759615bd-356c-440d-ae6f-9449117e0adf" providerId="AD"/>
      </p:ext>
    </p:extLst>
  </p:cmAuthor>
  <p:cmAuthor id="3" name="Administrator" initials="A" lastIdx="1" clrIdx="2"/>
  <p:cmAuthor id="46" name="Ashley Geringer" initials="AG" lastIdx="4" clrIdx="45">
    <p:extLst>
      <p:ext uri="{19B8F6BF-5375-455C-9EA6-DF929625EA0E}">
        <p15:presenceInfo xmlns:p15="http://schemas.microsoft.com/office/powerpoint/2012/main" userId="S::ashleyg@meet2e.com::2d6674e2-0bda-4163-b171-a0705c1b3acd" providerId="AD"/>
      </p:ext>
    </p:extLst>
  </p:cmAuthor>
  <p:cmAuthor id="4" name="Tabbetha Bohac" initials="TB" lastIdx="248" clrIdx="3"/>
  <p:cmAuthor id="47" name="Jamie Simpher" initials="JS [2]" lastIdx="336" clrIdx="46">
    <p:extLst>
      <p:ext uri="{19B8F6BF-5375-455C-9EA6-DF929625EA0E}">
        <p15:presenceInfo xmlns:p15="http://schemas.microsoft.com/office/powerpoint/2012/main" userId="S::jamie.simpher@fishawack.com::26fec890-ba62-4888-bcdc-2de63c12ed40" providerId="AD"/>
      </p:ext>
    </p:extLst>
  </p:cmAuthor>
  <p:cmAuthor id="5" name="Carmin Williams" initials="CW" lastIdx="368" clrIdx="4"/>
  <p:cmAuthor id="48" name="Ashley Geringer" initials="AG [2]" lastIdx="67" clrIdx="47">
    <p:extLst>
      <p:ext uri="{19B8F6BF-5375-455C-9EA6-DF929625EA0E}">
        <p15:presenceInfo xmlns:p15="http://schemas.microsoft.com/office/powerpoint/2012/main" userId="S::ashley.geringer@fishawack.com::2d6674e2-0bda-4163-b171-a0705c1b3acd" providerId="AD"/>
      </p:ext>
    </p:extLst>
  </p:cmAuthor>
  <p:cmAuthor id="6" name="Steven Rupiper" initials="SR" lastIdx="45" clrIdx="5"/>
  <p:cmAuthor id="49" name="Benjamin Grant" initials="BG [2]" lastIdx="13" clrIdx="48">
    <p:extLst>
      <p:ext uri="{19B8F6BF-5375-455C-9EA6-DF929625EA0E}">
        <p15:presenceInfo xmlns:p15="http://schemas.microsoft.com/office/powerpoint/2012/main" userId="S::benjamin.grant@fishawack.com::4cc43ea4-a5fe-42c7-9f5f-0eca045954bc" providerId="AD"/>
      </p:ext>
    </p:extLst>
  </p:cmAuthor>
  <p:cmAuthor id="7" name="Jennifer Williams" initials="JW" lastIdx="7" clrIdx="6"/>
  <p:cmAuthor id="50" name="Dan Rubin" initials="DR" lastIdx="85" clrIdx="49">
    <p:extLst>
      <p:ext uri="{19B8F6BF-5375-455C-9EA6-DF929625EA0E}">
        <p15:presenceInfo xmlns:p15="http://schemas.microsoft.com/office/powerpoint/2012/main" userId="S::dan.rubin@fishawack.com::592539aa-5d77-4aae-af1d-62bac0718f5a" providerId="AD"/>
      </p:ext>
    </p:extLst>
  </p:cmAuthor>
  <p:cmAuthor id="8" name="Peter Lee" initials="PL" lastIdx="2" clrIdx="7"/>
  <p:cmAuthor id="51" name="Mike Mathews" initials="MM" lastIdx="10" clrIdx="50">
    <p:extLst>
      <p:ext uri="{19B8F6BF-5375-455C-9EA6-DF929625EA0E}">
        <p15:presenceInfo xmlns:p15="http://schemas.microsoft.com/office/powerpoint/2012/main" userId="S-1-5-21-1249799686-228005688-142223018-12547" providerId="AD"/>
      </p:ext>
    </p:extLst>
  </p:cmAuthor>
  <p:cmAuthor id="9" name="Jackie Evans-Shields" initials="JE" lastIdx="9" clrIdx="8"/>
  <p:cmAuthor id="52" name="Natalie Standley" initials="NS" lastIdx="11" clrIdx="51">
    <p:extLst>
      <p:ext uri="{19B8F6BF-5375-455C-9EA6-DF929625EA0E}">
        <p15:presenceInfo xmlns:p15="http://schemas.microsoft.com/office/powerpoint/2012/main" userId="S::natalie.standley@fishawack.com::ff80f5a6-d09f-412c-9b85-ece3d10c1a3a" providerId="AD"/>
      </p:ext>
    </p:extLst>
  </p:cmAuthor>
  <p:cmAuthor id="10" name="Geringer, Ashley" initials="GA" lastIdx="11" clrIdx="9"/>
  <p:cmAuthor id="11" name="Simpher, Jamie" initials="SJ" lastIdx="197" clrIdx="10"/>
  <p:cmAuthor id="12" name="Rubin, Dan" initials="RD" lastIdx="248" clrIdx="11"/>
  <p:cmAuthor id="13" name="Land, Colin" initials="LC" lastIdx="143" clrIdx="12"/>
  <p:cmAuthor id="14" name="Sarah Porter" initials="SP" lastIdx="1" clrIdx="13"/>
  <p:cmAuthor id="15" name="Standley, Natalie" initials="SN" lastIdx="11" clrIdx="14"/>
  <p:cmAuthor id="16" name="Oliver A. Prince" initials="OAP" lastIdx="2" clrIdx="15"/>
  <p:cmAuthor id="17" name="Clark, Jason" initials="CJ" lastIdx="46" clrIdx="16"/>
  <p:cmAuthor id="18" name="Koehler, Allison" initials="KA" lastIdx="62" clrIdx="17"/>
  <p:cmAuthor id="19" name="Kressaty, Emily" initials="KE" lastIdx="2" clrIdx="18"/>
  <p:cmAuthor id="20" name="Kressaty, Emily" initials="KE [2]" lastIdx="1" clrIdx="19"/>
  <p:cmAuthor id="21" name="Kressaty, Emily" initials="KE [3]" lastIdx="1" clrIdx="20"/>
  <p:cmAuthor id="22" name="Kressaty, Emily" initials="KE [4]" lastIdx="1" clrIdx="21"/>
  <p:cmAuthor id="23" name="Kressaty, Emily" initials="KE [5]" lastIdx="1" clrIdx="22"/>
  <p:cmAuthor id="24" name="Kressaty, Emily" initials="KE [6]" lastIdx="1" clrIdx="23"/>
  <p:cmAuthor id="25" name="Kressaty, Emily" initials="KE [7]" lastIdx="1" clrIdx="24"/>
  <p:cmAuthor id="26" name="Kressaty, Emily" initials="KE [8]" lastIdx="1" clrIdx="25"/>
  <p:cmAuthor id="27" name="Kressaty, Emily" initials="KE [9]" lastIdx="1" clrIdx="26"/>
  <p:cmAuthor id="28" name="Kressaty, Emily" initials="KE [10]" lastIdx="1" clrIdx="27"/>
  <p:cmAuthor id="29" name="Kressaty, Emily" initials="KE [11]" lastIdx="1" clrIdx="28"/>
  <p:cmAuthor id="30" name="Kressaty, Emily" initials="KE [12]" lastIdx="1" clrIdx="29"/>
  <p:cmAuthor id="31" name="Kressaty, Emily" initials="KE [13]" lastIdx="1" clrIdx="30"/>
  <p:cmAuthor id="32" name="Kressaty, Emily" initials="KE [14]" lastIdx="1" clrIdx="31"/>
  <p:cmAuthor id="33" name="Kressaty, Emily" initials="KE [15]" lastIdx="1" clrIdx="32"/>
  <p:cmAuthor id="34" name="Kressaty, Emily" initials="KE [16]" lastIdx="1" clrIdx="33"/>
  <p:cmAuthor id="35" name="Kressaty, Emily" initials="KE [17]" lastIdx="1" clrIdx="34"/>
  <p:cmAuthor id="36" name="Kressaty, Emily" initials="KE [18]" lastIdx="0" clrIdx="35"/>
  <p:cmAuthor id="37" name="Kressaty, Emily" initials="KE [19]" lastIdx="1" clrIdx="36"/>
  <p:cmAuthor id="38" name="Kressaty, Emily" initials="KE [20]" lastIdx="1" clrIdx="37"/>
  <p:cmAuthor id="39" name="Matt Turner" initials="MT" lastIdx="37" clrIdx="38"/>
  <p:cmAuthor id="40" name="Cathy Miller" initials="" lastIdx="8" clrIdx="39"/>
  <p:cmAuthor id="41" name="Hancock, Vicky" initials="HV" lastIdx="51" clrIdx="40"/>
  <p:cmAuthor id="42" name="Grant, Benjamin" initials="GB" lastIdx="76"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92B"/>
    <a:srgbClr val="E9E8EB"/>
    <a:srgbClr val="3763B0"/>
    <a:srgbClr val="959596"/>
    <a:srgbClr val="404042"/>
    <a:srgbClr val="E1F4F9"/>
    <a:srgbClr val="48156D"/>
    <a:srgbClr val="3AACDA"/>
    <a:srgbClr val="CFCDD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40" autoAdjust="0"/>
    <p:restoredTop sz="96357" autoAdjust="0"/>
  </p:normalViewPr>
  <p:slideViewPr>
    <p:cSldViewPr snapToGrid="0">
      <p:cViewPr varScale="1">
        <p:scale>
          <a:sx n="61" d="100"/>
          <a:sy n="61" d="100"/>
        </p:scale>
        <p:origin x="984" y="48"/>
      </p:cViewPr>
      <p:guideLst>
        <p:guide orient="horz" pos="1551"/>
        <p:guide pos="1836"/>
      </p:guideLst>
    </p:cSldViewPr>
  </p:slideViewPr>
  <p:notesTextViewPr>
    <p:cViewPr>
      <p:scale>
        <a:sx n="100" d="100"/>
        <a:sy n="100" d="100"/>
      </p:scale>
      <p:origin x="0" y="0"/>
    </p:cViewPr>
  </p:notesTextViewPr>
  <p:sorterViewPr>
    <p:cViewPr>
      <p:scale>
        <a:sx n="30" d="100"/>
        <a:sy n="30" d="100"/>
      </p:scale>
      <p:origin x="0" y="-561"/>
    </p:cViewPr>
  </p:sorterViewPr>
  <p:notesViewPr>
    <p:cSldViewPr snapToGrid="0">
      <p:cViewPr varScale="1">
        <p:scale>
          <a:sx n="46" d="100"/>
          <a:sy n="46"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xml"/><Relationship Id="rId1" Type="http://schemas.microsoft.com/office/2011/relationships/chartStyle" Target="style1.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4.xml"/><Relationship Id="rId1" Type="http://schemas.microsoft.com/office/2011/relationships/chartStyle" Target="style4.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5.xml"/><Relationship Id="rId1" Type="http://schemas.microsoft.com/office/2011/relationships/chartStyle" Target="style5.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6.xml"/><Relationship Id="rId1" Type="http://schemas.microsoft.com/office/2011/relationships/chartStyle" Target="style6.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7.xml"/><Relationship Id="rId1" Type="http://schemas.microsoft.com/office/2011/relationships/chartStyle" Target="style7.xml"/></Relationships>
</file>

<file path=ppt/charts/_rels/chart37.xml.rels><?xml version="1.0" encoding="UTF-8" standalone="yes"?>
<Relationships xmlns="http://schemas.openxmlformats.org/package/2006/relationships"><Relationship Id="rId3" Type="http://schemas.openxmlformats.org/officeDocument/2006/relationships/oleObject" Target="file:///\\var\folders\mx\w1wmg4z578qd5jgsd333smzr0000gp\T\com.microsoft.Outlook\Outlook%20Temp\In%20Vitro%20Bupivacaine-Meloxicam%20Release%20Rates%20Chart%202-21-20.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oleObject" Target="file:///\\Users\nataliestandley\Desktop\New%20Meloxicam.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156338022888"/>
          <c:y val="4.5198441033286803E-2"/>
          <c:w val="0.73303034330306305"/>
          <c:h val="0.81571540947797205"/>
        </c:manualLayout>
      </c:layout>
      <c:scatterChart>
        <c:scatterStyle val="smoothMarker"/>
        <c:varyColors val="0"/>
        <c:ser>
          <c:idx val="0"/>
          <c:order val="0"/>
          <c:tx>
            <c:v>Pain Score</c:v>
          </c:tx>
          <c:spPr>
            <a:ln w="38100">
              <a:solidFill>
                <a:srgbClr val="F30002"/>
              </a:solidFill>
            </a:ln>
          </c:spPr>
          <c:marker>
            <c:symbol val="none"/>
          </c:marker>
          <c:xVal>
            <c:numRef>
              <c:f>'[Bunionectomy Study PKPD.xlsx]Sheet1'!$B$22:$B$38</c:f>
              <c:numCache>
                <c:formatCode>General</c:formatCode>
                <c:ptCount val="17"/>
                <c:pt idx="0">
                  <c:v>1</c:v>
                </c:pt>
                <c:pt idx="1">
                  <c:v>2</c:v>
                </c:pt>
                <c:pt idx="2">
                  <c:v>4</c:v>
                </c:pt>
                <c:pt idx="3">
                  <c:v>6</c:v>
                </c:pt>
                <c:pt idx="4">
                  <c:v>8</c:v>
                </c:pt>
                <c:pt idx="5">
                  <c:v>10</c:v>
                </c:pt>
                <c:pt idx="6">
                  <c:v>12</c:v>
                </c:pt>
                <c:pt idx="7">
                  <c:v>14</c:v>
                </c:pt>
                <c:pt idx="8">
                  <c:v>18</c:v>
                </c:pt>
                <c:pt idx="9">
                  <c:v>24</c:v>
                </c:pt>
                <c:pt idx="10">
                  <c:v>30</c:v>
                </c:pt>
                <c:pt idx="11">
                  <c:v>36</c:v>
                </c:pt>
                <c:pt idx="12">
                  <c:v>42</c:v>
                </c:pt>
                <c:pt idx="13">
                  <c:v>48</c:v>
                </c:pt>
                <c:pt idx="14">
                  <c:v>54</c:v>
                </c:pt>
                <c:pt idx="15">
                  <c:v>60</c:v>
                </c:pt>
                <c:pt idx="16">
                  <c:v>72</c:v>
                </c:pt>
              </c:numCache>
            </c:numRef>
          </c:xVal>
          <c:yVal>
            <c:numRef>
              <c:f>'[Bunionectomy Study PKPD.xlsx]Sheet1'!$E$22:$E$38</c:f>
              <c:numCache>
                <c:formatCode>General</c:formatCode>
                <c:ptCount val="17"/>
                <c:pt idx="0">
                  <c:v>0.9</c:v>
                </c:pt>
                <c:pt idx="1">
                  <c:v>1.1000000000000001</c:v>
                </c:pt>
                <c:pt idx="2">
                  <c:v>3.4</c:v>
                </c:pt>
                <c:pt idx="3">
                  <c:v>3.2</c:v>
                </c:pt>
                <c:pt idx="4">
                  <c:v>3.100000000000001</c:v>
                </c:pt>
                <c:pt idx="5">
                  <c:v>2.9</c:v>
                </c:pt>
                <c:pt idx="6">
                  <c:v>2.5</c:v>
                </c:pt>
                <c:pt idx="7">
                  <c:v>2.7</c:v>
                </c:pt>
                <c:pt idx="8">
                  <c:v>2.0999999999999992</c:v>
                </c:pt>
                <c:pt idx="9">
                  <c:v>2.5</c:v>
                </c:pt>
                <c:pt idx="10">
                  <c:v>2.100000000000001</c:v>
                </c:pt>
                <c:pt idx="11">
                  <c:v>1.8000000000000009</c:v>
                </c:pt>
                <c:pt idx="12">
                  <c:v>1.2</c:v>
                </c:pt>
                <c:pt idx="13">
                  <c:v>1.5</c:v>
                </c:pt>
                <c:pt idx="14">
                  <c:v>0.5</c:v>
                </c:pt>
                <c:pt idx="15">
                  <c:v>0.80000000000000104</c:v>
                </c:pt>
                <c:pt idx="16">
                  <c:v>1.1000000000000001</c:v>
                </c:pt>
              </c:numCache>
            </c:numRef>
          </c:yVal>
          <c:smooth val="0"/>
          <c:extLst>
            <c:ext xmlns:c16="http://schemas.microsoft.com/office/drawing/2014/chart" uri="{C3380CC4-5D6E-409C-BE32-E72D297353CC}">
              <c16:uniqueId val="{00000000-51EB-495E-9D1C-6369E86E8DE7}"/>
            </c:ext>
          </c:extLst>
        </c:ser>
        <c:dLbls>
          <c:showLegendKey val="0"/>
          <c:showVal val="0"/>
          <c:showCatName val="0"/>
          <c:showSerName val="0"/>
          <c:showPercent val="0"/>
          <c:showBubbleSize val="0"/>
        </c:dLbls>
        <c:axId val="1386463488"/>
        <c:axId val="1384993856"/>
      </c:scatterChart>
      <c:scatterChart>
        <c:scatterStyle val="smoothMarker"/>
        <c:varyColors val="0"/>
        <c:ser>
          <c:idx val="1"/>
          <c:order val="1"/>
          <c:tx>
            <c:v>Plasma PK</c:v>
          </c:tx>
          <c:spPr>
            <a:ln w="38100">
              <a:solidFill>
                <a:schemeClr val="accent3">
                  <a:lumMod val="60000"/>
                  <a:lumOff val="40000"/>
                </a:schemeClr>
              </a:solidFill>
            </a:ln>
          </c:spPr>
          <c:marker>
            <c:symbol val="none"/>
          </c:marker>
          <c:xVal>
            <c:numRef>
              <c:f>'[Bunionectomy Study PKPD.xlsx]Sheet1'!$F$22:$F$41</c:f>
              <c:numCache>
                <c:formatCode>General</c:formatCode>
                <c:ptCount val="20"/>
                <c:pt idx="0">
                  <c:v>0</c:v>
                </c:pt>
                <c:pt idx="1">
                  <c:v>0.5</c:v>
                </c:pt>
                <c:pt idx="2">
                  <c:v>1</c:v>
                </c:pt>
                <c:pt idx="3">
                  <c:v>1.5</c:v>
                </c:pt>
                <c:pt idx="4">
                  <c:v>2</c:v>
                </c:pt>
                <c:pt idx="5">
                  <c:v>2.5</c:v>
                </c:pt>
                <c:pt idx="6">
                  <c:v>3</c:v>
                </c:pt>
                <c:pt idx="7">
                  <c:v>4</c:v>
                </c:pt>
                <c:pt idx="8">
                  <c:v>5</c:v>
                </c:pt>
                <c:pt idx="9">
                  <c:v>6</c:v>
                </c:pt>
                <c:pt idx="10">
                  <c:v>8</c:v>
                </c:pt>
                <c:pt idx="11">
                  <c:v>10</c:v>
                </c:pt>
                <c:pt idx="12">
                  <c:v>12</c:v>
                </c:pt>
                <c:pt idx="13">
                  <c:v>18</c:v>
                </c:pt>
                <c:pt idx="14">
                  <c:v>24</c:v>
                </c:pt>
                <c:pt idx="15">
                  <c:v>30</c:v>
                </c:pt>
                <c:pt idx="16">
                  <c:v>36</c:v>
                </c:pt>
                <c:pt idx="17">
                  <c:v>48</c:v>
                </c:pt>
                <c:pt idx="18">
                  <c:v>60</c:v>
                </c:pt>
                <c:pt idx="19">
                  <c:v>72</c:v>
                </c:pt>
              </c:numCache>
            </c:numRef>
          </c:xVal>
          <c:yVal>
            <c:numRef>
              <c:f>'[Bunionectomy Study PKPD.xlsx]Sheet1'!$G$22:$G$41</c:f>
              <c:numCache>
                <c:formatCode>General</c:formatCode>
                <c:ptCount val="20"/>
                <c:pt idx="0">
                  <c:v>0</c:v>
                </c:pt>
                <c:pt idx="1">
                  <c:v>1.7176471</c:v>
                </c:pt>
                <c:pt idx="2">
                  <c:v>12.66</c:v>
                </c:pt>
                <c:pt idx="3">
                  <c:v>30.68</c:v>
                </c:pt>
                <c:pt idx="4">
                  <c:v>38.729412000000011</c:v>
                </c:pt>
                <c:pt idx="5">
                  <c:v>45.2</c:v>
                </c:pt>
                <c:pt idx="6">
                  <c:v>44.229412000000011</c:v>
                </c:pt>
                <c:pt idx="7">
                  <c:v>45.317646999999972</c:v>
                </c:pt>
                <c:pt idx="8">
                  <c:v>46.356250000000003</c:v>
                </c:pt>
                <c:pt idx="9">
                  <c:v>44.568750000000001</c:v>
                </c:pt>
                <c:pt idx="10">
                  <c:v>43.364706000000012</c:v>
                </c:pt>
                <c:pt idx="11">
                  <c:v>39.058824000000001</c:v>
                </c:pt>
                <c:pt idx="12">
                  <c:v>39.462499999999999</c:v>
                </c:pt>
                <c:pt idx="13">
                  <c:v>33.475000000000001</c:v>
                </c:pt>
                <c:pt idx="14">
                  <c:v>29.24</c:v>
                </c:pt>
                <c:pt idx="15">
                  <c:v>20.856249999999999</c:v>
                </c:pt>
                <c:pt idx="16">
                  <c:v>14.168749999999999</c:v>
                </c:pt>
                <c:pt idx="17">
                  <c:v>11.75625</c:v>
                </c:pt>
                <c:pt idx="18">
                  <c:v>7.02</c:v>
                </c:pt>
                <c:pt idx="19">
                  <c:v>1.8529412000000001</c:v>
                </c:pt>
              </c:numCache>
            </c:numRef>
          </c:yVal>
          <c:smooth val="0"/>
          <c:extLst>
            <c:ext xmlns:c16="http://schemas.microsoft.com/office/drawing/2014/chart" uri="{C3380CC4-5D6E-409C-BE32-E72D297353CC}">
              <c16:uniqueId val="{00000001-51EB-495E-9D1C-6369E86E8DE7}"/>
            </c:ext>
          </c:extLst>
        </c:ser>
        <c:dLbls>
          <c:showLegendKey val="0"/>
          <c:showVal val="0"/>
          <c:showCatName val="0"/>
          <c:showSerName val="0"/>
          <c:showPercent val="0"/>
          <c:showBubbleSize val="0"/>
        </c:dLbls>
        <c:axId val="1388545104"/>
        <c:axId val="1388524032"/>
      </c:scatterChart>
      <c:valAx>
        <c:axId val="1386463488"/>
        <c:scaling>
          <c:orientation val="minMax"/>
          <c:max val="72"/>
          <c:min val="0"/>
        </c:scaling>
        <c:delete val="0"/>
        <c:axPos val="b"/>
        <c:title>
          <c:tx>
            <c:rich>
              <a:bodyPr/>
              <a:lstStyle/>
              <a:p>
                <a:pPr>
                  <a:defRPr sz="1000">
                    <a:solidFill>
                      <a:schemeClr val="tx1"/>
                    </a:solidFill>
                  </a:defRPr>
                </a:pPr>
                <a:r>
                  <a:rPr lang="en-US" sz="1000" dirty="0">
                    <a:solidFill>
                      <a:schemeClr val="tx1"/>
                    </a:solidFill>
                  </a:rPr>
                  <a:t>Hours</a:t>
                </a:r>
              </a:p>
            </c:rich>
          </c:tx>
          <c:overlay val="0"/>
        </c:title>
        <c:numFmt formatCode="General" sourceLinked="1"/>
        <c:majorTickMark val="out"/>
        <c:minorTickMark val="out"/>
        <c:tickLblPos val="nextTo"/>
        <c:spPr>
          <a:ln/>
        </c:spPr>
        <c:txPr>
          <a:bodyPr/>
          <a:lstStyle/>
          <a:p>
            <a:pPr>
              <a:defRPr sz="900"/>
            </a:pPr>
            <a:endParaRPr lang="en-US"/>
          </a:p>
        </c:txPr>
        <c:crossAx val="1384993856"/>
        <c:crosses val="autoZero"/>
        <c:crossBetween val="midCat"/>
        <c:majorUnit val="12"/>
        <c:minorUnit val="12"/>
      </c:valAx>
      <c:valAx>
        <c:axId val="1384993856"/>
        <c:scaling>
          <c:orientation val="minMax"/>
        </c:scaling>
        <c:delete val="0"/>
        <c:axPos val="l"/>
        <c:majorGridlines>
          <c:spPr>
            <a:ln>
              <a:solidFill>
                <a:srgbClr val="D9D9D9"/>
              </a:solidFill>
            </a:ln>
          </c:spPr>
        </c:majorGridlines>
        <c:title>
          <c:tx>
            <c:rich>
              <a:bodyPr rot="-5400000" vert="horz"/>
              <a:lstStyle/>
              <a:p>
                <a:pPr>
                  <a:defRPr sz="1000">
                    <a:solidFill>
                      <a:schemeClr val="tx1"/>
                    </a:solidFill>
                  </a:defRPr>
                </a:pPr>
                <a:r>
                  <a:rPr lang="en-US" sz="1000" dirty="0">
                    <a:solidFill>
                      <a:schemeClr val="tx1"/>
                    </a:solidFill>
                  </a:rPr>
                  <a:t>Plasma Bupivacaine (ng/mL)</a:t>
                </a:r>
              </a:p>
            </c:rich>
          </c:tx>
          <c:layout>
            <c:manualLayout>
              <c:xMode val="edge"/>
              <c:yMode val="edge"/>
              <c:x val="0.94550437445319302"/>
              <c:y val="0.214465191419832"/>
            </c:manualLayout>
          </c:layout>
          <c:overlay val="0"/>
        </c:title>
        <c:numFmt formatCode="General" sourceLinked="1"/>
        <c:majorTickMark val="out"/>
        <c:minorTickMark val="none"/>
        <c:tickLblPos val="nextTo"/>
        <c:txPr>
          <a:bodyPr/>
          <a:lstStyle/>
          <a:p>
            <a:pPr>
              <a:defRPr sz="900"/>
            </a:pPr>
            <a:endParaRPr lang="en-US"/>
          </a:p>
        </c:txPr>
        <c:crossAx val="1386463488"/>
        <c:crosses val="autoZero"/>
        <c:crossBetween val="midCat"/>
      </c:valAx>
      <c:valAx>
        <c:axId val="1388524032"/>
        <c:scaling>
          <c:orientation val="minMax"/>
        </c:scaling>
        <c:delete val="0"/>
        <c:axPos val="r"/>
        <c:title>
          <c:tx>
            <c:rich>
              <a:bodyPr rot="-5400000" vert="horz"/>
              <a:lstStyle/>
              <a:p>
                <a:pPr>
                  <a:defRPr sz="1000">
                    <a:solidFill>
                      <a:schemeClr val="tx1"/>
                    </a:solidFill>
                  </a:defRPr>
                </a:pPr>
                <a:r>
                  <a:rPr lang="en-US" sz="1000" b="1" i="0" u="none" strike="noStrike" baseline="0" dirty="0">
                    <a:solidFill>
                      <a:schemeClr val="tx1"/>
                    </a:solidFill>
                    <a:effectLst/>
                  </a:rPr>
                  <a:t>Mean Difference in Pain Score</a:t>
                </a:r>
              </a:p>
              <a:p>
                <a:pPr>
                  <a:defRPr sz="1000">
                    <a:solidFill>
                      <a:schemeClr val="tx1"/>
                    </a:solidFill>
                  </a:defRPr>
                </a:pPr>
                <a:r>
                  <a:rPr lang="en-US" sz="1000" b="0" dirty="0">
                    <a:solidFill>
                      <a:schemeClr val="tx1"/>
                    </a:solidFill>
                  </a:rPr>
                  <a:t>(Saline Placebo</a:t>
                </a:r>
                <a:r>
                  <a:rPr lang="en-US" sz="1000" b="0" baseline="0" dirty="0">
                    <a:solidFill>
                      <a:schemeClr val="tx1"/>
                    </a:solidFill>
                  </a:rPr>
                  <a:t> Minus ZYNRELEF</a:t>
                </a:r>
                <a:r>
                  <a:rPr lang="en-US" sz="1000" b="0" dirty="0">
                    <a:solidFill>
                      <a:schemeClr val="tx1"/>
                    </a:solidFill>
                  </a:rPr>
                  <a:t>)</a:t>
                </a:r>
              </a:p>
            </c:rich>
          </c:tx>
          <c:layout>
            <c:manualLayout>
              <c:xMode val="edge"/>
              <c:yMode val="edge"/>
              <c:x val="0"/>
              <c:y val="0.17835638880551816"/>
            </c:manualLayout>
          </c:layout>
          <c:overlay val="0"/>
        </c:title>
        <c:numFmt formatCode="General" sourceLinked="1"/>
        <c:majorTickMark val="out"/>
        <c:minorTickMark val="none"/>
        <c:tickLblPos val="nextTo"/>
        <c:txPr>
          <a:bodyPr/>
          <a:lstStyle/>
          <a:p>
            <a:pPr>
              <a:defRPr sz="900"/>
            </a:pPr>
            <a:endParaRPr lang="en-US"/>
          </a:p>
        </c:txPr>
        <c:crossAx val="1388545104"/>
        <c:crosses val="max"/>
        <c:crossBetween val="midCat"/>
      </c:valAx>
      <c:valAx>
        <c:axId val="1388545104"/>
        <c:scaling>
          <c:orientation val="minMax"/>
        </c:scaling>
        <c:delete val="1"/>
        <c:axPos val="b"/>
        <c:numFmt formatCode="General" sourceLinked="1"/>
        <c:majorTickMark val="out"/>
        <c:minorTickMark val="none"/>
        <c:tickLblPos val="nextTo"/>
        <c:crossAx val="1388524032"/>
        <c:crosses val="autoZero"/>
        <c:crossBetween val="midCat"/>
      </c:valAx>
    </c:plotArea>
    <c:legend>
      <c:legendPos val="r"/>
      <c:legendEntry>
        <c:idx val="0"/>
        <c:txPr>
          <a:bodyPr/>
          <a:lstStyle/>
          <a:p>
            <a:pPr>
              <a:defRPr sz="1000" baseline="0">
                <a:solidFill>
                  <a:schemeClr val="bg1"/>
                </a:solidFill>
              </a:defRPr>
            </a:pPr>
            <a:endParaRPr lang="en-US"/>
          </a:p>
        </c:txPr>
      </c:legendEntry>
      <c:legendEntry>
        <c:idx val="1"/>
        <c:txPr>
          <a:bodyPr/>
          <a:lstStyle/>
          <a:p>
            <a:pPr>
              <a:defRPr sz="1000" baseline="0">
                <a:solidFill>
                  <a:schemeClr val="bg1"/>
                </a:solidFill>
              </a:defRPr>
            </a:pPr>
            <a:endParaRPr lang="en-US"/>
          </a:p>
        </c:txPr>
      </c:legendEntry>
      <c:layout>
        <c:manualLayout>
          <c:xMode val="edge"/>
          <c:yMode val="edge"/>
          <c:x val="0.49851837270341198"/>
          <c:y val="5.2560137996942299E-2"/>
          <c:w val="0.29486784771397201"/>
          <c:h val="8.6439329995373404E-2"/>
        </c:manualLayout>
      </c:layout>
      <c:overlay val="1"/>
      <c:txPr>
        <a:bodyPr/>
        <a:lstStyle/>
        <a:p>
          <a:pPr>
            <a:defRPr sz="1100" baseline="0">
              <a:solidFill>
                <a:schemeClr val="bg1"/>
              </a:solidFill>
            </a:defRPr>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99894712709997E-2"/>
          <c:y val="1.11739732310699E-2"/>
          <c:w val="0.90177129176320203"/>
          <c:h val="0.90287602070460504"/>
        </c:manualLayout>
      </c:layout>
      <c:scatterChart>
        <c:scatterStyle val="lineMarker"/>
        <c:varyColors val="0"/>
        <c:ser>
          <c:idx val="2"/>
          <c:order val="0"/>
          <c:tx>
            <c:strRef>
              <c:f>Sheet1!$F$9</c:f>
              <c:strCache>
                <c:ptCount val="1"/>
                <c:pt idx="0">
                  <c:v>Saline Placebo (N = 82)</c:v>
                </c:pt>
              </c:strCache>
            </c:strRef>
          </c:tx>
          <c:spPr>
            <a:ln w="28575">
              <a:solidFill>
                <a:schemeClr val="accent3"/>
              </a:solidFill>
            </a:ln>
          </c:spPr>
          <c:marker>
            <c:symbol val="triangle"/>
            <c:size val="6"/>
            <c:spPr>
              <a:solidFill>
                <a:schemeClr val="accent3"/>
              </a:solidFill>
              <a:ln>
                <a:solidFill>
                  <a:schemeClr val="accent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6.6199999999999974</c:v>
                </c:pt>
                <c:pt idx="1">
                  <c:v>7.54</c:v>
                </c:pt>
                <c:pt idx="2">
                  <c:v>7.38</c:v>
                </c:pt>
                <c:pt idx="3">
                  <c:v>6.6199999999999974</c:v>
                </c:pt>
                <c:pt idx="4">
                  <c:v>5.93</c:v>
                </c:pt>
                <c:pt idx="5">
                  <c:v>5.54</c:v>
                </c:pt>
                <c:pt idx="6">
                  <c:v>4.9800000000000004</c:v>
                </c:pt>
                <c:pt idx="7">
                  <c:v>4.28</c:v>
                </c:pt>
                <c:pt idx="8">
                  <c:v>3.96</c:v>
                </c:pt>
                <c:pt idx="9">
                  <c:v>3.33</c:v>
                </c:pt>
              </c:numCache>
            </c:numRef>
          </c:yVal>
          <c:smooth val="0"/>
          <c:extLst>
            <c:ext xmlns:c16="http://schemas.microsoft.com/office/drawing/2014/chart" uri="{C3380CC4-5D6E-409C-BE32-E72D297353CC}">
              <c16:uniqueId val="{00000002-7344-B849-8D97-62A5F926DB87}"/>
            </c:ext>
          </c:extLst>
        </c:ser>
        <c:ser>
          <c:idx val="1"/>
          <c:order val="1"/>
          <c:tx>
            <c:strRef>
              <c:f>Sheet1!$D$9</c:f>
              <c:strCache>
                <c:ptCount val="1"/>
                <c:pt idx="0">
                  <c:v>Bupivacaine HCl 75 mg (N = 172)</c:v>
                </c:pt>
              </c:strCache>
            </c:strRef>
          </c:tx>
          <c:spPr>
            <a:ln w="28575">
              <a:solidFill>
                <a:srgbClr val="7DAEA3"/>
              </a:solidFill>
            </a:ln>
          </c:spPr>
          <c:marker>
            <c:symbol val="square"/>
            <c:size val="6"/>
            <c:spPr>
              <a:solidFill>
                <a:srgbClr val="7DAEA3"/>
              </a:solidFill>
              <a:ln>
                <a:solidFill>
                  <a:srgbClr val="7DAEA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Sheet1!$D$10:$D$19</c:f>
              <c:numCache>
                <c:formatCode>General</c:formatCode>
                <c:ptCount val="10"/>
                <c:pt idx="0">
                  <c:v>3.22</c:v>
                </c:pt>
                <c:pt idx="1">
                  <c:v>4.3599999999999977</c:v>
                </c:pt>
                <c:pt idx="2">
                  <c:v>5.03</c:v>
                </c:pt>
                <c:pt idx="3">
                  <c:v>5.6899999999999986</c:v>
                </c:pt>
                <c:pt idx="4">
                  <c:v>5.98</c:v>
                </c:pt>
                <c:pt idx="5">
                  <c:v>5.43</c:v>
                </c:pt>
                <c:pt idx="6">
                  <c:v>5.33</c:v>
                </c:pt>
                <c:pt idx="7">
                  <c:v>4.45</c:v>
                </c:pt>
                <c:pt idx="8">
                  <c:v>4.1899999999999986</c:v>
                </c:pt>
                <c:pt idx="9">
                  <c:v>3.23</c:v>
                </c:pt>
              </c:numCache>
            </c:numRef>
          </c:yVal>
          <c:smooth val="0"/>
          <c:extLst>
            <c:ext xmlns:c16="http://schemas.microsoft.com/office/drawing/2014/chart" uri="{C3380CC4-5D6E-409C-BE32-E72D297353CC}">
              <c16:uniqueId val="{00000001-7344-B849-8D97-62A5F926DB87}"/>
            </c:ext>
          </c:extLst>
        </c:ser>
        <c:ser>
          <c:idx val="0"/>
          <c:order val="2"/>
          <c:tx>
            <c:strRef>
              <c:f>Sheet1!$B$9</c:f>
              <c:strCache>
                <c:ptCount val="1"/>
                <c:pt idx="0">
                  <c:v>Product Z 300 mg/9 mg (N = 164)</c:v>
                </c:pt>
              </c:strCache>
            </c:strRef>
          </c:tx>
          <c:spPr>
            <a:ln w="28575"/>
          </c:spPr>
          <c:marker>
            <c:symbol val="diamond"/>
            <c:size val="6"/>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Sheet1!$B$10:$B$19</c:f>
              <c:numCache>
                <c:formatCode>General</c:formatCode>
                <c:ptCount val="10"/>
                <c:pt idx="0">
                  <c:v>4.1199999999999974</c:v>
                </c:pt>
                <c:pt idx="1">
                  <c:v>4.92</c:v>
                </c:pt>
                <c:pt idx="2">
                  <c:v>4.37</c:v>
                </c:pt>
                <c:pt idx="3">
                  <c:v>3.9</c:v>
                </c:pt>
                <c:pt idx="4">
                  <c:v>4.03</c:v>
                </c:pt>
                <c:pt idx="5">
                  <c:v>4.53</c:v>
                </c:pt>
                <c:pt idx="6">
                  <c:v>4.1199999999999974</c:v>
                </c:pt>
                <c:pt idx="7">
                  <c:v>3.6</c:v>
                </c:pt>
                <c:pt idx="8">
                  <c:v>3.27</c:v>
                </c:pt>
                <c:pt idx="9">
                  <c:v>2.76</c:v>
                </c:pt>
              </c:numCache>
            </c:numRef>
          </c:yVal>
          <c:smooth val="0"/>
          <c:extLst>
            <c:ext xmlns:c16="http://schemas.microsoft.com/office/drawing/2014/chart" uri="{C3380CC4-5D6E-409C-BE32-E72D297353CC}">
              <c16:uniqueId val="{00000000-7344-B849-8D97-62A5F926DB87}"/>
            </c:ext>
          </c:extLst>
        </c:ser>
        <c:dLbls>
          <c:showLegendKey val="0"/>
          <c:showVal val="1"/>
          <c:showCatName val="0"/>
          <c:showSerName val="0"/>
          <c:showPercent val="0"/>
          <c:showBubbleSize val="0"/>
        </c:dLbls>
        <c:axId val="1389036064"/>
        <c:axId val="1389066624"/>
      </c:scatterChart>
      <c:valAx>
        <c:axId val="1389036064"/>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34195619451446202"/>
              <c:y val="0.96026892425766097"/>
            </c:manualLayout>
          </c:layout>
          <c:overlay val="0"/>
        </c:title>
        <c:numFmt formatCode="General" sourceLinked="1"/>
        <c:majorTickMark val="none"/>
        <c:minorTickMark val="none"/>
        <c:tickLblPos val="nextTo"/>
        <c:txPr>
          <a:bodyPr/>
          <a:lstStyle/>
          <a:p>
            <a:pPr>
              <a:defRPr sz="800"/>
            </a:pPr>
            <a:endParaRPr lang="en-US"/>
          </a:p>
        </c:txPr>
        <c:crossAx val="1389066624"/>
        <c:crossesAt val="0"/>
        <c:crossBetween val="midCat"/>
        <c:majorUnit val="12"/>
      </c:valAx>
      <c:valAx>
        <c:axId val="1389066624"/>
        <c:scaling>
          <c:orientation val="minMax"/>
          <c:max val="10"/>
        </c:scaling>
        <c:delete val="0"/>
        <c:axPos val="l"/>
        <c:title>
          <c:tx>
            <c:rich>
              <a:bodyPr rot="-5400000" vert="horz"/>
              <a:lstStyle/>
              <a:p>
                <a:pPr>
                  <a:defRPr sz="1000" b="0"/>
                </a:pPr>
                <a:r>
                  <a:rPr lang="en-US" sz="1000" b="0" i="0" u="none" strike="noStrike" baseline="0" dirty="0">
                    <a:effectLst/>
                  </a:rPr>
                  <a:t>Mean Pain Intensity Score (NRS-A)</a:t>
                </a:r>
              </a:p>
            </c:rich>
          </c:tx>
          <c:layout>
            <c:manualLayout>
              <c:xMode val="edge"/>
              <c:yMode val="edge"/>
              <c:x val="2.1844770345758657E-2"/>
              <c:y val="0.25491363030368497"/>
            </c:manualLayout>
          </c:layout>
          <c:overlay val="0"/>
        </c:title>
        <c:numFmt formatCode="General" sourceLinked="1"/>
        <c:majorTickMark val="none"/>
        <c:minorTickMark val="none"/>
        <c:tickLblPos val="nextTo"/>
        <c:txPr>
          <a:bodyPr/>
          <a:lstStyle/>
          <a:p>
            <a:pPr>
              <a:defRPr sz="800"/>
            </a:pPr>
            <a:endParaRPr lang="en-US"/>
          </a:p>
        </c:txPr>
        <c:crossAx val="1389036064"/>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Bupivacaine HCl Solution 75 mg (n = 172)</c:v>
                </c:pt>
              </c:strCache>
            </c:strRef>
          </c:tx>
          <c:spPr>
            <a:solidFill>
              <a:srgbClr val="668C83"/>
            </a:solidFill>
            <a:ln>
              <a:noFill/>
            </a:ln>
            <a:effectLst/>
          </c:spPr>
          <c:invertIfNegative val="0"/>
          <c:dLbls>
            <c:spPr>
              <a:noFill/>
              <a:ln>
                <a:noFill/>
              </a:ln>
              <a:effectLst/>
            </c:spPr>
            <c:txPr>
              <a:bodyPr rot="0" vert="horz"/>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0 to 24 Hours</c:v>
                </c:pt>
                <c:pt idx="1">
                  <c:v>0 to 48 Hours</c:v>
                </c:pt>
                <c:pt idx="2">
                  <c:v>0 to 72 Hours</c:v>
                </c:pt>
              </c:strCache>
            </c:strRef>
          </c:cat>
          <c:val>
            <c:numRef>
              <c:f>Sheet1!$C$2:$C$4</c:f>
              <c:numCache>
                <c:formatCode>#,##0.0</c:formatCode>
                <c:ptCount val="3"/>
                <c:pt idx="0">
                  <c:v>17.11</c:v>
                </c:pt>
                <c:pt idx="1">
                  <c:v>12.35</c:v>
                </c:pt>
                <c:pt idx="2">
                  <c:v>8.94</c:v>
                </c:pt>
              </c:numCache>
            </c:numRef>
          </c:val>
          <c:extLst>
            <c:ext xmlns:c16="http://schemas.microsoft.com/office/drawing/2014/chart" uri="{C3380CC4-5D6E-409C-BE32-E72D297353CC}">
              <c16:uniqueId val="{00000001-8728-4B41-B29E-3687B18C466C}"/>
            </c:ext>
          </c:extLst>
        </c:ser>
        <c:ser>
          <c:idx val="0"/>
          <c:order val="1"/>
          <c:tx>
            <c:strRef>
              <c:f>Sheet1!$B$1</c:f>
              <c:strCache>
                <c:ptCount val="1"/>
                <c:pt idx="0">
                  <c:v>ZYNRELEF 300 mg/9 mg (n = 164)</c:v>
                </c:pt>
              </c:strCache>
            </c:strRef>
          </c:tx>
          <c:spPr>
            <a:solidFill>
              <a:schemeClr val="accent1"/>
            </a:solidFill>
            <a:ln>
              <a:noFill/>
            </a:ln>
            <a:effectLst/>
          </c:spPr>
          <c:invertIfNegative val="0"/>
          <c:dLbls>
            <c:spPr>
              <a:noFill/>
              <a:ln>
                <a:noFill/>
              </a:ln>
              <a:effectLst/>
            </c:spPr>
            <c:txPr>
              <a:bodyPr rot="0" vert="horz"/>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to 24 Hours</c:v>
                </c:pt>
                <c:pt idx="1">
                  <c:v>0 to 48 Hours</c:v>
                </c:pt>
                <c:pt idx="2">
                  <c:v>0 to 72 Hours</c:v>
                </c:pt>
              </c:strCache>
            </c:strRef>
          </c:cat>
          <c:val>
            <c:numRef>
              <c:f>Sheet1!$B$2:$B$4</c:f>
              <c:numCache>
                <c:formatCode>#,##0.0</c:formatCode>
                <c:ptCount val="3"/>
                <c:pt idx="0">
                  <c:v>46.05</c:v>
                </c:pt>
                <c:pt idx="1">
                  <c:v>66.02</c:v>
                </c:pt>
                <c:pt idx="2">
                  <c:v>81.430000000000007</c:v>
                </c:pt>
              </c:numCache>
            </c:numRef>
          </c:val>
          <c:extLst>
            <c:ext xmlns:c16="http://schemas.microsoft.com/office/drawing/2014/chart" uri="{C3380CC4-5D6E-409C-BE32-E72D297353CC}">
              <c16:uniqueId val="{00000000-8728-4B41-B29E-3687B18C466C}"/>
            </c:ext>
          </c:extLst>
        </c:ser>
        <c:dLbls>
          <c:dLblPos val="outEnd"/>
          <c:showLegendKey val="0"/>
          <c:showVal val="1"/>
          <c:showCatName val="0"/>
          <c:showSerName val="0"/>
          <c:showPercent val="0"/>
          <c:showBubbleSize val="0"/>
        </c:dLbls>
        <c:gapWidth val="150"/>
        <c:axId val="1385519552"/>
        <c:axId val="1385724304"/>
      </c:barChart>
      <c:catAx>
        <c:axId val="1385519552"/>
        <c:scaling>
          <c:orientation val="minMax"/>
        </c:scaling>
        <c:delete val="0"/>
        <c:axPos val="b"/>
        <c:title>
          <c:tx>
            <c:rich>
              <a:bodyPr rot="0" vert="horz"/>
              <a:lstStyle/>
              <a:p>
                <a:pPr>
                  <a:defRPr/>
                </a:pPr>
                <a:r>
                  <a:rPr lang="en-US" dirty="0"/>
                  <a:t>Time After Study Drug Administration</a:t>
                </a:r>
              </a:p>
            </c:rich>
          </c:tx>
          <c:layout>
            <c:manualLayout>
              <c:xMode val="edge"/>
              <c:yMode val="edge"/>
              <c:x val="0.39261024790701998"/>
              <c:y val="0.89243745367456195"/>
            </c:manualLayout>
          </c:layout>
          <c:overlay val="0"/>
          <c:spPr>
            <a:noFill/>
            <a:ln>
              <a:noFill/>
            </a:ln>
            <a:effectLst/>
          </c:spPr>
        </c:title>
        <c:numFmt formatCode="General" sourceLinked="1"/>
        <c:majorTickMark val="out"/>
        <c:minorTickMark val="none"/>
        <c:tickLblPos val="low"/>
        <c:spPr>
          <a:noFill/>
          <a:ln w="9525" cap="flat" cmpd="sng" algn="ctr">
            <a:solidFill>
              <a:schemeClr val="bg1">
                <a:lumMod val="85000"/>
              </a:schemeClr>
            </a:solidFill>
            <a:round/>
          </a:ln>
          <a:effectLst/>
        </c:spPr>
        <c:txPr>
          <a:bodyPr rot="-60000000" vert="horz"/>
          <a:lstStyle/>
          <a:p>
            <a:pPr>
              <a:defRPr b="0"/>
            </a:pPr>
            <a:endParaRPr lang="en-US"/>
          </a:p>
        </c:txPr>
        <c:crossAx val="1385724304"/>
        <c:crosses val="autoZero"/>
        <c:auto val="1"/>
        <c:lblAlgn val="ctr"/>
        <c:lblOffset val="0"/>
        <c:noMultiLvlLbl val="0"/>
      </c:catAx>
      <c:valAx>
        <c:axId val="1385724304"/>
        <c:scaling>
          <c:orientation val="minMax"/>
        </c:scaling>
        <c:delete val="0"/>
        <c:axPos val="l"/>
        <c:numFmt formatCode="#,##0" sourceLinked="0"/>
        <c:majorTickMark val="out"/>
        <c:minorTickMark val="none"/>
        <c:tickLblPos val="nextTo"/>
        <c:spPr>
          <a:noFill/>
          <a:ln>
            <a:solidFill>
              <a:schemeClr val="bg1">
                <a:lumMod val="85000"/>
              </a:schemeClr>
            </a:solidFill>
          </a:ln>
          <a:effectLst/>
        </c:spPr>
        <c:txPr>
          <a:bodyPr rot="-60000000" vert="horz"/>
          <a:lstStyle/>
          <a:p>
            <a:pPr>
              <a:defRPr/>
            </a:pPr>
            <a:endParaRPr lang="en-US"/>
          </a:p>
        </c:txPr>
        <c:crossAx val="1385519552"/>
        <c:crosses val="autoZero"/>
        <c:crossBetween val="between"/>
      </c:valAx>
      <c:spPr>
        <a:noFill/>
        <a:ln>
          <a:noFill/>
        </a:ln>
        <a:effectLst/>
      </c:spPr>
    </c:plotArea>
    <c:legend>
      <c:legendPos val="b"/>
      <c:layout>
        <c:manualLayout>
          <c:xMode val="edge"/>
          <c:yMode val="edge"/>
          <c:x val="0.23497208979975601"/>
          <c:y val="0.94058985817679797"/>
          <c:w val="0.55455997578914495"/>
          <c:h val="5.8932986581062198E-2"/>
        </c:manualLayout>
      </c:layout>
      <c:overlay val="0"/>
      <c:spPr>
        <a:noFill/>
        <a:ln>
          <a:noFill/>
        </a:ln>
        <a:effectLst/>
      </c:spPr>
      <c:txPr>
        <a:bodyPr rot="0" vert="horz"/>
        <a:lstStyle/>
        <a:p>
          <a:pPr>
            <a:defRPr sz="1000" b="1">
              <a:solidFill>
                <a:schemeClr val="accent3">
                  <a:lumMod val="50000"/>
                </a:schemeClr>
              </a:solidFill>
            </a:defRPr>
          </a:pPr>
          <a:endParaRPr lang="en-US"/>
        </a:p>
      </c:txPr>
    </c:legend>
    <c:plotVisOnly val="1"/>
    <c:dispBlanksAs val="gap"/>
    <c:showDLblsOverMax val="0"/>
  </c:chart>
  <c:spPr>
    <a:noFill/>
    <a:ln>
      <a:noFill/>
    </a:ln>
    <a:effectLst/>
  </c:spPr>
  <c:txPr>
    <a:bodyPr/>
    <a:lstStyle/>
    <a:p>
      <a:pPr>
        <a:defRPr sz="1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62222409921301"/>
          <c:y val="3.8897182434907598E-2"/>
          <c:w val="0.84206434247109896"/>
          <c:h val="0.87093071767158203"/>
        </c:manualLayout>
      </c:layout>
      <c:barChart>
        <c:barDir val="col"/>
        <c:grouping val="stacked"/>
        <c:varyColors val="0"/>
        <c:ser>
          <c:idx val="0"/>
          <c:order val="0"/>
          <c:tx>
            <c:strRef>
              <c:f>Sheet1!$B$1</c:f>
              <c:strCache>
                <c:ptCount val="1"/>
                <c:pt idx="0">
                  <c:v>Bunionectomy</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8B2-49B7-9CA4-A50C8F6BDD65}"/>
              </c:ext>
            </c:extLst>
          </c:dPt>
          <c:dPt>
            <c:idx val="1"/>
            <c:invertIfNegative val="0"/>
            <c:bubble3D val="0"/>
            <c:spPr>
              <a:solidFill>
                <a:srgbClr val="668C83"/>
              </a:solidFill>
              <a:ln>
                <a:noFill/>
              </a:ln>
              <a:effectLst/>
            </c:spPr>
            <c:extLst>
              <c:ext xmlns:c16="http://schemas.microsoft.com/office/drawing/2014/chart" uri="{C3380CC4-5D6E-409C-BE32-E72D297353CC}">
                <c16:uniqueId val="{00000003-B8B2-49B7-9CA4-A50C8F6BDD65}"/>
              </c:ext>
            </c:extLst>
          </c:dPt>
          <c:dPt>
            <c:idx val="2"/>
            <c:invertIfNegative val="0"/>
            <c:bubble3D val="0"/>
            <c:extLst>
              <c:ext xmlns:c16="http://schemas.microsoft.com/office/drawing/2014/chart" uri="{C3380CC4-5D6E-409C-BE32-E72D297353CC}">
                <c16:uniqueId val="{00000005-B8B2-49B7-9CA4-A50C8F6BDD65}"/>
              </c:ext>
            </c:extLst>
          </c:dPt>
          <c:dPt>
            <c:idx val="3"/>
            <c:invertIfNegative val="0"/>
            <c:bubble3D val="0"/>
            <c:extLst>
              <c:ext xmlns:c16="http://schemas.microsoft.com/office/drawing/2014/chart" uri="{C3380CC4-5D6E-409C-BE32-E72D297353CC}">
                <c16:uniqueId val="{00000006-B8B2-49B7-9CA4-A50C8F6BDD65}"/>
              </c:ext>
            </c:extLst>
          </c:dPt>
          <c:dPt>
            <c:idx val="5"/>
            <c:invertIfNegative val="0"/>
            <c:bubble3D val="0"/>
            <c:spPr>
              <a:solidFill>
                <a:schemeClr val="tx1"/>
              </a:solidFill>
              <a:ln>
                <a:noFill/>
              </a:ln>
              <a:effectLst/>
            </c:spPr>
            <c:extLst>
              <c:ext xmlns:c16="http://schemas.microsoft.com/office/drawing/2014/chart" uri="{C3380CC4-5D6E-409C-BE32-E72D297353CC}">
                <c16:uniqueId val="{00000008-B8B2-49B7-9CA4-A50C8F6BDD65}"/>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A-B8B2-49B7-9CA4-A50C8F6BDD65}"/>
              </c:ext>
            </c:extLst>
          </c:dPt>
          <c:dLbls>
            <c:dLbl>
              <c:idx val="0"/>
              <c:layout>
                <c:manualLayout>
                  <c:x val="-2.7800713702977201E-17"/>
                  <c:y val="-0.1469259575757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B2-49B7-9CA4-A50C8F6BDD65}"/>
                </c:ext>
              </c:extLst>
            </c:dLbl>
            <c:dLbl>
              <c:idx val="1"/>
              <c:layout>
                <c:manualLayout>
                  <c:x val="0"/>
                  <c:y val="-0.20258691823728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B2-49B7-9CA4-A50C8F6BDD65}"/>
                </c:ext>
              </c:extLst>
            </c:dLbl>
            <c:dLbl>
              <c:idx val="2"/>
              <c:layout>
                <c:manualLayout>
                  <c:x val="0"/>
                  <c:y val="-0.3634854105769079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B2-49B7-9CA4-A50C8F6BDD65}"/>
                </c:ext>
              </c:extLst>
            </c:dLbl>
            <c:numFmt formatCode="0%" sourceLinked="0"/>
            <c:spPr>
              <a:noFill/>
              <a:ln>
                <a:noFill/>
              </a:ln>
              <a:effectLst/>
            </c:spPr>
            <c:txPr>
              <a:bodyPr wrap="square" lIns="38100" tIns="19050" rIns="38100" bIns="19050" anchor="ctr">
                <a:spAutoFit/>
              </a:bodyPr>
              <a:lstStyle/>
              <a:p>
                <a:pPr>
                  <a:defRPr sz="1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Saline Placebo _x000d_(n = 100)</c:v>
                </c:pt>
                <c:pt idx="1">
                  <c:v>Bupivacaine HCl _x000d_50 mg _x000d_(n = 155)</c:v>
                </c:pt>
                <c:pt idx="2">
                  <c:v>ZYNRELEF _x000d_60 mg/1.8 mg _x000d_(n = 157)</c:v>
                </c:pt>
              </c:strCache>
            </c:strRef>
          </c:cat>
          <c:val>
            <c:numRef>
              <c:f>Sheet1!$B$2:$B$4</c:f>
              <c:numCache>
                <c:formatCode>0.0%</c:formatCode>
                <c:ptCount val="3"/>
                <c:pt idx="0">
                  <c:v>0.17</c:v>
                </c:pt>
                <c:pt idx="1">
                  <c:v>0.245</c:v>
                </c:pt>
                <c:pt idx="2">
                  <c:v>0.46</c:v>
                </c:pt>
              </c:numCache>
            </c:numRef>
          </c:val>
          <c:extLst>
            <c:ext xmlns:c16="http://schemas.microsoft.com/office/drawing/2014/chart" uri="{C3380CC4-5D6E-409C-BE32-E72D297353CC}">
              <c16:uniqueId val="{0000000B-B8B2-49B7-9CA4-A50C8F6BDD65}"/>
            </c:ext>
          </c:extLst>
        </c:ser>
        <c:dLbls>
          <c:dLblPos val="inEnd"/>
          <c:showLegendKey val="0"/>
          <c:showVal val="1"/>
          <c:showCatName val="0"/>
          <c:showSerName val="0"/>
          <c:showPercent val="0"/>
          <c:showBubbleSize val="0"/>
        </c:dLbls>
        <c:gapWidth val="72"/>
        <c:overlap val="100"/>
        <c:axId val="1386588976"/>
        <c:axId val="1386591456"/>
      </c:barChart>
      <c:catAx>
        <c:axId val="1386588976"/>
        <c:scaling>
          <c:orientation val="minMax"/>
        </c:scaling>
        <c:delete val="0"/>
        <c:axPos val="b"/>
        <c:numFmt formatCode="General" sourceLinked="1"/>
        <c:majorTickMark val="none"/>
        <c:minorTickMark val="none"/>
        <c:tickLblPos val="nextTo"/>
        <c:spPr>
          <a:noFill/>
          <a:ln w="9515" cap="flat" cmpd="sng" algn="ctr">
            <a:solidFill>
              <a:schemeClr val="bg1">
                <a:lumMod val="85000"/>
              </a:schemeClr>
            </a:solidFill>
            <a:prstDash val="solid"/>
            <a:round/>
          </a:ln>
          <a:effectLst/>
        </c:spPr>
        <c:txPr>
          <a:bodyPr rot="-60000000" vert="horz"/>
          <a:lstStyle/>
          <a:p>
            <a:pPr>
              <a:defRPr/>
            </a:pPr>
            <a:endParaRPr lang="en-US"/>
          </a:p>
        </c:txPr>
        <c:crossAx val="1386591456"/>
        <c:crosses val="autoZero"/>
        <c:auto val="1"/>
        <c:lblAlgn val="ctr"/>
        <c:lblOffset val="100"/>
        <c:noMultiLvlLbl val="0"/>
      </c:catAx>
      <c:valAx>
        <c:axId val="1386591456"/>
        <c:scaling>
          <c:orientation val="minMax"/>
          <c:max val="0.6"/>
          <c:min val="0"/>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85000"/>
              </a:schemeClr>
            </a:solidFill>
            <a:prstDash val="solid"/>
            <a:round/>
          </a:ln>
          <a:effectLst/>
        </c:spPr>
        <c:txPr>
          <a:bodyPr rot="0" vert="horz"/>
          <a:lstStyle/>
          <a:p>
            <a:pPr>
              <a:defRPr/>
            </a:pPr>
            <a:endParaRPr lang="en-US"/>
          </a:p>
        </c:txPr>
        <c:crossAx val="1386588976"/>
        <c:crosses val="autoZero"/>
        <c:crossBetween val="between"/>
        <c:majorUnit val="0.1"/>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62222409921301"/>
          <c:y val="3.8897182434907598E-2"/>
          <c:w val="0.84206434247109896"/>
          <c:h val="0.87093071767158203"/>
        </c:manualLayout>
      </c:layout>
      <c:barChart>
        <c:barDir val="col"/>
        <c:grouping val="stacked"/>
        <c:varyColors val="0"/>
        <c:ser>
          <c:idx val="0"/>
          <c:order val="0"/>
          <c:tx>
            <c:strRef>
              <c:f>Sheet1!$B$1</c:f>
              <c:strCache>
                <c:ptCount val="1"/>
                <c:pt idx="0">
                  <c:v>Herniorrhaphy</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982A-4707-B648-98CC54F3390B}"/>
              </c:ext>
            </c:extLst>
          </c:dPt>
          <c:dPt>
            <c:idx val="1"/>
            <c:invertIfNegative val="0"/>
            <c:bubble3D val="0"/>
            <c:spPr>
              <a:solidFill>
                <a:srgbClr val="668C83"/>
              </a:solidFill>
              <a:ln>
                <a:noFill/>
              </a:ln>
              <a:effectLst/>
            </c:spPr>
            <c:extLst>
              <c:ext xmlns:c16="http://schemas.microsoft.com/office/drawing/2014/chart" uri="{C3380CC4-5D6E-409C-BE32-E72D297353CC}">
                <c16:uniqueId val="{00000003-982A-4707-B648-98CC54F3390B}"/>
              </c:ext>
            </c:extLst>
          </c:dPt>
          <c:dPt>
            <c:idx val="2"/>
            <c:invertIfNegative val="0"/>
            <c:bubble3D val="0"/>
            <c:extLst>
              <c:ext xmlns:c16="http://schemas.microsoft.com/office/drawing/2014/chart" uri="{C3380CC4-5D6E-409C-BE32-E72D297353CC}">
                <c16:uniqueId val="{00000005-982A-4707-B648-98CC54F3390B}"/>
              </c:ext>
            </c:extLst>
          </c:dPt>
          <c:dPt>
            <c:idx val="3"/>
            <c:invertIfNegative val="0"/>
            <c:bubble3D val="0"/>
            <c:extLst>
              <c:ext xmlns:c16="http://schemas.microsoft.com/office/drawing/2014/chart" uri="{C3380CC4-5D6E-409C-BE32-E72D297353CC}">
                <c16:uniqueId val="{00000006-982A-4707-B648-98CC54F3390B}"/>
              </c:ext>
            </c:extLst>
          </c:dPt>
          <c:dPt>
            <c:idx val="5"/>
            <c:invertIfNegative val="0"/>
            <c:bubble3D val="0"/>
            <c:spPr>
              <a:solidFill>
                <a:schemeClr val="tx1"/>
              </a:solidFill>
              <a:ln>
                <a:noFill/>
              </a:ln>
              <a:effectLst/>
            </c:spPr>
            <c:extLst>
              <c:ext xmlns:c16="http://schemas.microsoft.com/office/drawing/2014/chart" uri="{C3380CC4-5D6E-409C-BE32-E72D297353CC}">
                <c16:uniqueId val="{00000008-982A-4707-B648-98CC54F3390B}"/>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A-982A-4707-B648-98CC54F3390B}"/>
              </c:ext>
            </c:extLst>
          </c:dPt>
          <c:dLbls>
            <c:dLbl>
              <c:idx val="0"/>
              <c:layout>
                <c:manualLayout>
                  <c:x val="-2.77371120000436E-17"/>
                  <c:y val="-0.1595042060310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2A-4707-B648-98CC54F3390B}"/>
                </c:ext>
              </c:extLst>
            </c:dLbl>
            <c:dLbl>
              <c:idx val="1"/>
              <c:layout>
                <c:manualLayout>
                  <c:x val="-1.1094844800017399E-16"/>
                  <c:y val="-0.311453437506358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2A-4707-B648-98CC54F3390B}"/>
                </c:ext>
              </c:extLst>
            </c:dLbl>
            <c:dLbl>
              <c:idx val="2"/>
              <c:layout>
                <c:manualLayout>
                  <c:x val="0"/>
                  <c:y val="-0.394453600276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2A-4707-B648-98CC54F3390B}"/>
                </c:ext>
              </c:extLst>
            </c:dLbl>
            <c:numFmt formatCode="0%" sourceLinked="0"/>
            <c:spPr>
              <a:noFill/>
              <a:ln>
                <a:noFill/>
              </a:ln>
              <a:effectLst/>
            </c:spPr>
            <c:txPr>
              <a:bodyPr wrap="square" lIns="38100" tIns="19050" rIns="38100" bIns="19050" anchor="ctr">
                <a:spAutoFit/>
              </a:bodyPr>
              <a:lstStyle/>
              <a:p>
                <a:pPr>
                  <a:defRPr sz="1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Saline Placebo</c:v>
                </c:pt>
                <c:pt idx="1">
                  <c:v>Bupivacaine HCl</c:v>
                </c:pt>
                <c:pt idx="2">
                  <c:v>ZYNRELEF</c:v>
                </c:pt>
              </c:strCache>
            </c:strRef>
          </c:cat>
          <c:val>
            <c:numRef>
              <c:f>Sheet1!$B$2:$B$4</c:f>
              <c:numCache>
                <c:formatCode>0.0%</c:formatCode>
                <c:ptCount val="3"/>
                <c:pt idx="0">
                  <c:v>0.183</c:v>
                </c:pt>
                <c:pt idx="1">
                  <c:v>0.39500000000000002</c:v>
                </c:pt>
                <c:pt idx="2">
                  <c:v>0.51200000000000001</c:v>
                </c:pt>
              </c:numCache>
            </c:numRef>
          </c:val>
          <c:extLst>
            <c:ext xmlns:c16="http://schemas.microsoft.com/office/drawing/2014/chart" uri="{C3380CC4-5D6E-409C-BE32-E72D297353CC}">
              <c16:uniqueId val="{0000000B-982A-4707-B648-98CC54F3390B}"/>
            </c:ext>
          </c:extLst>
        </c:ser>
        <c:dLbls>
          <c:dLblPos val="inEnd"/>
          <c:showLegendKey val="0"/>
          <c:showVal val="1"/>
          <c:showCatName val="0"/>
          <c:showSerName val="0"/>
          <c:showPercent val="0"/>
          <c:showBubbleSize val="0"/>
        </c:dLbls>
        <c:gapWidth val="72"/>
        <c:overlap val="100"/>
        <c:axId val="1386622912"/>
        <c:axId val="1386625664"/>
      </c:barChart>
      <c:catAx>
        <c:axId val="1386622912"/>
        <c:scaling>
          <c:orientation val="minMax"/>
        </c:scaling>
        <c:delete val="0"/>
        <c:axPos val="b"/>
        <c:numFmt formatCode="General" sourceLinked="1"/>
        <c:majorTickMark val="none"/>
        <c:minorTickMark val="none"/>
        <c:tickLblPos val="nextTo"/>
        <c:spPr>
          <a:noFill/>
          <a:ln w="9515" cap="flat" cmpd="sng" algn="ctr">
            <a:solidFill>
              <a:schemeClr val="bg1">
                <a:lumMod val="85000"/>
              </a:schemeClr>
            </a:solidFill>
            <a:prstDash val="solid"/>
            <a:round/>
          </a:ln>
          <a:effectLst/>
        </c:spPr>
        <c:txPr>
          <a:bodyPr rot="-60000000" vert="horz"/>
          <a:lstStyle/>
          <a:p>
            <a:pPr>
              <a:defRPr/>
            </a:pPr>
            <a:endParaRPr lang="en-US"/>
          </a:p>
        </c:txPr>
        <c:crossAx val="1386625664"/>
        <c:crosses val="autoZero"/>
        <c:auto val="1"/>
        <c:lblAlgn val="ctr"/>
        <c:lblOffset val="100"/>
        <c:noMultiLvlLbl val="0"/>
      </c:catAx>
      <c:valAx>
        <c:axId val="1386625664"/>
        <c:scaling>
          <c:orientation val="minMax"/>
          <c:min val="0"/>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85000"/>
              </a:schemeClr>
            </a:solidFill>
            <a:prstDash val="solid"/>
            <a:round/>
          </a:ln>
          <a:effectLst/>
        </c:spPr>
        <c:txPr>
          <a:bodyPr rot="0" vert="horz"/>
          <a:lstStyle/>
          <a:p>
            <a:pPr>
              <a:defRPr/>
            </a:pPr>
            <a:endParaRPr lang="en-US"/>
          </a:p>
        </c:txPr>
        <c:crossAx val="1386622912"/>
        <c:crosses val="autoZero"/>
        <c:crossBetween val="between"/>
        <c:majorUnit val="0.1"/>
      </c:valAx>
      <c:spPr>
        <a:noFill/>
        <a:ln w="25400">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Sheet1!$B$8</c:f>
              <c:strCache>
                <c:ptCount val="1"/>
                <c:pt idx="0">
                  <c:v>Mean</c:v>
                </c:pt>
              </c:strCache>
            </c:strRef>
          </c:tx>
          <c:spPr>
            <a:solidFill>
              <a:srgbClr val="FF0000"/>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5ADE-4DDC-9BFB-620171E09FC1}"/>
              </c:ext>
            </c:extLst>
          </c:dPt>
          <c:dPt>
            <c:idx val="1"/>
            <c:invertIfNegative val="0"/>
            <c:bubble3D val="0"/>
            <c:spPr>
              <a:solidFill>
                <a:srgbClr val="668C83"/>
              </a:solidFill>
              <a:ln>
                <a:noFill/>
              </a:ln>
              <a:effectLst/>
            </c:spPr>
            <c:extLst>
              <c:ext xmlns:c16="http://schemas.microsoft.com/office/drawing/2014/chart" uri="{C3380CC4-5D6E-409C-BE32-E72D297353CC}">
                <c16:uniqueId val="{00000003-5ADE-4DDC-9BFB-620171E09FC1}"/>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5ADE-4DDC-9BFB-620171E09FC1}"/>
              </c:ext>
            </c:extLst>
          </c:dPt>
          <c:dPt>
            <c:idx val="3"/>
            <c:invertIfNegative val="0"/>
            <c:bubble3D val="0"/>
            <c:extLst>
              <c:ext xmlns:c16="http://schemas.microsoft.com/office/drawing/2014/chart" uri="{C3380CC4-5D6E-409C-BE32-E72D297353CC}">
                <c16:uniqueId val="{00000006-5ADE-4DDC-9BFB-620171E09FC1}"/>
              </c:ext>
            </c:extLst>
          </c:dPt>
          <c:dPt>
            <c:idx val="5"/>
            <c:invertIfNegative val="0"/>
            <c:bubble3D val="0"/>
            <c:extLst>
              <c:ext xmlns:c16="http://schemas.microsoft.com/office/drawing/2014/chart" uri="{C3380CC4-5D6E-409C-BE32-E72D297353CC}">
                <c16:uniqueId val="{00000008-5ADE-4DDC-9BFB-620171E09FC1}"/>
              </c:ext>
            </c:extLst>
          </c:dPt>
          <c:dPt>
            <c:idx val="6"/>
            <c:invertIfNegative val="0"/>
            <c:bubble3D val="0"/>
            <c:extLst>
              <c:ext xmlns:c16="http://schemas.microsoft.com/office/drawing/2014/chart" uri="{C3380CC4-5D6E-409C-BE32-E72D297353CC}">
                <c16:uniqueId val="{0000000A-5ADE-4DDC-9BFB-620171E09FC1}"/>
              </c:ext>
            </c:extLst>
          </c:dPt>
          <c:dLbls>
            <c:dLbl>
              <c:idx val="0"/>
              <c:layout>
                <c:manualLayout>
                  <c:x val="0"/>
                  <c:y val="-0.39221706278160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DE-4DDC-9BFB-620171E09FC1}"/>
                </c:ext>
              </c:extLst>
            </c:dLbl>
            <c:dLbl>
              <c:idx val="1"/>
              <c:layout>
                <c:manualLayout>
                  <c:x val="-1.50372231421661E-7"/>
                  <c:y val="-0.335054550779398"/>
                </c:manualLayout>
              </c:layout>
              <c:showLegendKey val="0"/>
              <c:showVal val="1"/>
              <c:showCatName val="0"/>
              <c:showSerName val="0"/>
              <c:showPercent val="0"/>
              <c:showBubbleSize val="0"/>
              <c:extLst>
                <c:ext xmlns:c15="http://schemas.microsoft.com/office/drawing/2012/chart" uri="{CE6537A1-D6FC-4f65-9D91-7224C49458BB}">
                  <c15:layout>
                    <c:manualLayout>
                      <c:w val="0.122875420583691"/>
                      <c:h val="5.5257272640253402E-2"/>
                    </c:manualLayout>
                  </c15:layout>
                </c:ext>
                <c:ext xmlns:c16="http://schemas.microsoft.com/office/drawing/2014/chart" uri="{C3380CC4-5D6E-409C-BE32-E72D297353CC}">
                  <c16:uniqueId val="{00000003-5ADE-4DDC-9BFB-620171E09FC1}"/>
                </c:ext>
              </c:extLst>
            </c:dLbl>
            <c:dLbl>
              <c:idx val="2"/>
              <c:layout>
                <c:manualLayout>
                  <c:x val="0"/>
                  <c:y val="-0.255326708061860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DE-4DDC-9BFB-620171E09FC1}"/>
                </c:ext>
              </c:extLst>
            </c:dLbl>
            <c:numFmt formatCode="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Sheet1!$A$9:$A$11</c:f>
              <c:strCache>
                <c:ptCount val="3"/>
                <c:pt idx="0">
                  <c:v>Saline Placebo</c:v>
                </c:pt>
                <c:pt idx="1">
                  <c:v>Bupivacaine HCl</c:v>
                </c:pt>
                <c:pt idx="2">
                  <c:v>ZYNRELEF</c:v>
                </c:pt>
              </c:strCache>
            </c:strRef>
          </c:cat>
          <c:val>
            <c:numRef>
              <c:f>Sheet1!$B$9:$B$11</c:f>
              <c:numCache>
                <c:formatCode>0.0</c:formatCode>
                <c:ptCount val="3"/>
                <c:pt idx="0">
                  <c:v>30.06</c:v>
                </c:pt>
                <c:pt idx="1">
                  <c:v>25.09</c:v>
                </c:pt>
                <c:pt idx="2">
                  <c:v>18.8</c:v>
                </c:pt>
              </c:numCache>
            </c:numRef>
          </c:val>
          <c:extLst>
            <c:ext xmlns:c16="http://schemas.microsoft.com/office/drawing/2014/chart" uri="{C3380CC4-5D6E-409C-BE32-E72D297353CC}">
              <c16:uniqueId val="{0000000B-5ADE-4DDC-9BFB-620171E09FC1}"/>
            </c:ext>
          </c:extLst>
        </c:ser>
        <c:dLbls>
          <c:showLegendKey val="0"/>
          <c:showVal val="0"/>
          <c:showCatName val="0"/>
          <c:showSerName val="0"/>
          <c:showPercent val="0"/>
          <c:showBubbleSize val="0"/>
        </c:dLbls>
        <c:gapWidth val="50"/>
        <c:overlap val="100"/>
        <c:axId val="1374319408"/>
        <c:axId val="1374129552"/>
      </c:barChart>
      <c:catAx>
        <c:axId val="1374319408"/>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74129552"/>
        <c:crosses val="autoZero"/>
        <c:auto val="1"/>
        <c:lblAlgn val="ctr"/>
        <c:lblOffset val="100"/>
        <c:noMultiLvlLbl val="0"/>
      </c:catAx>
      <c:valAx>
        <c:axId val="1374129552"/>
        <c:scaling>
          <c:orientation val="minMax"/>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solidFill>
                  <a:schemeClr val="tx1"/>
                </a:solidFill>
              </a:defRPr>
            </a:pPr>
            <a:endParaRPr lang="en-US"/>
          </a:p>
        </c:txPr>
        <c:crossAx val="1374319408"/>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accent3">
              <a:lumMod val="50000"/>
            </a:schemeClr>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Sheet1!$B$8</c:f>
              <c:strCache>
                <c:ptCount val="1"/>
                <c:pt idx="0">
                  <c:v>Mean</c:v>
                </c:pt>
              </c:strCache>
            </c:strRef>
          </c:tx>
          <c:spPr>
            <a:solidFill>
              <a:srgbClr val="FF0000"/>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EEA3-42DF-B1EC-6B40FF0BE9DC}"/>
              </c:ext>
            </c:extLst>
          </c:dPt>
          <c:dPt>
            <c:idx val="1"/>
            <c:invertIfNegative val="0"/>
            <c:bubble3D val="0"/>
            <c:spPr>
              <a:solidFill>
                <a:srgbClr val="668C83"/>
              </a:solidFill>
              <a:ln>
                <a:noFill/>
              </a:ln>
              <a:effectLst/>
            </c:spPr>
            <c:extLst>
              <c:ext xmlns:c16="http://schemas.microsoft.com/office/drawing/2014/chart" uri="{C3380CC4-5D6E-409C-BE32-E72D297353CC}">
                <c16:uniqueId val="{00000003-EEA3-42DF-B1EC-6B40FF0BE9D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EEA3-42DF-B1EC-6B40FF0BE9DC}"/>
              </c:ext>
            </c:extLst>
          </c:dPt>
          <c:dPt>
            <c:idx val="3"/>
            <c:invertIfNegative val="0"/>
            <c:bubble3D val="0"/>
            <c:extLst>
              <c:ext xmlns:c16="http://schemas.microsoft.com/office/drawing/2014/chart" uri="{C3380CC4-5D6E-409C-BE32-E72D297353CC}">
                <c16:uniqueId val="{00000006-EEA3-42DF-B1EC-6B40FF0BE9DC}"/>
              </c:ext>
            </c:extLst>
          </c:dPt>
          <c:dPt>
            <c:idx val="5"/>
            <c:invertIfNegative val="0"/>
            <c:bubble3D val="0"/>
            <c:extLst>
              <c:ext xmlns:c16="http://schemas.microsoft.com/office/drawing/2014/chart" uri="{C3380CC4-5D6E-409C-BE32-E72D297353CC}">
                <c16:uniqueId val="{00000008-EEA3-42DF-B1EC-6B40FF0BE9DC}"/>
              </c:ext>
            </c:extLst>
          </c:dPt>
          <c:dPt>
            <c:idx val="6"/>
            <c:invertIfNegative val="0"/>
            <c:bubble3D val="0"/>
            <c:extLst>
              <c:ext xmlns:c16="http://schemas.microsoft.com/office/drawing/2014/chart" uri="{C3380CC4-5D6E-409C-BE32-E72D297353CC}">
                <c16:uniqueId val="{0000000A-EEA3-42DF-B1EC-6B40FF0BE9DC}"/>
              </c:ext>
            </c:extLst>
          </c:dPt>
          <c:dLbls>
            <c:dLbl>
              <c:idx val="0"/>
              <c:layout>
                <c:manualLayout>
                  <c:x val="0"/>
                  <c:y val="-0.403349751365823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A3-42DF-B1EC-6B40FF0BE9DC}"/>
                </c:ext>
              </c:extLst>
            </c:dLbl>
            <c:dLbl>
              <c:idx val="1"/>
              <c:layout>
                <c:manualLayout>
                  <c:x val="0"/>
                  <c:y val="-0.338715242596680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A3-42DF-B1EC-6B40FF0BE9DC}"/>
                </c:ext>
              </c:extLst>
            </c:dLbl>
            <c:dLbl>
              <c:idx val="2"/>
              <c:layout>
                <c:manualLayout>
                  <c:x val="0"/>
                  <c:y val="-0.25898742430789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A3-42DF-B1EC-6B40FF0BE9DC}"/>
                </c:ext>
              </c:extLst>
            </c:dLbl>
            <c:numFmt formatCode="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Sheet1!$A$9:$A$11</c:f>
              <c:strCache>
                <c:ptCount val="3"/>
                <c:pt idx="0">
                  <c:v>Saline Placebo</c:v>
                </c:pt>
                <c:pt idx="1">
                  <c:v>Bupivacaine HCl</c:v>
                </c:pt>
                <c:pt idx="2">
                  <c:v>ZYNRELEF</c:v>
                </c:pt>
              </c:strCache>
            </c:strRef>
          </c:cat>
          <c:val>
            <c:numRef>
              <c:f>Sheet1!$B$9:$B$11</c:f>
              <c:numCache>
                <c:formatCode>0.0</c:formatCode>
                <c:ptCount val="3"/>
                <c:pt idx="0">
                  <c:v>17.53</c:v>
                </c:pt>
                <c:pt idx="1">
                  <c:v>14.51</c:v>
                </c:pt>
                <c:pt idx="2">
                  <c:v>10.85</c:v>
                </c:pt>
              </c:numCache>
            </c:numRef>
          </c:val>
          <c:extLst>
            <c:ext xmlns:c16="http://schemas.microsoft.com/office/drawing/2014/chart" uri="{C3380CC4-5D6E-409C-BE32-E72D297353CC}">
              <c16:uniqueId val="{0000000B-EEA3-42DF-B1EC-6B40FF0BE9DC}"/>
            </c:ext>
          </c:extLst>
        </c:ser>
        <c:dLbls>
          <c:showLegendKey val="0"/>
          <c:showVal val="0"/>
          <c:showCatName val="0"/>
          <c:showSerName val="0"/>
          <c:showPercent val="0"/>
          <c:showBubbleSize val="0"/>
        </c:dLbls>
        <c:gapWidth val="50"/>
        <c:overlap val="100"/>
        <c:axId val="1386703344"/>
        <c:axId val="1386706096"/>
      </c:barChart>
      <c:catAx>
        <c:axId val="1386703344"/>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6706096"/>
        <c:crosses val="autoZero"/>
        <c:auto val="1"/>
        <c:lblAlgn val="ctr"/>
        <c:lblOffset val="100"/>
        <c:noMultiLvlLbl val="0"/>
      </c:catAx>
      <c:valAx>
        <c:axId val="1386706096"/>
        <c:scaling>
          <c:orientation val="minMax"/>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solidFill>
                  <a:schemeClr val="tx1"/>
                </a:solidFill>
              </a:defRPr>
            </a:pPr>
            <a:endParaRPr lang="en-US"/>
          </a:p>
        </c:txPr>
        <c:crossAx val="1386703344"/>
        <c:crosses val="autoZero"/>
        <c:crossBetween val="between"/>
        <c:majorUnit val="5"/>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accent3">
              <a:lumMod val="50000"/>
            </a:schemeClr>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Sheet1!$B$8</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391D-45E2-9812-A647EA1B6008}"/>
              </c:ext>
            </c:extLst>
          </c:dPt>
          <c:dPt>
            <c:idx val="1"/>
            <c:invertIfNegative val="0"/>
            <c:bubble3D val="0"/>
            <c:spPr>
              <a:solidFill>
                <a:srgbClr val="668C83"/>
              </a:solidFill>
              <a:ln>
                <a:noFill/>
              </a:ln>
              <a:effectLst/>
            </c:spPr>
            <c:extLst>
              <c:ext xmlns:c16="http://schemas.microsoft.com/office/drawing/2014/chart" uri="{C3380CC4-5D6E-409C-BE32-E72D297353CC}">
                <c16:uniqueId val="{00000003-391D-45E2-9812-A647EA1B6008}"/>
              </c:ext>
            </c:extLst>
          </c:dPt>
          <c:dPt>
            <c:idx val="2"/>
            <c:invertIfNegative val="0"/>
            <c:bubble3D val="0"/>
            <c:extLst>
              <c:ext xmlns:c16="http://schemas.microsoft.com/office/drawing/2014/chart" uri="{C3380CC4-5D6E-409C-BE32-E72D297353CC}">
                <c16:uniqueId val="{00000005-391D-45E2-9812-A647EA1B6008}"/>
              </c:ext>
            </c:extLst>
          </c:dPt>
          <c:dPt>
            <c:idx val="3"/>
            <c:invertIfNegative val="0"/>
            <c:bubble3D val="0"/>
            <c:extLst>
              <c:ext xmlns:c16="http://schemas.microsoft.com/office/drawing/2014/chart" uri="{C3380CC4-5D6E-409C-BE32-E72D297353CC}">
                <c16:uniqueId val="{00000006-391D-45E2-9812-A647EA1B6008}"/>
              </c:ext>
            </c:extLst>
          </c:dPt>
          <c:dPt>
            <c:idx val="5"/>
            <c:invertIfNegative val="0"/>
            <c:bubble3D val="0"/>
            <c:spPr>
              <a:solidFill>
                <a:schemeClr val="tx1"/>
              </a:solidFill>
              <a:ln>
                <a:noFill/>
              </a:ln>
              <a:effectLst/>
            </c:spPr>
            <c:extLst>
              <c:ext xmlns:c16="http://schemas.microsoft.com/office/drawing/2014/chart" uri="{C3380CC4-5D6E-409C-BE32-E72D297353CC}">
                <c16:uniqueId val="{00000008-391D-45E2-9812-A647EA1B6008}"/>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A-391D-45E2-9812-A647EA1B6008}"/>
              </c:ext>
            </c:extLst>
          </c:dPt>
          <c:dLbls>
            <c:dLbl>
              <c:idx val="0"/>
              <c:layout>
                <c:manualLayout>
                  <c:x val="-3.6024351554780001E-17"/>
                  <c:y val="-4.74712643678161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1D-45E2-9812-A647EA1B6008}"/>
                </c:ext>
              </c:extLst>
            </c:dLbl>
            <c:dLbl>
              <c:idx val="1"/>
              <c:layout>
                <c:manualLayout>
                  <c:x val="0"/>
                  <c:y val="-0.15424705719429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1D-45E2-9812-A647EA1B6008}"/>
                </c:ext>
              </c:extLst>
            </c:dLbl>
            <c:dLbl>
              <c:idx val="2"/>
              <c:layout>
                <c:manualLayout>
                  <c:x val="0"/>
                  <c:y val="-0.3677570973549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1D-45E2-9812-A647EA1B6008}"/>
                </c:ext>
              </c:extLst>
            </c:dLbl>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Sheet1!$C$9:$C$11</c:f>
              </c:numRef>
            </c:plus>
            <c:minus>
              <c:numRef>
                <c:f>Sheet1!$C$9:$C$11</c:f>
              </c:numRef>
            </c:minus>
          </c:errBars>
          <c:cat>
            <c:strRef>
              <c:f>Sheet1!$A$9:$A$11</c:f>
              <c:strCache>
                <c:ptCount val="3"/>
                <c:pt idx="0">
                  <c:v>Saline Placebo</c:v>
                </c:pt>
                <c:pt idx="1">
                  <c:v>Bupivacaine 
HCl</c:v>
                </c:pt>
                <c:pt idx="2">
                  <c:v>ZYNRELEF</c:v>
                </c:pt>
              </c:strCache>
            </c:strRef>
          </c:cat>
          <c:val>
            <c:numRef>
              <c:f>Sheet1!$B$9:$B$11</c:f>
              <c:numCache>
                <c:formatCode>0.0%</c:formatCode>
                <c:ptCount val="3"/>
                <c:pt idx="0">
                  <c:v>0.02</c:v>
                </c:pt>
                <c:pt idx="1">
                  <c:v>0.11</c:v>
                </c:pt>
                <c:pt idx="2">
                  <c:v>0.28699999999999998</c:v>
                </c:pt>
              </c:numCache>
            </c:numRef>
          </c:val>
          <c:extLst>
            <c:ext xmlns:c16="http://schemas.microsoft.com/office/drawing/2014/chart" uri="{C3380CC4-5D6E-409C-BE32-E72D297353CC}">
              <c16:uniqueId val="{0000000B-391D-45E2-9812-A647EA1B6008}"/>
            </c:ext>
          </c:extLst>
        </c:ser>
        <c:ser>
          <c:idx val="1"/>
          <c:order val="1"/>
          <c:tx>
            <c:strRef>
              <c:f>Sheet1!$C$8</c:f>
              <c:strCache>
                <c:ptCount val="1"/>
                <c:pt idx="0">
                  <c:v>Column2</c:v>
                </c:pt>
              </c:strCache>
            </c:strRef>
          </c:tx>
          <c:invertIfNegative val="0"/>
          <c:cat>
            <c:strRef>
              <c:f>Sheet1!$A$9:$A$11</c:f>
              <c:strCache>
                <c:ptCount val="3"/>
                <c:pt idx="0">
                  <c:v>Saline Placebo</c:v>
                </c:pt>
                <c:pt idx="1">
                  <c:v>Bupivacaine 
HCl</c:v>
                </c:pt>
                <c:pt idx="2">
                  <c:v>ZYNRELEF</c:v>
                </c:pt>
              </c:strCache>
            </c:strRef>
          </c:cat>
          <c:val>
            <c:numRef>
              <c:f>Sheet1!$C$9:$C$11</c:f>
            </c:numRef>
          </c:val>
          <c:extLst>
            <c:ext xmlns:c16="http://schemas.microsoft.com/office/drawing/2014/chart" uri="{C3380CC4-5D6E-409C-BE32-E72D297353CC}">
              <c16:uniqueId val="{0000000C-391D-45E2-9812-A647EA1B6008}"/>
            </c:ext>
          </c:extLst>
        </c:ser>
        <c:dLbls>
          <c:showLegendKey val="0"/>
          <c:showVal val="0"/>
          <c:showCatName val="0"/>
          <c:showSerName val="0"/>
          <c:showPercent val="0"/>
          <c:showBubbleSize val="0"/>
        </c:dLbls>
        <c:gapWidth val="50"/>
        <c:overlap val="100"/>
        <c:axId val="1389195472"/>
        <c:axId val="1389197952"/>
      </c:barChart>
      <c:catAx>
        <c:axId val="1389195472"/>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9197952"/>
        <c:crosses val="autoZero"/>
        <c:auto val="1"/>
        <c:lblAlgn val="ctr"/>
        <c:lblOffset val="100"/>
        <c:noMultiLvlLbl val="0"/>
      </c:catAx>
      <c:valAx>
        <c:axId val="1389197952"/>
        <c:scaling>
          <c:orientation val="minMax"/>
        </c:scaling>
        <c:delete val="0"/>
        <c:axPos val="l"/>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89195472"/>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Sheet1!$B$8</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0A52-492D-9E41-11FFD81FE69A}"/>
              </c:ext>
            </c:extLst>
          </c:dPt>
          <c:dPt>
            <c:idx val="1"/>
            <c:invertIfNegative val="0"/>
            <c:bubble3D val="0"/>
            <c:spPr>
              <a:solidFill>
                <a:srgbClr val="668C83"/>
              </a:solidFill>
              <a:ln>
                <a:noFill/>
              </a:ln>
              <a:effectLst/>
            </c:spPr>
            <c:extLst>
              <c:ext xmlns:c16="http://schemas.microsoft.com/office/drawing/2014/chart" uri="{C3380CC4-5D6E-409C-BE32-E72D297353CC}">
                <c16:uniqueId val="{00000003-0A52-492D-9E41-11FFD81FE69A}"/>
              </c:ext>
            </c:extLst>
          </c:dPt>
          <c:dPt>
            <c:idx val="2"/>
            <c:invertIfNegative val="0"/>
            <c:bubble3D val="0"/>
            <c:extLst>
              <c:ext xmlns:c16="http://schemas.microsoft.com/office/drawing/2014/chart" uri="{C3380CC4-5D6E-409C-BE32-E72D297353CC}">
                <c16:uniqueId val="{00000005-0A52-492D-9E41-11FFD81FE69A}"/>
              </c:ext>
            </c:extLst>
          </c:dPt>
          <c:dPt>
            <c:idx val="3"/>
            <c:invertIfNegative val="0"/>
            <c:bubble3D val="0"/>
            <c:extLst>
              <c:ext xmlns:c16="http://schemas.microsoft.com/office/drawing/2014/chart" uri="{C3380CC4-5D6E-409C-BE32-E72D297353CC}">
                <c16:uniqueId val="{00000006-0A52-492D-9E41-11FFD81FE69A}"/>
              </c:ext>
            </c:extLst>
          </c:dPt>
          <c:dPt>
            <c:idx val="5"/>
            <c:invertIfNegative val="0"/>
            <c:bubble3D val="0"/>
            <c:spPr>
              <a:solidFill>
                <a:schemeClr val="tx1"/>
              </a:solidFill>
              <a:ln>
                <a:noFill/>
              </a:ln>
              <a:effectLst/>
            </c:spPr>
            <c:extLst>
              <c:ext xmlns:c16="http://schemas.microsoft.com/office/drawing/2014/chart" uri="{C3380CC4-5D6E-409C-BE32-E72D297353CC}">
                <c16:uniqueId val="{00000008-0A52-492D-9E41-11FFD81FE69A}"/>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A-0A52-492D-9E41-11FFD81FE69A}"/>
              </c:ext>
            </c:extLst>
          </c:dPt>
          <c:dLbls>
            <c:dLbl>
              <c:idx val="0"/>
              <c:layout>
                <c:manualLayout>
                  <c:x val="-3.6167260208119199E-17"/>
                  <c:y val="-0.175997507270461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52-492D-9E41-11FFD81FE69A}"/>
                </c:ext>
              </c:extLst>
            </c:dLbl>
            <c:dLbl>
              <c:idx val="1"/>
              <c:layout>
                <c:manualLayout>
                  <c:x val="0"/>
                  <c:y val="-0.304779116465862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52-492D-9E41-11FFD81FE69A}"/>
                </c:ext>
              </c:extLst>
            </c:dLbl>
            <c:dLbl>
              <c:idx val="2"/>
              <c:layout>
                <c:manualLayout>
                  <c:x val="0"/>
                  <c:y val="-0.381598393574296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52-492D-9E41-11FFD81FE69A}"/>
                </c:ext>
              </c:extLst>
            </c:dLbl>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Sheet1!$C$10:$C$14</c:f>
              </c:numRef>
            </c:plus>
            <c:minus>
              <c:numRef>
                <c:f>Sheet1!$C$10:$C$14</c:f>
              </c:numRef>
            </c:minus>
          </c:errBars>
          <c:cat>
            <c:strRef>
              <c:f>Sheet1!$A$9:$A$11</c:f>
              <c:strCache>
                <c:ptCount val="3"/>
                <c:pt idx="0">
                  <c:v>Saline Placebo</c:v>
                </c:pt>
                <c:pt idx="1">
                  <c:v>Bupivacaine 
HCl</c:v>
                </c:pt>
                <c:pt idx="2">
                  <c:v>ZYNRELEF</c:v>
                </c:pt>
              </c:strCache>
            </c:strRef>
          </c:cat>
          <c:val>
            <c:numRef>
              <c:f>Sheet1!$B$9:$B$11</c:f>
              <c:numCache>
                <c:formatCode>0.0%</c:formatCode>
                <c:ptCount val="3"/>
                <c:pt idx="0">
                  <c:v>0.22</c:v>
                </c:pt>
                <c:pt idx="1">
                  <c:v>0.40100000000000002</c:v>
                </c:pt>
                <c:pt idx="2">
                  <c:v>0.51200000000000001</c:v>
                </c:pt>
              </c:numCache>
            </c:numRef>
          </c:val>
          <c:extLst>
            <c:ext xmlns:c16="http://schemas.microsoft.com/office/drawing/2014/chart" uri="{C3380CC4-5D6E-409C-BE32-E72D297353CC}">
              <c16:uniqueId val="{0000000B-0A52-492D-9E41-11FFD81FE69A}"/>
            </c:ext>
          </c:extLst>
        </c:ser>
        <c:dLbls>
          <c:showLegendKey val="0"/>
          <c:showVal val="0"/>
          <c:showCatName val="0"/>
          <c:showSerName val="0"/>
          <c:showPercent val="0"/>
          <c:showBubbleSize val="0"/>
        </c:dLbls>
        <c:gapWidth val="50"/>
        <c:overlap val="100"/>
        <c:axId val="1386801840"/>
        <c:axId val="1386804592"/>
      </c:barChart>
      <c:catAx>
        <c:axId val="1386801840"/>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6804592"/>
        <c:crosses val="autoZero"/>
        <c:auto val="1"/>
        <c:lblAlgn val="ctr"/>
        <c:lblOffset val="100"/>
        <c:noMultiLvlLbl val="0"/>
      </c:catAx>
      <c:valAx>
        <c:axId val="1386804592"/>
        <c:scaling>
          <c:orientation val="minMax"/>
        </c:scaling>
        <c:delete val="0"/>
        <c:axPos val="l"/>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86801840"/>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Sheet1!$B$8</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391D-45E2-9812-A647EA1B6008}"/>
              </c:ext>
            </c:extLst>
          </c:dPt>
          <c:dPt>
            <c:idx val="1"/>
            <c:invertIfNegative val="0"/>
            <c:bubble3D val="0"/>
            <c:spPr>
              <a:solidFill>
                <a:srgbClr val="668C83"/>
              </a:solidFill>
              <a:ln>
                <a:noFill/>
              </a:ln>
              <a:effectLst/>
            </c:spPr>
            <c:extLst>
              <c:ext xmlns:c16="http://schemas.microsoft.com/office/drawing/2014/chart" uri="{C3380CC4-5D6E-409C-BE32-E72D297353CC}">
                <c16:uniqueId val="{00000003-391D-45E2-9812-A647EA1B6008}"/>
              </c:ext>
            </c:extLst>
          </c:dPt>
          <c:dPt>
            <c:idx val="2"/>
            <c:invertIfNegative val="0"/>
            <c:bubble3D val="0"/>
            <c:extLst>
              <c:ext xmlns:c16="http://schemas.microsoft.com/office/drawing/2014/chart" uri="{C3380CC4-5D6E-409C-BE32-E72D297353CC}">
                <c16:uniqueId val="{00000005-391D-45E2-9812-A647EA1B6008}"/>
              </c:ext>
            </c:extLst>
          </c:dPt>
          <c:dPt>
            <c:idx val="3"/>
            <c:invertIfNegative val="0"/>
            <c:bubble3D val="0"/>
            <c:extLst>
              <c:ext xmlns:c16="http://schemas.microsoft.com/office/drawing/2014/chart" uri="{C3380CC4-5D6E-409C-BE32-E72D297353CC}">
                <c16:uniqueId val="{00000006-391D-45E2-9812-A647EA1B6008}"/>
              </c:ext>
            </c:extLst>
          </c:dPt>
          <c:dPt>
            <c:idx val="5"/>
            <c:invertIfNegative val="0"/>
            <c:bubble3D val="0"/>
            <c:spPr>
              <a:solidFill>
                <a:schemeClr val="tx1"/>
              </a:solidFill>
              <a:ln>
                <a:noFill/>
              </a:ln>
              <a:effectLst/>
            </c:spPr>
            <c:extLst>
              <c:ext xmlns:c16="http://schemas.microsoft.com/office/drawing/2014/chart" uri="{C3380CC4-5D6E-409C-BE32-E72D297353CC}">
                <c16:uniqueId val="{00000008-391D-45E2-9812-A647EA1B6008}"/>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A-391D-45E2-9812-A647EA1B6008}"/>
              </c:ext>
            </c:extLst>
          </c:dPt>
          <c:dLbls>
            <c:dLbl>
              <c:idx val="0"/>
              <c:layout>
                <c:manualLayout>
                  <c:x val="-3.6024351554780001E-17"/>
                  <c:y val="-4.74712643678161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1D-45E2-9812-A647EA1B6008}"/>
                </c:ext>
              </c:extLst>
            </c:dLbl>
            <c:dLbl>
              <c:idx val="1"/>
              <c:layout>
                <c:manualLayout>
                  <c:x val="0"/>
                  <c:y val="-0.15424705719429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1D-45E2-9812-A647EA1B6008}"/>
                </c:ext>
              </c:extLst>
            </c:dLbl>
            <c:dLbl>
              <c:idx val="2"/>
              <c:layout>
                <c:manualLayout>
                  <c:x val="0"/>
                  <c:y val="-0.3677570973549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1D-45E2-9812-A647EA1B6008}"/>
                </c:ext>
              </c:extLst>
            </c:dLbl>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Sheet1!$C$9:$C$11</c:f>
              </c:numRef>
            </c:plus>
            <c:minus>
              <c:numRef>
                <c:f>Sheet1!$C$9:$C$11</c:f>
              </c:numRef>
            </c:minus>
          </c:errBars>
          <c:cat>
            <c:strRef>
              <c:f>Sheet1!$A$9:$A$11</c:f>
              <c:strCache>
                <c:ptCount val="3"/>
                <c:pt idx="0">
                  <c:v>Saline Placebo</c:v>
                </c:pt>
                <c:pt idx="1">
                  <c:v>Bupivacaine 
HCl</c:v>
                </c:pt>
                <c:pt idx="2">
                  <c:v>ZYNRELEF</c:v>
                </c:pt>
              </c:strCache>
            </c:strRef>
          </c:cat>
          <c:val>
            <c:numRef>
              <c:f>Sheet1!$B$9:$B$11</c:f>
              <c:numCache>
                <c:formatCode>0.0%</c:formatCode>
                <c:ptCount val="3"/>
                <c:pt idx="0">
                  <c:v>0.02</c:v>
                </c:pt>
                <c:pt idx="1">
                  <c:v>0.11</c:v>
                </c:pt>
                <c:pt idx="2">
                  <c:v>0.28699999999999998</c:v>
                </c:pt>
              </c:numCache>
            </c:numRef>
          </c:val>
          <c:extLst>
            <c:ext xmlns:c16="http://schemas.microsoft.com/office/drawing/2014/chart" uri="{C3380CC4-5D6E-409C-BE32-E72D297353CC}">
              <c16:uniqueId val="{0000000B-391D-45E2-9812-A647EA1B6008}"/>
            </c:ext>
          </c:extLst>
        </c:ser>
        <c:ser>
          <c:idx val="1"/>
          <c:order val="1"/>
          <c:tx>
            <c:strRef>
              <c:f>Sheet1!$C$8</c:f>
              <c:strCache>
                <c:ptCount val="1"/>
                <c:pt idx="0">
                  <c:v>Column2</c:v>
                </c:pt>
              </c:strCache>
            </c:strRef>
          </c:tx>
          <c:invertIfNegative val="0"/>
          <c:cat>
            <c:strRef>
              <c:f>Sheet1!$A$9:$A$11</c:f>
              <c:strCache>
                <c:ptCount val="3"/>
                <c:pt idx="0">
                  <c:v>Saline Placebo</c:v>
                </c:pt>
                <c:pt idx="1">
                  <c:v>Bupivacaine 
HCl</c:v>
                </c:pt>
                <c:pt idx="2">
                  <c:v>ZYNRELEF</c:v>
                </c:pt>
              </c:strCache>
            </c:strRef>
          </c:cat>
          <c:val>
            <c:numRef>
              <c:f>Sheet1!$C$9:$C$11</c:f>
            </c:numRef>
          </c:val>
          <c:extLst>
            <c:ext xmlns:c16="http://schemas.microsoft.com/office/drawing/2014/chart" uri="{C3380CC4-5D6E-409C-BE32-E72D297353CC}">
              <c16:uniqueId val="{0000000C-391D-45E2-9812-A647EA1B6008}"/>
            </c:ext>
          </c:extLst>
        </c:ser>
        <c:dLbls>
          <c:showLegendKey val="0"/>
          <c:showVal val="0"/>
          <c:showCatName val="0"/>
          <c:showSerName val="0"/>
          <c:showPercent val="0"/>
          <c:showBubbleSize val="0"/>
        </c:dLbls>
        <c:gapWidth val="50"/>
        <c:overlap val="100"/>
        <c:axId val="1389228464"/>
        <c:axId val="1389231216"/>
      </c:barChart>
      <c:catAx>
        <c:axId val="1389228464"/>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9231216"/>
        <c:crosses val="autoZero"/>
        <c:auto val="1"/>
        <c:lblAlgn val="ctr"/>
        <c:lblOffset val="100"/>
        <c:noMultiLvlLbl val="0"/>
      </c:catAx>
      <c:valAx>
        <c:axId val="1389231216"/>
        <c:scaling>
          <c:orientation val="minMax"/>
        </c:scaling>
        <c:delete val="0"/>
        <c:axPos val="l"/>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89228464"/>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Sheet1!$B$8</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0A52-492D-9E41-11FFD81FE69A}"/>
              </c:ext>
            </c:extLst>
          </c:dPt>
          <c:dPt>
            <c:idx val="1"/>
            <c:invertIfNegative val="0"/>
            <c:bubble3D val="0"/>
            <c:spPr>
              <a:solidFill>
                <a:srgbClr val="668C83"/>
              </a:solidFill>
              <a:ln>
                <a:noFill/>
              </a:ln>
              <a:effectLst/>
            </c:spPr>
            <c:extLst>
              <c:ext xmlns:c16="http://schemas.microsoft.com/office/drawing/2014/chart" uri="{C3380CC4-5D6E-409C-BE32-E72D297353CC}">
                <c16:uniqueId val="{00000003-0A52-492D-9E41-11FFD81FE69A}"/>
              </c:ext>
            </c:extLst>
          </c:dPt>
          <c:dPt>
            <c:idx val="2"/>
            <c:invertIfNegative val="0"/>
            <c:bubble3D val="0"/>
            <c:extLst>
              <c:ext xmlns:c16="http://schemas.microsoft.com/office/drawing/2014/chart" uri="{C3380CC4-5D6E-409C-BE32-E72D297353CC}">
                <c16:uniqueId val="{00000005-0A52-492D-9E41-11FFD81FE69A}"/>
              </c:ext>
            </c:extLst>
          </c:dPt>
          <c:dPt>
            <c:idx val="3"/>
            <c:invertIfNegative val="0"/>
            <c:bubble3D val="0"/>
            <c:extLst>
              <c:ext xmlns:c16="http://schemas.microsoft.com/office/drawing/2014/chart" uri="{C3380CC4-5D6E-409C-BE32-E72D297353CC}">
                <c16:uniqueId val="{00000006-0A52-492D-9E41-11FFD81FE69A}"/>
              </c:ext>
            </c:extLst>
          </c:dPt>
          <c:dPt>
            <c:idx val="5"/>
            <c:invertIfNegative val="0"/>
            <c:bubble3D val="0"/>
            <c:spPr>
              <a:solidFill>
                <a:schemeClr val="tx1"/>
              </a:solidFill>
              <a:ln>
                <a:noFill/>
              </a:ln>
              <a:effectLst/>
            </c:spPr>
            <c:extLst>
              <c:ext xmlns:c16="http://schemas.microsoft.com/office/drawing/2014/chart" uri="{C3380CC4-5D6E-409C-BE32-E72D297353CC}">
                <c16:uniqueId val="{00000008-0A52-492D-9E41-11FFD81FE69A}"/>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A-0A52-492D-9E41-11FFD81FE69A}"/>
              </c:ext>
            </c:extLst>
          </c:dPt>
          <c:dLbls>
            <c:dLbl>
              <c:idx val="0"/>
              <c:layout>
                <c:manualLayout>
                  <c:x val="-3.6167260208119199E-17"/>
                  <c:y val="-0.175997507270461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52-492D-9E41-11FFD81FE69A}"/>
                </c:ext>
              </c:extLst>
            </c:dLbl>
            <c:dLbl>
              <c:idx val="1"/>
              <c:layout>
                <c:manualLayout>
                  <c:x val="0"/>
                  <c:y val="-0.304779116465862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52-492D-9E41-11FFD81FE69A}"/>
                </c:ext>
              </c:extLst>
            </c:dLbl>
            <c:dLbl>
              <c:idx val="2"/>
              <c:layout>
                <c:manualLayout>
                  <c:x val="0"/>
                  <c:y val="-0.381598393574296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52-492D-9E41-11FFD81FE69A}"/>
                </c:ext>
              </c:extLst>
            </c:dLbl>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Sheet1!$C$10:$C$14</c:f>
              </c:numRef>
            </c:plus>
            <c:minus>
              <c:numRef>
                <c:f>Sheet1!$C$10:$C$14</c:f>
              </c:numRef>
            </c:minus>
          </c:errBars>
          <c:cat>
            <c:strRef>
              <c:f>Sheet1!$A$9:$A$11</c:f>
              <c:strCache>
                <c:ptCount val="3"/>
                <c:pt idx="0">
                  <c:v>Saline Placebo</c:v>
                </c:pt>
                <c:pt idx="1">
                  <c:v>Bupivacaine 
HCl</c:v>
                </c:pt>
                <c:pt idx="2">
                  <c:v>ZYNRELEF</c:v>
                </c:pt>
              </c:strCache>
            </c:strRef>
          </c:cat>
          <c:val>
            <c:numRef>
              <c:f>Sheet1!$B$9:$B$11</c:f>
              <c:numCache>
                <c:formatCode>0.0%</c:formatCode>
                <c:ptCount val="3"/>
                <c:pt idx="0">
                  <c:v>0.22</c:v>
                </c:pt>
                <c:pt idx="1">
                  <c:v>0.40100000000000002</c:v>
                </c:pt>
                <c:pt idx="2">
                  <c:v>0.51200000000000001</c:v>
                </c:pt>
              </c:numCache>
            </c:numRef>
          </c:val>
          <c:extLst>
            <c:ext xmlns:c16="http://schemas.microsoft.com/office/drawing/2014/chart" uri="{C3380CC4-5D6E-409C-BE32-E72D297353CC}">
              <c16:uniqueId val="{0000000B-0A52-492D-9E41-11FFD81FE69A}"/>
            </c:ext>
          </c:extLst>
        </c:ser>
        <c:dLbls>
          <c:showLegendKey val="0"/>
          <c:showVal val="0"/>
          <c:showCatName val="0"/>
          <c:showSerName val="0"/>
          <c:showPercent val="0"/>
          <c:showBubbleSize val="0"/>
        </c:dLbls>
        <c:gapWidth val="50"/>
        <c:overlap val="100"/>
        <c:axId val="1386864096"/>
        <c:axId val="1386866848"/>
      </c:barChart>
      <c:catAx>
        <c:axId val="1386864096"/>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6866848"/>
        <c:crosses val="autoZero"/>
        <c:auto val="1"/>
        <c:lblAlgn val="ctr"/>
        <c:lblOffset val="100"/>
        <c:noMultiLvlLbl val="0"/>
      </c:catAx>
      <c:valAx>
        <c:axId val="1386866848"/>
        <c:scaling>
          <c:orientation val="minMax"/>
        </c:scaling>
        <c:delete val="0"/>
        <c:axPos val="l"/>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86864096"/>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11041152323501"/>
          <c:y val="6.19470933090795E-2"/>
          <c:w val="0.834683651556543"/>
          <c:h val="0.81561278054528896"/>
        </c:manualLayout>
      </c:layout>
      <c:scatterChart>
        <c:scatterStyle val="lineMarker"/>
        <c:varyColors val="0"/>
        <c:ser>
          <c:idx val="0"/>
          <c:order val="0"/>
          <c:tx>
            <c:strRef>
              <c:f>'slide 3'!$C$1</c:f>
              <c:strCache>
                <c:ptCount val="1"/>
                <c:pt idx="0">
                  <c:v>ZYNRELEF 60 mg/1.8 mg (n = 17)</c:v>
                </c:pt>
              </c:strCache>
            </c:strRef>
          </c:tx>
          <c:spPr>
            <a:ln w="38100">
              <a:solidFill>
                <a:schemeClr val="accent1"/>
              </a:solidFill>
            </a:ln>
          </c:spPr>
          <c:marker>
            <c:symbol val="none"/>
          </c:marker>
          <c:xVal>
            <c:numRef>
              <c:f>'slide 3'!$C$2:$C$18</c:f>
              <c:numCache>
                <c:formatCode>General</c:formatCode>
                <c:ptCount val="17"/>
                <c:pt idx="0">
                  <c:v>1</c:v>
                </c:pt>
                <c:pt idx="1">
                  <c:v>2</c:v>
                </c:pt>
                <c:pt idx="2">
                  <c:v>4</c:v>
                </c:pt>
                <c:pt idx="3">
                  <c:v>6</c:v>
                </c:pt>
                <c:pt idx="4">
                  <c:v>8</c:v>
                </c:pt>
                <c:pt idx="5">
                  <c:v>10</c:v>
                </c:pt>
                <c:pt idx="6">
                  <c:v>12</c:v>
                </c:pt>
                <c:pt idx="7">
                  <c:v>14</c:v>
                </c:pt>
                <c:pt idx="8">
                  <c:v>18</c:v>
                </c:pt>
                <c:pt idx="9">
                  <c:v>24</c:v>
                </c:pt>
                <c:pt idx="10">
                  <c:v>30</c:v>
                </c:pt>
                <c:pt idx="11">
                  <c:v>36</c:v>
                </c:pt>
                <c:pt idx="12">
                  <c:v>42</c:v>
                </c:pt>
                <c:pt idx="13">
                  <c:v>48</c:v>
                </c:pt>
                <c:pt idx="14">
                  <c:v>54</c:v>
                </c:pt>
                <c:pt idx="15">
                  <c:v>60</c:v>
                </c:pt>
                <c:pt idx="16">
                  <c:v>72</c:v>
                </c:pt>
              </c:numCache>
            </c:numRef>
          </c:xVal>
          <c:yVal>
            <c:numRef>
              <c:f>'slide 3'!$D$2:$D$18</c:f>
              <c:numCache>
                <c:formatCode>General</c:formatCode>
                <c:ptCount val="17"/>
                <c:pt idx="0">
                  <c:v>1.15384615384615</c:v>
                </c:pt>
                <c:pt idx="1">
                  <c:v>2.3269230769230802</c:v>
                </c:pt>
                <c:pt idx="2">
                  <c:v>3.0576923076923102</c:v>
                </c:pt>
                <c:pt idx="3">
                  <c:v>4</c:v>
                </c:pt>
                <c:pt idx="4">
                  <c:v>4.5192307692307701</c:v>
                </c:pt>
                <c:pt idx="5">
                  <c:v>4.9230769230769189</c:v>
                </c:pt>
                <c:pt idx="6">
                  <c:v>5.211538461538459</c:v>
                </c:pt>
                <c:pt idx="7">
                  <c:v>4.7307692307692299</c:v>
                </c:pt>
                <c:pt idx="8">
                  <c:v>4.9807692307692299</c:v>
                </c:pt>
                <c:pt idx="9">
                  <c:v>5.1153846153846203</c:v>
                </c:pt>
                <c:pt idx="10">
                  <c:v>5.1346153846153886</c:v>
                </c:pt>
                <c:pt idx="11">
                  <c:v>5.3846153846153886</c:v>
                </c:pt>
                <c:pt idx="12">
                  <c:v>5.3076923076923102</c:v>
                </c:pt>
                <c:pt idx="13">
                  <c:v>4.211538461538459</c:v>
                </c:pt>
                <c:pt idx="14">
                  <c:v>4.5384615384615401</c:v>
                </c:pt>
                <c:pt idx="15">
                  <c:v>4.8461538461538494</c:v>
                </c:pt>
                <c:pt idx="16">
                  <c:v>4.0769230769230802</c:v>
                </c:pt>
              </c:numCache>
            </c:numRef>
          </c:yVal>
          <c:smooth val="0"/>
          <c:extLst>
            <c:ext xmlns:c16="http://schemas.microsoft.com/office/drawing/2014/chart" uri="{C3380CC4-5D6E-409C-BE32-E72D297353CC}">
              <c16:uniqueId val="{00000000-BD1C-49C0-A4CE-A829D7C05902}"/>
            </c:ext>
          </c:extLst>
        </c:ser>
        <c:ser>
          <c:idx val="1"/>
          <c:order val="1"/>
          <c:tx>
            <c:strRef>
              <c:f>'slide 3'!$F$1</c:f>
              <c:strCache>
                <c:ptCount val="1"/>
                <c:pt idx="0">
                  <c:v>Placebo</c:v>
                </c:pt>
              </c:strCache>
            </c:strRef>
          </c:tx>
          <c:spPr>
            <a:ln w="38100">
              <a:solidFill>
                <a:schemeClr val="accent3"/>
              </a:solidFill>
            </a:ln>
          </c:spPr>
          <c:marker>
            <c:symbol val="none"/>
          </c:marker>
          <c:xVal>
            <c:numRef>
              <c:f>'slide 3'!$F$2:$F$18</c:f>
              <c:numCache>
                <c:formatCode>General</c:formatCode>
                <c:ptCount val="17"/>
                <c:pt idx="0">
                  <c:v>1</c:v>
                </c:pt>
                <c:pt idx="1">
                  <c:v>2</c:v>
                </c:pt>
                <c:pt idx="2">
                  <c:v>4</c:v>
                </c:pt>
                <c:pt idx="3">
                  <c:v>6</c:v>
                </c:pt>
                <c:pt idx="4">
                  <c:v>8</c:v>
                </c:pt>
                <c:pt idx="5">
                  <c:v>10</c:v>
                </c:pt>
                <c:pt idx="6">
                  <c:v>12</c:v>
                </c:pt>
                <c:pt idx="7">
                  <c:v>14</c:v>
                </c:pt>
                <c:pt idx="8">
                  <c:v>18</c:v>
                </c:pt>
                <c:pt idx="9">
                  <c:v>24</c:v>
                </c:pt>
                <c:pt idx="10">
                  <c:v>30</c:v>
                </c:pt>
                <c:pt idx="11">
                  <c:v>36</c:v>
                </c:pt>
                <c:pt idx="12">
                  <c:v>42</c:v>
                </c:pt>
                <c:pt idx="13">
                  <c:v>48</c:v>
                </c:pt>
                <c:pt idx="14">
                  <c:v>54</c:v>
                </c:pt>
                <c:pt idx="15">
                  <c:v>60</c:v>
                </c:pt>
                <c:pt idx="16">
                  <c:v>72</c:v>
                </c:pt>
              </c:numCache>
            </c:numRef>
          </c:xVal>
          <c:yVal>
            <c:numRef>
              <c:f>'slide 3'!$G$2:$G$18</c:f>
              <c:numCache>
                <c:formatCode>General</c:formatCode>
                <c:ptCount val="17"/>
                <c:pt idx="0">
                  <c:v>2.0291262135922299</c:v>
                </c:pt>
                <c:pt idx="1">
                  <c:v>3.7475728155339798</c:v>
                </c:pt>
                <c:pt idx="2">
                  <c:v>5.9611650485436902</c:v>
                </c:pt>
                <c:pt idx="3">
                  <c:v>6.98058252427185</c:v>
                </c:pt>
                <c:pt idx="4">
                  <c:v>7.3980582524271892</c:v>
                </c:pt>
                <c:pt idx="5">
                  <c:v>7.5339805825242703</c:v>
                </c:pt>
                <c:pt idx="6">
                  <c:v>7.4077669902912602</c:v>
                </c:pt>
                <c:pt idx="7">
                  <c:v>7.3106796116504897</c:v>
                </c:pt>
                <c:pt idx="8">
                  <c:v>6.9611650485436902</c:v>
                </c:pt>
                <c:pt idx="9">
                  <c:v>7.0873786407766994</c:v>
                </c:pt>
                <c:pt idx="10">
                  <c:v>6.9029126213592296</c:v>
                </c:pt>
                <c:pt idx="11">
                  <c:v>6.4174757281553392</c:v>
                </c:pt>
                <c:pt idx="12">
                  <c:v>6.2038834951456296</c:v>
                </c:pt>
                <c:pt idx="13">
                  <c:v>5.3495145631067986</c:v>
                </c:pt>
                <c:pt idx="14">
                  <c:v>5.7572815533980588</c:v>
                </c:pt>
                <c:pt idx="15">
                  <c:v>5.4174757281553392</c:v>
                </c:pt>
                <c:pt idx="16">
                  <c:v>4.2427184466019394</c:v>
                </c:pt>
              </c:numCache>
            </c:numRef>
          </c:yVal>
          <c:smooth val="0"/>
          <c:extLst>
            <c:ext xmlns:c16="http://schemas.microsoft.com/office/drawing/2014/chart" uri="{C3380CC4-5D6E-409C-BE32-E72D297353CC}">
              <c16:uniqueId val="{00000001-BD1C-49C0-A4CE-A829D7C05902}"/>
            </c:ext>
          </c:extLst>
        </c:ser>
        <c:dLbls>
          <c:showLegendKey val="0"/>
          <c:showVal val="0"/>
          <c:showCatName val="0"/>
          <c:showSerName val="0"/>
          <c:showPercent val="0"/>
          <c:showBubbleSize val="0"/>
        </c:dLbls>
        <c:axId val="1388625312"/>
        <c:axId val="1388628704"/>
      </c:scatterChart>
      <c:valAx>
        <c:axId val="1388625312"/>
        <c:scaling>
          <c:orientation val="minMax"/>
          <c:max val="72"/>
          <c:min val="0"/>
        </c:scaling>
        <c:delete val="0"/>
        <c:axPos val="b"/>
        <c:title>
          <c:tx>
            <c:rich>
              <a:bodyPr/>
              <a:lstStyle/>
              <a:p>
                <a:pPr>
                  <a:defRPr sz="1000">
                    <a:solidFill>
                      <a:schemeClr val="tx1"/>
                    </a:solidFill>
                  </a:defRPr>
                </a:pPr>
                <a:r>
                  <a:rPr lang="en-US" sz="1000" dirty="0">
                    <a:solidFill>
                      <a:schemeClr val="tx1"/>
                    </a:solidFill>
                  </a:rPr>
                  <a:t>Hours</a:t>
                </a:r>
              </a:p>
            </c:rich>
          </c:tx>
          <c:overlay val="0"/>
        </c:title>
        <c:numFmt formatCode="General" sourceLinked="1"/>
        <c:majorTickMark val="out"/>
        <c:minorTickMark val="none"/>
        <c:tickLblPos val="nextTo"/>
        <c:crossAx val="1388628704"/>
        <c:crosses val="autoZero"/>
        <c:crossBetween val="midCat"/>
        <c:majorUnit val="12"/>
      </c:valAx>
      <c:valAx>
        <c:axId val="1388628704"/>
        <c:scaling>
          <c:orientation val="minMax"/>
          <c:max val="10"/>
        </c:scaling>
        <c:delete val="0"/>
        <c:axPos val="l"/>
        <c:majorGridlines>
          <c:spPr>
            <a:ln>
              <a:solidFill>
                <a:srgbClr val="D9D9D9"/>
              </a:solidFill>
            </a:ln>
          </c:spPr>
        </c:majorGridlines>
        <c:title>
          <c:tx>
            <c:rich>
              <a:bodyPr/>
              <a:lstStyle/>
              <a:p>
                <a:pPr>
                  <a:defRPr sz="1000">
                    <a:solidFill>
                      <a:schemeClr val="tx1"/>
                    </a:solidFill>
                  </a:defRPr>
                </a:pPr>
                <a:r>
                  <a:rPr lang="en-US" sz="1000" dirty="0">
                    <a:solidFill>
                      <a:schemeClr val="tx1"/>
                    </a:solidFill>
                  </a:rPr>
                  <a:t>Mean Pain Intensity</a:t>
                </a:r>
              </a:p>
            </c:rich>
          </c:tx>
          <c:layout>
            <c:manualLayout>
              <c:xMode val="edge"/>
              <c:yMode val="edge"/>
              <c:x val="1.4649064534028254E-2"/>
              <c:y val="0.31017446340166271"/>
            </c:manualLayout>
          </c:layout>
          <c:overlay val="0"/>
        </c:title>
        <c:numFmt formatCode="General" sourceLinked="1"/>
        <c:majorTickMark val="out"/>
        <c:minorTickMark val="none"/>
        <c:tickLblPos val="nextTo"/>
        <c:crossAx val="1388625312"/>
        <c:crosses val="autoZero"/>
        <c:crossBetween val="midCat"/>
      </c:valAx>
      <c:spPr>
        <a:noFill/>
      </c:spPr>
    </c:plotArea>
    <c:legend>
      <c:legendPos val="r"/>
      <c:legendEntry>
        <c:idx val="0"/>
        <c:txPr>
          <a:bodyPr/>
          <a:lstStyle/>
          <a:p>
            <a:pPr>
              <a:defRPr sz="1000"/>
            </a:pPr>
            <a:endParaRPr lang="en-US"/>
          </a:p>
        </c:txPr>
      </c:legendEntry>
      <c:legendEntry>
        <c:idx val="1"/>
        <c:txPr>
          <a:bodyPr/>
          <a:lstStyle/>
          <a:p>
            <a:pPr>
              <a:defRPr sz="1000"/>
            </a:pPr>
            <a:endParaRPr lang="en-US"/>
          </a:p>
        </c:txPr>
      </c:legendEntry>
      <c:layout>
        <c:manualLayout>
          <c:xMode val="edge"/>
          <c:yMode val="edge"/>
          <c:x val="0.49493365856411126"/>
          <c:y val="5.9870844693659192E-2"/>
          <c:w val="0.502351810100792"/>
          <c:h val="9.0820382265328098E-2"/>
        </c:manualLayout>
      </c:layout>
      <c:overlay val="1"/>
      <c:txPr>
        <a:bodyPr/>
        <a:lstStyle/>
        <a:p>
          <a:pPr>
            <a:defRPr sz="1000"/>
          </a:pPr>
          <a:endParaRPr lang="en-US"/>
        </a:p>
      </c:txPr>
    </c:legend>
    <c:plotVisOnly val="1"/>
    <c:dispBlanksAs val="gap"/>
    <c:showDLblsOverMax val="0"/>
  </c:chart>
  <c:txPr>
    <a:bodyPr/>
    <a:lstStyle/>
    <a:p>
      <a:pPr>
        <a:defRPr sz="9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59482205801526"/>
          <c:y val="1.2241227501455801E-2"/>
          <c:w val="0.61536911654571202"/>
          <c:h val="0.90287602070460504"/>
        </c:manualLayout>
      </c:layout>
      <c:scatterChart>
        <c:scatterStyle val="lineMarker"/>
        <c:varyColors val="0"/>
        <c:ser>
          <c:idx val="2"/>
          <c:order val="0"/>
          <c:tx>
            <c:strRef>
              <c:f>Sheet1!$F$9</c:f>
              <c:strCache>
                <c:ptCount val="1"/>
                <c:pt idx="0">
                  <c:v>Saline Placebo (n = 100)</c:v>
                </c:pt>
              </c:strCache>
            </c:strRef>
          </c:tx>
          <c:spPr>
            <a:ln w="28575"/>
          </c:spPr>
          <c:marker>
            <c:symbol val="triangle"/>
            <c:size val="6"/>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1.98</c:v>
                </c:pt>
                <c:pt idx="1">
                  <c:v>3.45</c:v>
                </c:pt>
                <c:pt idx="2">
                  <c:v>5.63</c:v>
                </c:pt>
                <c:pt idx="3">
                  <c:v>7.54</c:v>
                </c:pt>
                <c:pt idx="4">
                  <c:v>7.63</c:v>
                </c:pt>
                <c:pt idx="5">
                  <c:v>6.99</c:v>
                </c:pt>
                <c:pt idx="6">
                  <c:v>6.93</c:v>
                </c:pt>
                <c:pt idx="7">
                  <c:v>6.29</c:v>
                </c:pt>
                <c:pt idx="8">
                  <c:v>5.88</c:v>
                </c:pt>
                <c:pt idx="9">
                  <c:v>4.42</c:v>
                </c:pt>
              </c:numCache>
            </c:numRef>
          </c:yVal>
          <c:smooth val="0"/>
          <c:extLst>
            <c:ext xmlns:c16="http://schemas.microsoft.com/office/drawing/2014/chart" uri="{C3380CC4-5D6E-409C-BE32-E72D297353CC}">
              <c16:uniqueId val="{00000000-638E-427B-9E44-E6F8CC9FA412}"/>
            </c:ext>
          </c:extLst>
        </c:ser>
        <c:ser>
          <c:idx val="1"/>
          <c:order val="1"/>
          <c:tx>
            <c:strRef>
              <c:f>Sheet1!$D$9</c:f>
              <c:strCache>
                <c:ptCount val="1"/>
                <c:pt idx="0">
                  <c:v>Bupivacaine HCl 50 mg (n = 155)</c:v>
                </c:pt>
              </c:strCache>
            </c:strRef>
          </c:tx>
          <c:spPr>
            <a:ln w="28575">
              <a:solidFill>
                <a:srgbClr val="7DAEA3"/>
              </a:solidFill>
            </a:ln>
          </c:spPr>
          <c:marker>
            <c:symbol val="square"/>
            <c:size val="6"/>
            <c:spPr>
              <a:solidFill>
                <a:srgbClr val="7DAEA3"/>
              </a:solidFill>
              <a:ln>
                <a:solidFill>
                  <a:srgbClr val="7DAEA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Sheet1!$D$10:$D$19</c:f>
              <c:numCache>
                <c:formatCode>General</c:formatCode>
                <c:ptCount val="10"/>
                <c:pt idx="0">
                  <c:v>0.63</c:v>
                </c:pt>
                <c:pt idx="1">
                  <c:v>1.25</c:v>
                </c:pt>
                <c:pt idx="2">
                  <c:v>3.3</c:v>
                </c:pt>
                <c:pt idx="3">
                  <c:v>6.37</c:v>
                </c:pt>
                <c:pt idx="4">
                  <c:v>6.76</c:v>
                </c:pt>
                <c:pt idx="5">
                  <c:v>6.6599999999999966</c:v>
                </c:pt>
                <c:pt idx="6">
                  <c:v>6.42</c:v>
                </c:pt>
                <c:pt idx="7">
                  <c:v>5.54</c:v>
                </c:pt>
                <c:pt idx="8">
                  <c:v>5.01</c:v>
                </c:pt>
                <c:pt idx="9">
                  <c:v>4.3899999999999997</c:v>
                </c:pt>
              </c:numCache>
            </c:numRef>
          </c:yVal>
          <c:smooth val="0"/>
          <c:extLst>
            <c:ext xmlns:c16="http://schemas.microsoft.com/office/drawing/2014/chart" uri="{C3380CC4-5D6E-409C-BE32-E72D297353CC}">
              <c16:uniqueId val="{00000001-638E-427B-9E44-E6F8CC9FA412}"/>
            </c:ext>
          </c:extLst>
        </c:ser>
        <c:ser>
          <c:idx val="0"/>
          <c:order val="2"/>
          <c:tx>
            <c:strRef>
              <c:f>Sheet1!$B$9</c:f>
              <c:strCache>
                <c:ptCount val="1"/>
                <c:pt idx="0">
                  <c:v>Product Z 60 mg/1.8 mg (n = 157)</c:v>
                </c:pt>
              </c:strCache>
            </c:strRef>
          </c:tx>
          <c:spPr>
            <a:ln w="28575">
              <a:solidFill>
                <a:schemeClr val="accent1"/>
              </a:solidFill>
            </a:ln>
          </c:spPr>
          <c:marker>
            <c:symbol val="diamond"/>
            <c:size val="6"/>
            <c:spPr>
              <a:solidFill>
                <a:schemeClr val="accent1"/>
              </a:solidFill>
              <a:ln>
                <a:solidFill>
                  <a:schemeClr val="accent1"/>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Sheet1!$B$10:$B$19</c:f>
              <c:numCache>
                <c:formatCode>General</c:formatCode>
                <c:ptCount val="10"/>
                <c:pt idx="0">
                  <c:v>1.39</c:v>
                </c:pt>
                <c:pt idx="1">
                  <c:v>2.11</c:v>
                </c:pt>
                <c:pt idx="2">
                  <c:v>2.92</c:v>
                </c:pt>
                <c:pt idx="3">
                  <c:v>4.1399999999999997</c:v>
                </c:pt>
                <c:pt idx="4">
                  <c:v>4.8</c:v>
                </c:pt>
                <c:pt idx="5">
                  <c:v>5.23</c:v>
                </c:pt>
                <c:pt idx="6">
                  <c:v>5.1199999999999974</c:v>
                </c:pt>
                <c:pt idx="7">
                  <c:v>4.5999999999999996</c:v>
                </c:pt>
                <c:pt idx="8">
                  <c:v>4.8099999999999996</c:v>
                </c:pt>
                <c:pt idx="9">
                  <c:v>4.13</c:v>
                </c:pt>
              </c:numCache>
            </c:numRef>
          </c:yVal>
          <c:smooth val="0"/>
          <c:extLst>
            <c:ext xmlns:c16="http://schemas.microsoft.com/office/drawing/2014/chart" uri="{C3380CC4-5D6E-409C-BE32-E72D297353CC}">
              <c16:uniqueId val="{00000002-638E-427B-9E44-E6F8CC9FA412}"/>
            </c:ext>
          </c:extLst>
        </c:ser>
        <c:ser>
          <c:idx val="3"/>
          <c:order val="3"/>
          <c:tx>
            <c:strRef>
              <c:f>Sheet1!$H$9</c:f>
              <c:strCache>
                <c:ptCount val="1"/>
                <c:pt idx="0">
                  <c:v>Product Z ≤ 60 mg/1.8 mg + OTC* (n = 31)</c:v>
                </c:pt>
              </c:strCache>
            </c:strRef>
          </c:tx>
          <c:spPr>
            <a:ln w="28575">
              <a:solidFill>
                <a:schemeClr val="accent5"/>
              </a:solidFill>
            </a:ln>
          </c:spPr>
          <c:marker>
            <c:symbol val="circle"/>
            <c:size val="6"/>
            <c:spPr>
              <a:solidFill>
                <a:schemeClr val="accent5"/>
              </a:solidFill>
              <a:ln>
                <a:solidFill>
                  <a:schemeClr val="accent5"/>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Sheet1!$H$10:$H$19</c:f>
              <c:numCache>
                <c:formatCode>General</c:formatCode>
                <c:ptCount val="10"/>
                <c:pt idx="0">
                  <c:v>2.5</c:v>
                </c:pt>
                <c:pt idx="1">
                  <c:v>2.1</c:v>
                </c:pt>
                <c:pt idx="2">
                  <c:v>1.8</c:v>
                </c:pt>
                <c:pt idx="3">
                  <c:v>1.9</c:v>
                </c:pt>
                <c:pt idx="4">
                  <c:v>2.1</c:v>
                </c:pt>
                <c:pt idx="5">
                  <c:v>1.6</c:v>
                </c:pt>
                <c:pt idx="6">
                  <c:v>2.2000000000000002</c:v>
                </c:pt>
                <c:pt idx="7">
                  <c:v>1.6</c:v>
                </c:pt>
                <c:pt idx="8" formatCode="0.0">
                  <c:v>2</c:v>
                </c:pt>
                <c:pt idx="9">
                  <c:v>1.4</c:v>
                </c:pt>
              </c:numCache>
            </c:numRef>
          </c:yVal>
          <c:smooth val="0"/>
          <c:extLst>
            <c:ext xmlns:c16="http://schemas.microsoft.com/office/drawing/2014/chart" uri="{C3380CC4-5D6E-409C-BE32-E72D297353CC}">
              <c16:uniqueId val="{00000003-638E-427B-9E44-E6F8CC9FA412}"/>
            </c:ext>
          </c:extLst>
        </c:ser>
        <c:dLbls>
          <c:showLegendKey val="0"/>
          <c:showVal val="1"/>
          <c:showCatName val="0"/>
          <c:showSerName val="0"/>
          <c:showPercent val="0"/>
          <c:showBubbleSize val="0"/>
        </c:dLbls>
        <c:axId val="1387941232"/>
        <c:axId val="1387943872"/>
      </c:scatterChart>
      <c:valAx>
        <c:axId val="1387941232"/>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43677915873749196"/>
              <c:y val="0.95752885006853417"/>
            </c:manualLayout>
          </c:layout>
          <c:overlay val="0"/>
        </c:title>
        <c:numFmt formatCode="General" sourceLinked="1"/>
        <c:majorTickMark val="none"/>
        <c:minorTickMark val="none"/>
        <c:tickLblPos val="nextTo"/>
        <c:txPr>
          <a:bodyPr/>
          <a:lstStyle/>
          <a:p>
            <a:pPr>
              <a:defRPr sz="800"/>
            </a:pPr>
            <a:endParaRPr lang="en-US"/>
          </a:p>
        </c:txPr>
        <c:crossAx val="1387943872"/>
        <c:crossesAt val="0"/>
        <c:crossBetween val="midCat"/>
        <c:majorUnit val="12"/>
      </c:valAx>
      <c:valAx>
        <c:axId val="1387943872"/>
        <c:scaling>
          <c:orientation val="minMax"/>
          <c:max val="10"/>
        </c:scaling>
        <c:delete val="0"/>
        <c:axPos val="l"/>
        <c:title>
          <c:tx>
            <c:rich>
              <a:bodyPr rot="-5400000" vert="horz"/>
              <a:lstStyle/>
              <a:p>
                <a:pPr>
                  <a:defRPr sz="1000" b="0"/>
                </a:pPr>
                <a:r>
                  <a:rPr lang="en-US" sz="1000" b="0" i="0" u="none" strike="noStrike" baseline="0" dirty="0">
                    <a:effectLst/>
                  </a:rPr>
                  <a:t>Mean Pain Intensity Score (NRS)</a:t>
                </a:r>
                <a:endParaRPr lang="en-US" sz="1000" b="0" dirty="0"/>
              </a:p>
            </c:rich>
          </c:tx>
          <c:layout>
            <c:manualLayout>
              <c:xMode val="edge"/>
              <c:yMode val="edge"/>
              <c:x val="0.20829637609288557"/>
              <c:y val="0.25491363264580486"/>
            </c:manualLayout>
          </c:layout>
          <c:overlay val="0"/>
        </c:title>
        <c:numFmt formatCode="General" sourceLinked="1"/>
        <c:majorTickMark val="none"/>
        <c:minorTickMark val="none"/>
        <c:tickLblPos val="nextTo"/>
        <c:txPr>
          <a:bodyPr/>
          <a:lstStyle/>
          <a:p>
            <a:pPr>
              <a:defRPr sz="800"/>
            </a:pPr>
            <a:endParaRPr lang="en-US"/>
          </a:p>
        </c:txPr>
        <c:crossAx val="1387941232"/>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91299093437997E-2"/>
          <c:y val="1.2241227501455801E-2"/>
          <c:w val="0.61536911654571202"/>
          <c:h val="0.90287602070460504"/>
        </c:manualLayout>
      </c:layout>
      <c:scatterChart>
        <c:scatterStyle val="lineMarker"/>
        <c:varyColors val="0"/>
        <c:ser>
          <c:idx val="2"/>
          <c:order val="0"/>
          <c:tx>
            <c:strRef>
              <c:f>Sheet1!$F$9</c:f>
              <c:strCache>
                <c:ptCount val="1"/>
                <c:pt idx="0">
                  <c:v>Saline Placebo (n = 82)</c:v>
                </c:pt>
              </c:strCache>
            </c:strRef>
          </c:tx>
          <c:spPr>
            <a:ln w="28575"/>
          </c:spPr>
          <c:marker>
            <c:symbol val="triangle"/>
            <c:size val="6"/>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6.62</c:v>
                </c:pt>
                <c:pt idx="1">
                  <c:v>7.54</c:v>
                </c:pt>
                <c:pt idx="2">
                  <c:v>7.38</c:v>
                </c:pt>
                <c:pt idx="3">
                  <c:v>6.62</c:v>
                </c:pt>
                <c:pt idx="4">
                  <c:v>5.93</c:v>
                </c:pt>
                <c:pt idx="5">
                  <c:v>5.54</c:v>
                </c:pt>
                <c:pt idx="6">
                  <c:v>4.9800000000000004</c:v>
                </c:pt>
                <c:pt idx="7">
                  <c:v>4.28</c:v>
                </c:pt>
                <c:pt idx="8">
                  <c:v>3.96</c:v>
                </c:pt>
                <c:pt idx="9">
                  <c:v>3.33</c:v>
                </c:pt>
              </c:numCache>
            </c:numRef>
          </c:yVal>
          <c:smooth val="0"/>
          <c:extLst>
            <c:ext xmlns:c16="http://schemas.microsoft.com/office/drawing/2014/chart" uri="{C3380CC4-5D6E-409C-BE32-E72D297353CC}">
              <c16:uniqueId val="{00000000-C340-4073-8EFA-4A9FD487618F}"/>
            </c:ext>
          </c:extLst>
        </c:ser>
        <c:ser>
          <c:idx val="1"/>
          <c:order val="1"/>
          <c:tx>
            <c:strRef>
              <c:f>Sheet1!$D$9</c:f>
              <c:strCache>
                <c:ptCount val="1"/>
                <c:pt idx="0">
                  <c:v>Bupivacaine HCl 75 mg (n = 172)</c:v>
                </c:pt>
              </c:strCache>
            </c:strRef>
          </c:tx>
          <c:spPr>
            <a:ln w="28575">
              <a:solidFill>
                <a:srgbClr val="7DAEA3"/>
              </a:solidFill>
            </a:ln>
          </c:spPr>
          <c:marker>
            <c:symbol val="square"/>
            <c:size val="6"/>
            <c:spPr>
              <a:solidFill>
                <a:srgbClr val="7DAEA3"/>
              </a:solidFill>
              <a:ln>
                <a:solidFill>
                  <a:srgbClr val="7DAEA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Sheet1!$D$10:$D$19</c:f>
              <c:numCache>
                <c:formatCode>General</c:formatCode>
                <c:ptCount val="10"/>
                <c:pt idx="0">
                  <c:v>3.22</c:v>
                </c:pt>
                <c:pt idx="1">
                  <c:v>4.3600000000000003</c:v>
                </c:pt>
                <c:pt idx="2">
                  <c:v>5.03</c:v>
                </c:pt>
                <c:pt idx="3">
                  <c:v>5.69</c:v>
                </c:pt>
                <c:pt idx="4">
                  <c:v>5.98</c:v>
                </c:pt>
                <c:pt idx="5">
                  <c:v>5.43</c:v>
                </c:pt>
                <c:pt idx="6">
                  <c:v>5.33</c:v>
                </c:pt>
                <c:pt idx="7">
                  <c:v>4.45</c:v>
                </c:pt>
                <c:pt idx="8">
                  <c:v>4.1900000000000004</c:v>
                </c:pt>
                <c:pt idx="9">
                  <c:v>3.23</c:v>
                </c:pt>
              </c:numCache>
            </c:numRef>
          </c:yVal>
          <c:smooth val="0"/>
          <c:extLst>
            <c:ext xmlns:c16="http://schemas.microsoft.com/office/drawing/2014/chart" uri="{C3380CC4-5D6E-409C-BE32-E72D297353CC}">
              <c16:uniqueId val="{00000001-C340-4073-8EFA-4A9FD487618F}"/>
            </c:ext>
          </c:extLst>
        </c:ser>
        <c:ser>
          <c:idx val="0"/>
          <c:order val="2"/>
          <c:tx>
            <c:strRef>
              <c:f>Sheet1!$B$9</c:f>
              <c:strCache>
                <c:ptCount val="1"/>
                <c:pt idx="0">
                  <c:v>Product Z 300 mg/9 mg (n = 164)</c:v>
                </c:pt>
              </c:strCache>
            </c:strRef>
          </c:tx>
          <c:spPr>
            <a:ln w="28575">
              <a:solidFill>
                <a:schemeClr val="accent1"/>
              </a:solidFill>
            </a:ln>
          </c:spPr>
          <c:marker>
            <c:symbol val="diamond"/>
            <c:size val="6"/>
            <c:spPr>
              <a:solidFill>
                <a:schemeClr val="accent1"/>
              </a:solidFill>
              <a:ln>
                <a:solidFill>
                  <a:schemeClr val="accent1"/>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Sheet1!$B$10:$B$19</c:f>
              <c:numCache>
                <c:formatCode>General</c:formatCode>
                <c:ptCount val="10"/>
                <c:pt idx="0">
                  <c:v>4.12</c:v>
                </c:pt>
                <c:pt idx="1">
                  <c:v>4.92</c:v>
                </c:pt>
                <c:pt idx="2">
                  <c:v>4.37</c:v>
                </c:pt>
                <c:pt idx="3">
                  <c:v>3.9</c:v>
                </c:pt>
                <c:pt idx="4">
                  <c:v>4.03</c:v>
                </c:pt>
                <c:pt idx="5">
                  <c:v>4.53</c:v>
                </c:pt>
                <c:pt idx="6">
                  <c:v>4.12</c:v>
                </c:pt>
                <c:pt idx="7">
                  <c:v>3.6</c:v>
                </c:pt>
                <c:pt idx="8">
                  <c:v>3.27</c:v>
                </c:pt>
                <c:pt idx="9">
                  <c:v>2.76</c:v>
                </c:pt>
              </c:numCache>
            </c:numRef>
          </c:yVal>
          <c:smooth val="0"/>
          <c:extLst>
            <c:ext xmlns:c16="http://schemas.microsoft.com/office/drawing/2014/chart" uri="{C3380CC4-5D6E-409C-BE32-E72D297353CC}">
              <c16:uniqueId val="{00000002-C340-4073-8EFA-4A9FD487618F}"/>
            </c:ext>
          </c:extLst>
        </c:ser>
        <c:ser>
          <c:idx val="3"/>
          <c:order val="3"/>
          <c:tx>
            <c:strRef>
              <c:f>Sheet1!$H$9</c:f>
              <c:strCache>
                <c:ptCount val="1"/>
                <c:pt idx="0">
                  <c:v>Product Z 300 mg/9 mg + OTC* (n = 33)</c:v>
                </c:pt>
              </c:strCache>
            </c:strRef>
          </c:tx>
          <c:spPr>
            <a:ln w="28575">
              <a:solidFill>
                <a:schemeClr val="accent5"/>
              </a:solidFill>
            </a:ln>
          </c:spPr>
          <c:marker>
            <c:symbol val="circle"/>
            <c:size val="6"/>
            <c:spPr>
              <a:solidFill>
                <a:schemeClr val="accent5"/>
              </a:solidFill>
              <a:ln>
                <a:solidFill>
                  <a:schemeClr val="accent5"/>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Sheet1!$H$10:$H$19</c:f>
              <c:numCache>
                <c:formatCode>General</c:formatCode>
                <c:ptCount val="10"/>
                <c:pt idx="0">
                  <c:v>3.5</c:v>
                </c:pt>
                <c:pt idx="1">
                  <c:v>3.5</c:v>
                </c:pt>
                <c:pt idx="2">
                  <c:v>2.2999999999999998</c:v>
                </c:pt>
                <c:pt idx="3">
                  <c:v>1.8</c:v>
                </c:pt>
                <c:pt idx="4">
                  <c:v>1.7</c:v>
                </c:pt>
                <c:pt idx="5">
                  <c:v>1.9</c:v>
                </c:pt>
                <c:pt idx="6">
                  <c:v>1.8</c:v>
                </c:pt>
                <c:pt idx="7">
                  <c:v>1.6</c:v>
                </c:pt>
                <c:pt idx="8">
                  <c:v>1.5</c:v>
                </c:pt>
                <c:pt idx="9">
                  <c:v>1.4</c:v>
                </c:pt>
              </c:numCache>
            </c:numRef>
          </c:yVal>
          <c:smooth val="0"/>
          <c:extLst>
            <c:ext xmlns:c16="http://schemas.microsoft.com/office/drawing/2014/chart" uri="{C3380CC4-5D6E-409C-BE32-E72D297353CC}">
              <c16:uniqueId val="{00000003-C340-4073-8EFA-4A9FD487618F}"/>
            </c:ext>
          </c:extLst>
        </c:ser>
        <c:dLbls>
          <c:showLegendKey val="0"/>
          <c:showVal val="1"/>
          <c:showCatName val="0"/>
          <c:showSerName val="0"/>
          <c:showPercent val="0"/>
          <c:showBubbleSize val="0"/>
        </c:dLbls>
        <c:axId val="1387833168"/>
        <c:axId val="1387822208"/>
      </c:scatterChart>
      <c:valAx>
        <c:axId val="1387833168"/>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23222295875481899"/>
              <c:y val="0.96026892425766097"/>
            </c:manualLayout>
          </c:layout>
          <c:overlay val="0"/>
        </c:title>
        <c:numFmt formatCode="General" sourceLinked="1"/>
        <c:majorTickMark val="none"/>
        <c:minorTickMark val="none"/>
        <c:tickLblPos val="nextTo"/>
        <c:txPr>
          <a:bodyPr/>
          <a:lstStyle/>
          <a:p>
            <a:pPr>
              <a:defRPr sz="800"/>
            </a:pPr>
            <a:endParaRPr lang="en-US"/>
          </a:p>
        </c:txPr>
        <c:crossAx val="1387822208"/>
        <c:crossesAt val="0"/>
        <c:crossBetween val="midCat"/>
        <c:majorUnit val="12"/>
      </c:valAx>
      <c:valAx>
        <c:axId val="1387822208"/>
        <c:scaling>
          <c:orientation val="minMax"/>
          <c:max val="10"/>
        </c:scaling>
        <c:delete val="0"/>
        <c:axPos val="l"/>
        <c:title>
          <c:tx>
            <c:rich>
              <a:bodyPr rot="-5400000" vert="horz"/>
              <a:lstStyle/>
              <a:p>
                <a:pPr>
                  <a:defRPr sz="1000" b="0"/>
                </a:pPr>
                <a:r>
                  <a:rPr lang="en-US" sz="1000" b="0" i="0" u="none" strike="noStrike" baseline="0" dirty="0">
                    <a:effectLst/>
                  </a:rPr>
                  <a:t>Mean Pain Intensity Score (NRS)</a:t>
                </a:r>
                <a:endParaRPr lang="en-US" sz="1000" b="0" dirty="0"/>
              </a:p>
            </c:rich>
          </c:tx>
          <c:layout>
            <c:manualLayout>
              <c:xMode val="edge"/>
              <c:yMode val="edge"/>
              <c:x val="1.64454871177496E-2"/>
              <c:y val="0.25491363264580502"/>
            </c:manualLayout>
          </c:layout>
          <c:overlay val="0"/>
        </c:title>
        <c:numFmt formatCode="General" sourceLinked="1"/>
        <c:majorTickMark val="none"/>
        <c:minorTickMark val="none"/>
        <c:tickLblPos val="nextTo"/>
        <c:txPr>
          <a:bodyPr/>
          <a:lstStyle/>
          <a:p>
            <a:pPr>
              <a:defRPr sz="800"/>
            </a:pPr>
            <a:endParaRPr lang="en-US"/>
          </a:p>
        </c:txPr>
        <c:crossAx val="1387833168"/>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1"/>
          <c:order val="0"/>
          <c:tx>
            <c:strRef>
              <c:f>Sheet1!$C$8</c:f>
              <c:strCache>
                <c:ptCount val="1"/>
                <c:pt idx="0">
                  <c:v>Column2</c:v>
                </c:pt>
              </c:strCache>
            </c:strRef>
          </c:tx>
          <c:invertIfNegative val="0"/>
          <c:cat>
            <c:strRef>
              <c:f>Sheet1!$A$9:$A$12</c:f>
              <c:strCache>
                <c:ptCount val="4"/>
                <c:pt idx="0">
                  <c:v>HTX-011 &amp; OTC </c:v>
                </c:pt>
                <c:pt idx="1">
                  <c:v>HTX-011  </c:v>
                </c:pt>
                <c:pt idx="2">
                  <c:v>Bupivacaine HCl</c:v>
                </c:pt>
                <c:pt idx="3">
                  <c:v>Saline Placebo</c:v>
                </c:pt>
              </c:strCache>
            </c:strRef>
          </c:cat>
          <c:val>
            <c:numRef>
              <c:f>Sheet1!$C$9:$C$12</c:f>
            </c:numRef>
          </c:val>
          <c:extLst>
            <c:ext xmlns:c16="http://schemas.microsoft.com/office/drawing/2014/chart" uri="{C3380CC4-5D6E-409C-BE32-E72D297353CC}">
              <c16:uniqueId val="{00000000-034B-ED46-8E7A-17397B66BC77}"/>
            </c:ext>
          </c:extLst>
        </c:ser>
        <c:dLbls>
          <c:showLegendKey val="0"/>
          <c:showVal val="0"/>
          <c:showCatName val="0"/>
          <c:showSerName val="0"/>
          <c:showPercent val="0"/>
          <c:showBubbleSize val="0"/>
        </c:dLbls>
        <c:gapWidth val="67"/>
        <c:overlap val="100"/>
        <c:axId val="1390186880"/>
        <c:axId val="1390173664"/>
      </c:barChart>
      <c:catAx>
        <c:axId val="1390186880"/>
        <c:scaling>
          <c:orientation val="minMax"/>
        </c:scaling>
        <c:delete val="0"/>
        <c:axPos val="b"/>
        <c:numFmt formatCode="General" sourceLinked="1"/>
        <c:majorTickMark val="none"/>
        <c:minorTickMark val="none"/>
        <c:tickLblPos val="nextTo"/>
        <c:spPr>
          <a:noFill/>
          <a:ln w="9515" cap="flat" cmpd="sng" algn="ctr">
            <a:solidFill>
              <a:schemeClr val="tx1">
                <a:lumMod val="15000"/>
                <a:lumOff val="85000"/>
              </a:schemeClr>
            </a:solidFill>
            <a:prstDash val="solid"/>
            <a:round/>
          </a:ln>
          <a:effectLst/>
        </c:spPr>
        <c:txPr>
          <a:bodyPr rot="-60000000" vert="horz"/>
          <a:lstStyle/>
          <a:p>
            <a:pPr>
              <a:defRPr/>
            </a:pPr>
            <a:endParaRPr lang="en-US"/>
          </a:p>
        </c:txPr>
        <c:crossAx val="1390173664"/>
        <c:crosses val="autoZero"/>
        <c:auto val="1"/>
        <c:lblAlgn val="ctr"/>
        <c:lblOffset val="100"/>
        <c:noMultiLvlLbl val="0"/>
      </c:catAx>
      <c:valAx>
        <c:axId val="1390173664"/>
        <c:scaling>
          <c:orientation val="minMax"/>
        </c:scaling>
        <c:delete val="0"/>
        <c:axPos val="l"/>
        <c:numFmt formatCode="0%" sourceLinked="0"/>
        <c:majorTickMark val="none"/>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90186880"/>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28464554660496E-2"/>
          <c:y val="3.5010692483679703E-2"/>
          <c:w val="0.92144301571334097"/>
          <c:h val="0.87093071767158203"/>
        </c:manualLayout>
      </c:layout>
      <c:barChart>
        <c:barDir val="col"/>
        <c:grouping val="stacked"/>
        <c:varyColors val="0"/>
        <c:ser>
          <c:idx val="0"/>
          <c:order val="0"/>
          <c:tx>
            <c:strRef>
              <c:f>Sheet1!$B$2</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0C2-4D9D-83EF-7E725D140FD9}"/>
              </c:ext>
            </c:extLst>
          </c:dPt>
          <c:dPt>
            <c:idx val="1"/>
            <c:invertIfNegative val="0"/>
            <c:bubble3D val="0"/>
            <c:spPr>
              <a:solidFill>
                <a:srgbClr val="668C83"/>
              </a:solidFill>
              <a:ln>
                <a:noFill/>
              </a:ln>
              <a:effectLst/>
            </c:spPr>
            <c:extLst>
              <c:ext xmlns:c16="http://schemas.microsoft.com/office/drawing/2014/chart" uri="{C3380CC4-5D6E-409C-BE32-E72D297353CC}">
                <c16:uniqueId val="{00000003-F0C2-4D9D-83EF-7E725D140FD9}"/>
              </c:ext>
            </c:extLst>
          </c:dPt>
          <c:dPt>
            <c:idx val="2"/>
            <c:invertIfNegative val="0"/>
            <c:bubble3D val="0"/>
            <c:extLst>
              <c:ext xmlns:c16="http://schemas.microsoft.com/office/drawing/2014/chart" uri="{C3380CC4-5D6E-409C-BE32-E72D297353CC}">
                <c16:uniqueId val="{00000005-F0C2-4D9D-83EF-7E725D140FD9}"/>
              </c:ext>
            </c:extLst>
          </c:dPt>
          <c:dPt>
            <c:idx val="3"/>
            <c:invertIfNegative val="0"/>
            <c:bubble3D val="0"/>
            <c:spPr>
              <a:solidFill>
                <a:schemeClr val="accent5"/>
              </a:solidFill>
              <a:ln>
                <a:solidFill>
                  <a:schemeClr val="accent5"/>
                </a:solidFill>
              </a:ln>
              <a:effectLst/>
            </c:spPr>
            <c:extLst>
              <c:ext xmlns:c16="http://schemas.microsoft.com/office/drawing/2014/chart" uri="{C3380CC4-5D6E-409C-BE32-E72D297353CC}">
                <c16:uniqueId val="{00000007-F0C2-4D9D-83EF-7E725D140FD9}"/>
              </c:ext>
            </c:extLst>
          </c:dPt>
          <c:dPt>
            <c:idx val="5"/>
            <c:invertIfNegative val="0"/>
            <c:bubble3D val="0"/>
            <c:spPr>
              <a:solidFill>
                <a:schemeClr val="tx1"/>
              </a:solidFill>
              <a:ln>
                <a:noFill/>
              </a:ln>
              <a:effectLst/>
            </c:spPr>
            <c:extLst>
              <c:ext xmlns:c16="http://schemas.microsoft.com/office/drawing/2014/chart" uri="{C3380CC4-5D6E-409C-BE32-E72D297353CC}">
                <c16:uniqueId val="{00000009-F0C2-4D9D-83EF-7E725D140FD9}"/>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B-F0C2-4D9D-83EF-7E725D140FD9}"/>
              </c:ext>
            </c:extLst>
          </c:dPt>
          <c:dLbls>
            <c:dLbl>
              <c:idx val="0"/>
              <c:layout>
                <c:manualLayout>
                  <c:x val="1.8452964109645902E-3"/>
                  <c:y val="-0.4062583774110112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C2-4D9D-83EF-7E725D140FD9}"/>
                </c:ext>
              </c:extLst>
            </c:dLbl>
            <c:dLbl>
              <c:idx val="1"/>
              <c:layout>
                <c:manualLayout>
                  <c:x val="0"/>
                  <c:y val="-0.339000696510957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C2-4D9D-83EF-7E725D140FD9}"/>
                </c:ext>
              </c:extLst>
            </c:dLbl>
            <c:dLbl>
              <c:idx val="2"/>
              <c:layout>
                <c:manualLayout>
                  <c:x val="0"/>
                  <c:y val="-0.259973938983681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C2-4D9D-83EF-7E725D140FD9}"/>
                </c:ext>
              </c:extLst>
            </c:dLbl>
            <c:dLbl>
              <c:idx val="3"/>
              <c:layout>
                <c:manualLayout>
                  <c:x val="0"/>
                  <c:y val="-3.84256159347996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C2-4D9D-83EF-7E725D140FD9}"/>
                </c:ext>
              </c:extLst>
            </c:dLbl>
            <c:numFmt formatCode="0.0" sourceLinked="0"/>
            <c:spPr>
              <a:noFill/>
              <a:ln>
                <a:noFill/>
              </a:ln>
              <a:effectLst/>
            </c:spPr>
            <c:txPr>
              <a:bodyPr wrap="square" lIns="38100" tIns="19050" rIns="38100" bIns="19050" anchor="ctr">
                <a:spAutoFit/>
              </a:bodyPr>
              <a:lstStyle/>
              <a:p>
                <a:pPr>
                  <a:defRPr sz="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Sheet1!$A$3:$A$6</c:f>
              <c:strCache>
                <c:ptCount val="4"/>
                <c:pt idx="0">
                  <c:v>Saline Placebo</c:v>
                </c:pt>
                <c:pt idx="1">
                  <c:v>Bupivacaine HCl</c:v>
                </c:pt>
                <c:pt idx="2">
                  <c:v>ZYNRELEF</c:v>
                </c:pt>
                <c:pt idx="3">
                  <c:v>ZYNRELEF</c:v>
                </c:pt>
              </c:strCache>
            </c:strRef>
          </c:cat>
          <c:val>
            <c:numRef>
              <c:f>Sheet1!$B$3:$B$6</c:f>
              <c:numCache>
                <c:formatCode>0.0</c:formatCode>
                <c:ptCount val="4"/>
                <c:pt idx="0">
                  <c:v>17.5</c:v>
                </c:pt>
                <c:pt idx="1">
                  <c:v>14.5</c:v>
                </c:pt>
                <c:pt idx="2">
                  <c:v>10.85</c:v>
                </c:pt>
                <c:pt idx="3">
                  <c:v>0.59</c:v>
                </c:pt>
              </c:numCache>
            </c:numRef>
          </c:val>
          <c:extLst>
            <c:ext xmlns:c16="http://schemas.microsoft.com/office/drawing/2014/chart" uri="{C3380CC4-5D6E-409C-BE32-E72D297353CC}">
              <c16:uniqueId val="{0000000C-F0C2-4D9D-83EF-7E725D140FD9}"/>
            </c:ext>
          </c:extLst>
        </c:ser>
        <c:dLbls>
          <c:dLblPos val="inEnd"/>
          <c:showLegendKey val="0"/>
          <c:showVal val="1"/>
          <c:showCatName val="0"/>
          <c:showSerName val="0"/>
          <c:showPercent val="0"/>
          <c:showBubbleSize val="0"/>
        </c:dLbls>
        <c:gapWidth val="67"/>
        <c:overlap val="100"/>
        <c:axId val="1390344464"/>
        <c:axId val="1390346240"/>
      </c:barChart>
      <c:catAx>
        <c:axId val="1390344464"/>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90346240"/>
        <c:crosses val="autoZero"/>
        <c:auto val="1"/>
        <c:lblAlgn val="ctr"/>
        <c:lblOffset val="100"/>
        <c:noMultiLvlLbl val="0"/>
      </c:catAx>
      <c:valAx>
        <c:axId val="1390346240"/>
        <c:scaling>
          <c:orientation val="minMax"/>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90344464"/>
        <c:crosses val="autoZero"/>
        <c:crossBetween val="between"/>
        <c:majorUnit val="5"/>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00394305752197E-2"/>
          <c:y val="3.8897130927385601E-2"/>
          <c:w val="0.92144301571334097"/>
          <c:h val="0.840693779583917"/>
        </c:manualLayout>
      </c:layout>
      <c:barChart>
        <c:barDir val="col"/>
        <c:grouping val="stacked"/>
        <c:varyColors val="0"/>
        <c:ser>
          <c:idx val="0"/>
          <c:order val="0"/>
          <c:tx>
            <c:strRef>
              <c:f>Sheet1!$B$2</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A46-46E4-858F-2CEF9ED9130F}"/>
              </c:ext>
            </c:extLst>
          </c:dPt>
          <c:dPt>
            <c:idx val="1"/>
            <c:invertIfNegative val="0"/>
            <c:bubble3D val="0"/>
            <c:spPr>
              <a:solidFill>
                <a:srgbClr val="668C83"/>
              </a:solidFill>
              <a:ln>
                <a:noFill/>
              </a:ln>
              <a:effectLst/>
            </c:spPr>
            <c:extLst>
              <c:ext xmlns:c16="http://schemas.microsoft.com/office/drawing/2014/chart" uri="{C3380CC4-5D6E-409C-BE32-E72D297353CC}">
                <c16:uniqueId val="{00000003-6A46-46E4-858F-2CEF9ED9130F}"/>
              </c:ext>
            </c:extLst>
          </c:dPt>
          <c:dPt>
            <c:idx val="2"/>
            <c:invertIfNegative val="0"/>
            <c:bubble3D val="0"/>
            <c:extLst>
              <c:ext xmlns:c16="http://schemas.microsoft.com/office/drawing/2014/chart" uri="{C3380CC4-5D6E-409C-BE32-E72D297353CC}">
                <c16:uniqueId val="{00000005-6A46-46E4-858F-2CEF9ED9130F}"/>
              </c:ext>
            </c:extLst>
          </c:dPt>
          <c:dPt>
            <c:idx val="3"/>
            <c:invertIfNegative val="0"/>
            <c:bubble3D val="0"/>
            <c:spPr>
              <a:solidFill>
                <a:schemeClr val="accent5"/>
              </a:solidFill>
              <a:ln>
                <a:solidFill>
                  <a:schemeClr val="accent5"/>
                </a:solidFill>
              </a:ln>
              <a:effectLst/>
            </c:spPr>
            <c:extLst>
              <c:ext xmlns:c16="http://schemas.microsoft.com/office/drawing/2014/chart" uri="{C3380CC4-5D6E-409C-BE32-E72D297353CC}">
                <c16:uniqueId val="{00000007-6A46-46E4-858F-2CEF9ED9130F}"/>
              </c:ext>
            </c:extLst>
          </c:dPt>
          <c:dPt>
            <c:idx val="5"/>
            <c:invertIfNegative val="0"/>
            <c:bubble3D val="0"/>
            <c:spPr>
              <a:solidFill>
                <a:schemeClr val="tx1"/>
              </a:solidFill>
              <a:ln>
                <a:noFill/>
              </a:ln>
              <a:effectLst/>
            </c:spPr>
            <c:extLst>
              <c:ext xmlns:c16="http://schemas.microsoft.com/office/drawing/2014/chart" uri="{C3380CC4-5D6E-409C-BE32-E72D297353CC}">
                <c16:uniqueId val="{00000009-6A46-46E4-858F-2CEF9ED9130F}"/>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B-6A46-46E4-858F-2CEF9ED9130F}"/>
              </c:ext>
            </c:extLst>
          </c:dPt>
          <c:dLbls>
            <c:dLbl>
              <c:idx val="0"/>
              <c:layout>
                <c:manualLayout>
                  <c:x val="-3.8491602484115699E-3"/>
                  <c:y val="-0.3831281543438900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46-46E4-858F-2CEF9ED9130F}"/>
                </c:ext>
              </c:extLst>
            </c:dLbl>
            <c:dLbl>
              <c:idx val="1"/>
              <c:layout>
                <c:manualLayout>
                  <c:x val="-5.2177600032868998E-17"/>
                  <c:y val="-0.321844982856527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46-46E4-858F-2CEF9ED9130F}"/>
                </c:ext>
              </c:extLst>
            </c:dLbl>
            <c:dLbl>
              <c:idx val="2"/>
              <c:layout>
                <c:manualLayout>
                  <c:x val="0"/>
                  <c:y val="-0.252302219654340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46-46E4-858F-2CEF9ED9130F}"/>
                </c:ext>
              </c:extLst>
            </c:dLbl>
            <c:dLbl>
              <c:idx val="3"/>
              <c:layout>
                <c:manualLayout>
                  <c:x val="1.04355200065738E-16"/>
                  <c:y val="-4.313073718768709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46-46E4-858F-2CEF9ED9130F}"/>
                </c:ext>
              </c:extLst>
            </c:dLbl>
            <c:numFmt formatCode="0.0" sourceLinked="0"/>
            <c:spPr>
              <a:noFill/>
              <a:ln>
                <a:noFill/>
              </a:ln>
              <a:effectLst/>
            </c:spPr>
            <c:txPr>
              <a:bodyPr wrap="square" lIns="38100" tIns="19050" rIns="38100" bIns="19050" anchor="ctr">
                <a:spAutoFit/>
              </a:bodyPr>
              <a:lstStyle/>
              <a:p>
                <a:pPr>
                  <a:defRPr sz="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Sheet1!$C$3:$C$6</c:f>
              </c:numRef>
            </c:plus>
            <c:minus>
              <c:numRef>
                <c:f>Sheet1!$C$3:$C$6</c:f>
              </c:numRef>
            </c:minus>
          </c:errBars>
          <c:cat>
            <c:strRef>
              <c:f>Sheet1!$A$3:$A$6</c:f>
              <c:strCache>
                <c:ptCount val="4"/>
                <c:pt idx="0">
                  <c:v>Saline Placebo</c:v>
                </c:pt>
                <c:pt idx="1">
                  <c:v>Bupivacaine HCl</c:v>
                </c:pt>
                <c:pt idx="2">
                  <c:v>ZYNRELEF</c:v>
                </c:pt>
                <c:pt idx="3">
                  <c:v>ZYNRELEF</c:v>
                </c:pt>
              </c:strCache>
            </c:strRef>
          </c:cat>
          <c:val>
            <c:numRef>
              <c:f>Sheet1!$B$3:$B$6</c:f>
              <c:numCache>
                <c:formatCode>0.0</c:formatCode>
                <c:ptCount val="4"/>
                <c:pt idx="0">
                  <c:v>30.1</c:v>
                </c:pt>
                <c:pt idx="1">
                  <c:v>25.1</c:v>
                </c:pt>
                <c:pt idx="2">
                  <c:v>18.8</c:v>
                </c:pt>
                <c:pt idx="3">
                  <c:v>1.6</c:v>
                </c:pt>
              </c:numCache>
            </c:numRef>
          </c:val>
          <c:extLst>
            <c:ext xmlns:c16="http://schemas.microsoft.com/office/drawing/2014/chart" uri="{C3380CC4-5D6E-409C-BE32-E72D297353CC}">
              <c16:uniqueId val="{0000000C-6A46-46E4-858F-2CEF9ED9130F}"/>
            </c:ext>
          </c:extLst>
        </c:ser>
        <c:ser>
          <c:idx val="1"/>
          <c:order val="1"/>
          <c:tx>
            <c:strRef>
              <c:f>Sheet1!$C$2</c:f>
              <c:strCache>
                <c:ptCount val="1"/>
                <c:pt idx="0">
                  <c:v>Column2</c:v>
                </c:pt>
              </c:strCache>
            </c:strRef>
          </c:tx>
          <c:invertIfNegative val="0"/>
          <c:cat>
            <c:strRef>
              <c:f>Sheet1!$A$3:$A$6</c:f>
              <c:strCache>
                <c:ptCount val="4"/>
                <c:pt idx="0">
                  <c:v>Saline Placebo</c:v>
                </c:pt>
                <c:pt idx="1">
                  <c:v>Bupivacaine HCl</c:v>
                </c:pt>
                <c:pt idx="2">
                  <c:v>ZYNRELEF</c:v>
                </c:pt>
                <c:pt idx="3">
                  <c:v>ZYNRELEF</c:v>
                </c:pt>
              </c:strCache>
            </c:strRef>
          </c:cat>
          <c:val>
            <c:numRef>
              <c:f>Sheet1!$C$3:$C$6</c:f>
            </c:numRef>
          </c:val>
          <c:extLst>
            <c:ext xmlns:c16="http://schemas.microsoft.com/office/drawing/2014/chart" uri="{C3380CC4-5D6E-409C-BE32-E72D297353CC}">
              <c16:uniqueId val="{0000000D-6A46-46E4-858F-2CEF9ED9130F}"/>
            </c:ext>
          </c:extLst>
        </c:ser>
        <c:dLbls>
          <c:showLegendKey val="0"/>
          <c:showVal val="0"/>
          <c:showCatName val="0"/>
          <c:showSerName val="0"/>
          <c:showPercent val="0"/>
          <c:showBubbleSize val="0"/>
        </c:dLbls>
        <c:gapWidth val="67"/>
        <c:overlap val="100"/>
        <c:axId val="1390283536"/>
        <c:axId val="1390269808"/>
      </c:barChart>
      <c:catAx>
        <c:axId val="1390283536"/>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solidFill>
                  <a:schemeClr val="tx1"/>
                </a:solidFill>
              </a:defRPr>
            </a:pPr>
            <a:endParaRPr lang="en-US"/>
          </a:p>
        </c:txPr>
        <c:crossAx val="1390269808"/>
        <c:crosses val="autoZero"/>
        <c:auto val="1"/>
        <c:lblAlgn val="ctr"/>
        <c:lblOffset val="100"/>
        <c:noMultiLvlLbl val="0"/>
      </c:catAx>
      <c:valAx>
        <c:axId val="1390269808"/>
        <c:scaling>
          <c:orientation val="minMax"/>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90283536"/>
        <c:crosses val="autoZero"/>
        <c:crossBetween val="between"/>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Sheet1!$B$2</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D4C-4EDC-9871-DE253D98D7D7}"/>
              </c:ext>
            </c:extLst>
          </c:dPt>
          <c:dPt>
            <c:idx val="1"/>
            <c:invertIfNegative val="0"/>
            <c:bubble3D val="0"/>
            <c:spPr>
              <a:solidFill>
                <a:srgbClr val="668C83"/>
              </a:solidFill>
              <a:ln>
                <a:noFill/>
              </a:ln>
              <a:effectLst/>
            </c:spPr>
            <c:extLst>
              <c:ext xmlns:c16="http://schemas.microsoft.com/office/drawing/2014/chart" uri="{C3380CC4-5D6E-409C-BE32-E72D297353CC}">
                <c16:uniqueId val="{00000003-DD4C-4EDC-9871-DE253D98D7D7}"/>
              </c:ext>
            </c:extLst>
          </c:dPt>
          <c:dPt>
            <c:idx val="2"/>
            <c:invertIfNegative val="0"/>
            <c:bubble3D val="0"/>
            <c:extLst>
              <c:ext xmlns:c16="http://schemas.microsoft.com/office/drawing/2014/chart" uri="{C3380CC4-5D6E-409C-BE32-E72D297353CC}">
                <c16:uniqueId val="{00000005-DD4C-4EDC-9871-DE253D98D7D7}"/>
              </c:ext>
            </c:extLst>
          </c:dPt>
          <c:dPt>
            <c:idx val="3"/>
            <c:invertIfNegative val="0"/>
            <c:bubble3D val="0"/>
            <c:spPr>
              <a:solidFill>
                <a:schemeClr val="accent5"/>
              </a:solidFill>
              <a:ln>
                <a:solidFill>
                  <a:schemeClr val="accent5"/>
                </a:solidFill>
              </a:ln>
              <a:effectLst/>
            </c:spPr>
            <c:extLst>
              <c:ext xmlns:c16="http://schemas.microsoft.com/office/drawing/2014/chart" uri="{C3380CC4-5D6E-409C-BE32-E72D297353CC}">
                <c16:uniqueId val="{00000007-DD4C-4EDC-9871-DE253D98D7D7}"/>
              </c:ext>
            </c:extLst>
          </c:dPt>
          <c:dPt>
            <c:idx val="5"/>
            <c:invertIfNegative val="0"/>
            <c:bubble3D val="0"/>
            <c:spPr>
              <a:solidFill>
                <a:schemeClr val="tx1"/>
              </a:solidFill>
              <a:ln>
                <a:noFill/>
              </a:ln>
              <a:effectLst/>
            </c:spPr>
            <c:extLst>
              <c:ext xmlns:c16="http://schemas.microsoft.com/office/drawing/2014/chart" uri="{C3380CC4-5D6E-409C-BE32-E72D297353CC}">
                <c16:uniqueId val="{00000009-DD4C-4EDC-9871-DE253D98D7D7}"/>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B-DD4C-4EDC-9871-DE253D98D7D7}"/>
              </c:ext>
            </c:extLst>
          </c:dPt>
          <c:dLbls>
            <c:dLbl>
              <c:idx val="0"/>
              <c:layout>
                <c:manualLayout>
                  <c:x val="1.8749221978514999E-3"/>
                  <c:y val="-0.134660224705887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4C-4EDC-9871-DE253D98D7D7}"/>
                </c:ext>
              </c:extLst>
            </c:dLbl>
            <c:dLbl>
              <c:idx val="1"/>
              <c:layout>
                <c:manualLayout>
                  <c:x val="-2.8401071609536802E-3"/>
                  <c:y val="-0.216865213539622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4C-4EDC-9871-DE253D98D7D7}"/>
                </c:ext>
              </c:extLst>
            </c:dLbl>
            <c:dLbl>
              <c:idx val="2"/>
              <c:layout>
                <c:manualLayout>
                  <c:x val="2.8401071609534798E-3"/>
                  <c:y val="-0.26497794231381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4C-4EDC-9871-DE253D98D7D7}"/>
                </c:ext>
              </c:extLst>
            </c:dLbl>
            <c:dLbl>
              <c:idx val="3"/>
              <c:layout>
                <c:manualLayout>
                  <c:x val="-1.0205478483382799E-16"/>
                  <c:y val="-0.437842514128807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4C-4EDC-9871-DE253D98D7D7}"/>
                </c:ext>
              </c:extLst>
            </c:dLbl>
            <c:spPr>
              <a:noFill/>
              <a:ln>
                <a:noFill/>
              </a:ln>
              <a:effectLst/>
            </c:spPr>
            <c:txPr>
              <a:bodyPr wrap="square" lIns="38100" tIns="19050" rIns="38100" bIns="19050" anchor="ctr">
                <a:spAutoFit/>
              </a:bodyPr>
              <a:lstStyle/>
              <a:p>
                <a:pPr>
                  <a:defRPr sz="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Sheet1!$C$3:$C$6</c:f>
              </c:numRef>
            </c:plus>
            <c:minus>
              <c:numRef>
                <c:f>Sheet1!$C$3:$C$6</c:f>
              </c:numRef>
            </c:minus>
          </c:errBars>
          <c:cat>
            <c:strRef>
              <c:f>Sheet1!$A$3:$A$6</c:f>
              <c:strCache>
                <c:ptCount val="4"/>
                <c:pt idx="0">
                  <c:v>Saline Placebo</c:v>
                </c:pt>
                <c:pt idx="1">
                  <c:v>Bupivacaine HCl</c:v>
                </c:pt>
                <c:pt idx="2">
                  <c:v>ZYNRELEF</c:v>
                </c:pt>
                <c:pt idx="3">
                  <c:v>ZYNRELEF_x000d__x000d_</c:v>
                </c:pt>
              </c:strCache>
            </c:strRef>
          </c:cat>
          <c:val>
            <c:numRef>
              <c:f>Sheet1!$B$3:$B$6</c:f>
              <c:numCache>
                <c:formatCode>0%</c:formatCode>
                <c:ptCount val="4"/>
                <c:pt idx="0">
                  <c:v>0.22</c:v>
                </c:pt>
                <c:pt idx="1">
                  <c:v>0.4</c:v>
                </c:pt>
                <c:pt idx="2">
                  <c:v>0.51</c:v>
                </c:pt>
                <c:pt idx="3">
                  <c:v>0.91</c:v>
                </c:pt>
              </c:numCache>
            </c:numRef>
          </c:val>
          <c:extLst>
            <c:ext xmlns:c16="http://schemas.microsoft.com/office/drawing/2014/chart" uri="{C3380CC4-5D6E-409C-BE32-E72D297353CC}">
              <c16:uniqueId val="{0000000C-DD4C-4EDC-9871-DE253D98D7D7}"/>
            </c:ext>
          </c:extLst>
        </c:ser>
        <c:ser>
          <c:idx val="1"/>
          <c:order val="1"/>
          <c:tx>
            <c:strRef>
              <c:f>Sheet1!$C$2</c:f>
              <c:strCache>
                <c:ptCount val="1"/>
                <c:pt idx="0">
                  <c:v>Column2</c:v>
                </c:pt>
              </c:strCache>
            </c:strRef>
          </c:tx>
          <c:invertIfNegative val="0"/>
          <c:cat>
            <c:strRef>
              <c:f>Sheet1!$A$3:$A$6</c:f>
              <c:strCache>
                <c:ptCount val="4"/>
                <c:pt idx="0">
                  <c:v>Saline Placebo</c:v>
                </c:pt>
                <c:pt idx="1">
                  <c:v>Bupivacaine HCl</c:v>
                </c:pt>
                <c:pt idx="2">
                  <c:v>ZYNRELEF</c:v>
                </c:pt>
                <c:pt idx="3">
                  <c:v>ZYNRELEF_x000d__x000d_</c:v>
                </c:pt>
              </c:strCache>
            </c:strRef>
          </c:cat>
          <c:val>
            <c:numRef>
              <c:f>Sheet1!$C$3:$C$6</c:f>
            </c:numRef>
          </c:val>
          <c:extLst>
            <c:ext xmlns:c16="http://schemas.microsoft.com/office/drawing/2014/chart" uri="{C3380CC4-5D6E-409C-BE32-E72D297353CC}">
              <c16:uniqueId val="{0000000D-DD4C-4EDC-9871-DE253D98D7D7}"/>
            </c:ext>
          </c:extLst>
        </c:ser>
        <c:dLbls>
          <c:showLegendKey val="0"/>
          <c:showVal val="0"/>
          <c:showCatName val="0"/>
          <c:showSerName val="0"/>
          <c:showPercent val="0"/>
          <c:showBubbleSize val="0"/>
        </c:dLbls>
        <c:gapWidth val="67"/>
        <c:overlap val="100"/>
        <c:axId val="1387582224"/>
        <c:axId val="1387584544"/>
      </c:barChart>
      <c:catAx>
        <c:axId val="1387582224"/>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7584544"/>
        <c:crosses val="autoZero"/>
        <c:auto val="1"/>
        <c:lblAlgn val="ctr"/>
        <c:lblOffset val="100"/>
        <c:noMultiLvlLbl val="0"/>
      </c:catAx>
      <c:valAx>
        <c:axId val="1387584544"/>
        <c:scaling>
          <c:orientation val="minMax"/>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87582224"/>
        <c:crosses val="autoZero"/>
        <c:crossBetween val="between"/>
        <c:majorUnit val="0.2"/>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547358263403E-2"/>
          <c:y val="3.8897182434907598E-2"/>
          <c:w val="0.92144301571334097"/>
          <c:h val="0.87093071767158203"/>
        </c:manualLayout>
      </c:layout>
      <c:barChart>
        <c:barDir val="col"/>
        <c:grouping val="stacked"/>
        <c:varyColors val="0"/>
        <c:ser>
          <c:idx val="0"/>
          <c:order val="0"/>
          <c:tx>
            <c:strRef>
              <c:f>Sheet1!$B$2</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8C1-44F1-AD99-8A7AAAD3CB89}"/>
              </c:ext>
            </c:extLst>
          </c:dPt>
          <c:dPt>
            <c:idx val="1"/>
            <c:invertIfNegative val="0"/>
            <c:bubble3D val="0"/>
            <c:spPr>
              <a:solidFill>
                <a:srgbClr val="668C83"/>
              </a:solidFill>
              <a:ln>
                <a:noFill/>
              </a:ln>
              <a:effectLst/>
            </c:spPr>
            <c:extLst>
              <c:ext xmlns:c16="http://schemas.microsoft.com/office/drawing/2014/chart" uri="{C3380CC4-5D6E-409C-BE32-E72D297353CC}">
                <c16:uniqueId val="{00000003-D8C1-44F1-AD99-8A7AAAD3CB89}"/>
              </c:ext>
            </c:extLst>
          </c:dPt>
          <c:dPt>
            <c:idx val="2"/>
            <c:invertIfNegative val="0"/>
            <c:bubble3D val="0"/>
            <c:extLst>
              <c:ext xmlns:c16="http://schemas.microsoft.com/office/drawing/2014/chart" uri="{C3380CC4-5D6E-409C-BE32-E72D297353CC}">
                <c16:uniqueId val="{00000005-D8C1-44F1-AD99-8A7AAAD3CB89}"/>
              </c:ext>
            </c:extLst>
          </c:dPt>
          <c:dPt>
            <c:idx val="3"/>
            <c:invertIfNegative val="0"/>
            <c:bubble3D val="0"/>
            <c:spPr>
              <a:solidFill>
                <a:schemeClr val="accent5"/>
              </a:solidFill>
              <a:ln>
                <a:solidFill>
                  <a:schemeClr val="accent5"/>
                </a:solidFill>
              </a:ln>
              <a:effectLst/>
            </c:spPr>
            <c:extLst>
              <c:ext xmlns:c16="http://schemas.microsoft.com/office/drawing/2014/chart" uri="{C3380CC4-5D6E-409C-BE32-E72D297353CC}">
                <c16:uniqueId val="{00000007-D8C1-44F1-AD99-8A7AAAD3CB89}"/>
              </c:ext>
            </c:extLst>
          </c:dPt>
          <c:dPt>
            <c:idx val="5"/>
            <c:invertIfNegative val="0"/>
            <c:bubble3D val="0"/>
            <c:spPr>
              <a:solidFill>
                <a:schemeClr val="tx1"/>
              </a:solidFill>
              <a:ln>
                <a:noFill/>
              </a:ln>
              <a:effectLst/>
            </c:spPr>
            <c:extLst>
              <c:ext xmlns:c16="http://schemas.microsoft.com/office/drawing/2014/chart" uri="{C3380CC4-5D6E-409C-BE32-E72D297353CC}">
                <c16:uniqueId val="{00000009-D8C1-44F1-AD99-8A7AAAD3CB89}"/>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B-D8C1-44F1-AD99-8A7AAAD3CB89}"/>
              </c:ext>
            </c:extLst>
          </c:dPt>
          <c:dLbls>
            <c:dLbl>
              <c:idx val="0"/>
              <c:layout>
                <c:manualLayout>
                  <c:x val="-3.8051046118692698E-3"/>
                  <c:y val="-4.996939053795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C1-44F1-AD99-8A7AAAD3CB89}"/>
                </c:ext>
              </c:extLst>
            </c:dLbl>
            <c:dLbl>
              <c:idx val="1"/>
              <c:layout>
                <c:manualLayout>
                  <c:x val="1.2359134158883699E-3"/>
                  <c:y val="-9.35730936789394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C1-44F1-AD99-8A7AAAD3CB89}"/>
                </c:ext>
              </c:extLst>
            </c:dLbl>
            <c:dLbl>
              <c:idx val="2"/>
              <c:layout>
                <c:manualLayout>
                  <c:x val="-1.60958205688798E-4"/>
                  <c:y val="-0.172494331051344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C1-44F1-AD99-8A7AAAD3CB89}"/>
                </c:ext>
              </c:extLst>
            </c:dLbl>
            <c:dLbl>
              <c:idx val="3"/>
              <c:layout>
                <c:manualLayout>
                  <c:x val="-1.02114448588269E-16"/>
                  <c:y val="-0.381499107144559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C1-44F1-AD99-8A7AAAD3CB89}"/>
                </c:ext>
              </c:extLst>
            </c:dLbl>
            <c:spPr>
              <a:noFill/>
              <a:ln>
                <a:noFill/>
              </a:ln>
              <a:effectLst/>
            </c:spPr>
            <c:txPr>
              <a:bodyPr wrap="square" lIns="38100" tIns="19050" rIns="38100" bIns="19050" anchor="ctr">
                <a:spAutoFit/>
              </a:bodyPr>
              <a:lstStyle/>
              <a:p>
                <a:pPr>
                  <a:defRPr sz="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Sheet1!$C$3:$C$6</c:f>
              </c:numRef>
            </c:plus>
            <c:minus>
              <c:numRef>
                <c:f>Sheet1!$C$3:$C$6</c:f>
              </c:numRef>
            </c:minus>
          </c:errBars>
          <c:cat>
            <c:strRef>
              <c:f>Sheet1!$A$3:$A$6</c:f>
              <c:strCache>
                <c:ptCount val="4"/>
                <c:pt idx="0">
                  <c:v>Saline Placebo</c:v>
                </c:pt>
                <c:pt idx="1">
                  <c:v>Bupivacaine HCl</c:v>
                </c:pt>
                <c:pt idx="2">
                  <c:v>ZYNRELEF</c:v>
                </c:pt>
                <c:pt idx="3">
                  <c:v>ZYNRELEF_x000d__x000d_</c:v>
                </c:pt>
              </c:strCache>
            </c:strRef>
          </c:cat>
          <c:val>
            <c:numRef>
              <c:f>Sheet1!$B$3:$B$6</c:f>
              <c:numCache>
                <c:formatCode>0%</c:formatCode>
                <c:ptCount val="4"/>
                <c:pt idx="0">
                  <c:v>0.02</c:v>
                </c:pt>
                <c:pt idx="1">
                  <c:v>0.11</c:v>
                </c:pt>
                <c:pt idx="2">
                  <c:v>0.28999999999999998</c:v>
                </c:pt>
                <c:pt idx="3">
                  <c:v>0.77</c:v>
                </c:pt>
              </c:numCache>
            </c:numRef>
          </c:val>
          <c:extLst>
            <c:ext xmlns:c16="http://schemas.microsoft.com/office/drawing/2014/chart" uri="{C3380CC4-5D6E-409C-BE32-E72D297353CC}">
              <c16:uniqueId val="{0000000C-D8C1-44F1-AD99-8A7AAAD3CB89}"/>
            </c:ext>
          </c:extLst>
        </c:ser>
        <c:ser>
          <c:idx val="1"/>
          <c:order val="1"/>
          <c:tx>
            <c:strRef>
              <c:f>Sheet1!$C$2</c:f>
              <c:strCache>
                <c:ptCount val="1"/>
                <c:pt idx="0">
                  <c:v>Column2</c:v>
                </c:pt>
              </c:strCache>
            </c:strRef>
          </c:tx>
          <c:invertIfNegative val="0"/>
          <c:cat>
            <c:strRef>
              <c:f>Sheet1!$A$3:$A$6</c:f>
              <c:strCache>
                <c:ptCount val="4"/>
                <c:pt idx="0">
                  <c:v>Saline Placebo</c:v>
                </c:pt>
                <c:pt idx="1">
                  <c:v>Bupivacaine HCl</c:v>
                </c:pt>
                <c:pt idx="2">
                  <c:v>ZYNRELEF</c:v>
                </c:pt>
                <c:pt idx="3">
                  <c:v>ZYNRELEF_x000d__x000d_</c:v>
                </c:pt>
              </c:strCache>
            </c:strRef>
          </c:cat>
          <c:val>
            <c:numRef>
              <c:f>Sheet1!$C$3:$C$6</c:f>
            </c:numRef>
          </c:val>
          <c:extLst>
            <c:ext xmlns:c16="http://schemas.microsoft.com/office/drawing/2014/chart" uri="{C3380CC4-5D6E-409C-BE32-E72D297353CC}">
              <c16:uniqueId val="{0000000D-D8C1-44F1-AD99-8A7AAAD3CB89}"/>
            </c:ext>
          </c:extLst>
        </c:ser>
        <c:dLbls>
          <c:showLegendKey val="0"/>
          <c:showVal val="0"/>
          <c:showCatName val="0"/>
          <c:showSerName val="0"/>
          <c:showPercent val="0"/>
          <c:showBubbleSize val="0"/>
        </c:dLbls>
        <c:gapWidth val="67"/>
        <c:overlap val="100"/>
        <c:axId val="1387645056"/>
        <c:axId val="1387647376"/>
      </c:barChart>
      <c:catAx>
        <c:axId val="1387645056"/>
        <c:scaling>
          <c:orientation val="minMax"/>
        </c:scaling>
        <c:delete val="0"/>
        <c:axPos val="b"/>
        <c:numFmt formatCode="General" sourceLinked="1"/>
        <c:majorTickMark val="none"/>
        <c:minorTickMark val="none"/>
        <c:tickLblPos val="nextTo"/>
        <c:spPr>
          <a:noFill/>
          <a:ln w="9515" cap="flat" cmpd="sng" algn="ctr">
            <a:solidFill>
              <a:schemeClr val="bg1">
                <a:lumMod val="75000"/>
              </a:schemeClr>
            </a:solidFill>
            <a:prstDash val="solid"/>
            <a:round/>
          </a:ln>
          <a:effectLst/>
        </c:spPr>
        <c:txPr>
          <a:bodyPr rot="-60000000" vert="horz"/>
          <a:lstStyle/>
          <a:p>
            <a:pPr>
              <a:defRPr/>
            </a:pPr>
            <a:endParaRPr lang="en-US"/>
          </a:p>
        </c:txPr>
        <c:crossAx val="1387647376"/>
        <c:crosses val="autoZero"/>
        <c:auto val="1"/>
        <c:lblAlgn val="ctr"/>
        <c:lblOffset val="100"/>
        <c:noMultiLvlLbl val="0"/>
      </c:catAx>
      <c:valAx>
        <c:axId val="1387647376"/>
        <c:scaling>
          <c:orientation val="minMax"/>
          <c:max val="1"/>
        </c:scaling>
        <c:delete val="0"/>
        <c:axPos val="l"/>
        <c:majorGridlines>
          <c:spPr>
            <a:ln>
              <a:noFill/>
            </a:ln>
          </c:spPr>
        </c:majorGridlines>
        <c:numFmt formatCode="0%" sourceLinked="0"/>
        <c:majorTickMark val="out"/>
        <c:minorTickMark val="none"/>
        <c:tickLblPos val="nextTo"/>
        <c:spPr>
          <a:noFill/>
          <a:ln w="9525" cap="flat" cmpd="sng" algn="ctr">
            <a:solidFill>
              <a:schemeClr val="bg1">
                <a:lumMod val="75000"/>
              </a:schemeClr>
            </a:solidFill>
            <a:prstDash val="solid"/>
            <a:round/>
          </a:ln>
          <a:effectLst/>
        </c:spPr>
        <c:txPr>
          <a:bodyPr rot="0" vert="horz"/>
          <a:lstStyle/>
          <a:p>
            <a:pPr>
              <a:defRPr/>
            </a:pPr>
            <a:endParaRPr lang="en-US"/>
          </a:p>
        </c:txPr>
        <c:crossAx val="1387645056"/>
        <c:crosses val="autoZero"/>
        <c:crossBetween val="between"/>
        <c:majorUnit val="0.2"/>
      </c:valAx>
      <c:spPr>
        <a:noFill/>
        <a:ln w="25372">
          <a:noFill/>
        </a:ln>
        <a:effectLst/>
      </c:spPr>
    </c:plotArea>
    <c:plotVisOnly val="1"/>
    <c:dispBlanksAs val="gap"/>
    <c:showDLblsOverMax val="0"/>
  </c:chart>
  <c:spPr>
    <a:noFill/>
    <a:ln w="9525" cap="flat" cmpd="sng" algn="ctr">
      <a:noFill/>
      <a:prstDash val="solid"/>
    </a:ln>
    <a:effectLst/>
  </c:spPr>
  <c:txPr>
    <a:bodyPr/>
    <a:lstStyle/>
    <a:p>
      <a:pPr>
        <a:defRPr>
          <a:solidFill>
            <a:schemeClr val="tx1"/>
          </a:solidFil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64903315107862E-2"/>
          <c:y val="5.1531595404304825E-2"/>
          <c:w val="0.9185355320970684"/>
          <c:h val="0.9291757562536358"/>
        </c:manualLayout>
      </c:layout>
      <c:lineChart>
        <c:grouping val="standard"/>
        <c:varyColors val="0"/>
        <c:ser>
          <c:idx val="0"/>
          <c:order val="0"/>
          <c:tx>
            <c:strRef>
              <c:f>Sheet1!$B$1</c:f>
              <c:strCache>
                <c:ptCount val="1"/>
                <c:pt idx="0">
                  <c:v>Saline Placebo (n = 53)</c:v>
                </c:pt>
              </c:strCache>
            </c:strRef>
          </c:tx>
          <c:spPr>
            <a:ln w="28575" cap="rnd">
              <a:solidFill>
                <a:schemeClr val="accent3"/>
              </a:solidFill>
              <a:round/>
            </a:ln>
            <a:effectLst/>
          </c:spPr>
          <c:marker>
            <c:symbol val="triangle"/>
            <c:size val="6"/>
            <c:spPr>
              <a:solidFill>
                <a:schemeClr val="accent3"/>
              </a:solidFill>
              <a:ln w="9525">
                <a:no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Sheet1!$B$2:$B$12</c:f>
              <c:numCache>
                <c:formatCode>General</c:formatCode>
                <c:ptCount val="11"/>
                <c:pt idx="0">
                  <c:v>8.3000000000000007</c:v>
                </c:pt>
                <c:pt idx="1">
                  <c:v>8.5</c:v>
                </c:pt>
                <c:pt idx="2">
                  <c:v>8.6999999999999993</c:v>
                </c:pt>
                <c:pt idx="3">
                  <c:v>8.5</c:v>
                </c:pt>
                <c:pt idx="4">
                  <c:v>8.5</c:v>
                </c:pt>
                <c:pt idx="5">
                  <c:v>8.6999999999999993</c:v>
                </c:pt>
                <c:pt idx="6" formatCode="0.0">
                  <c:v>9</c:v>
                </c:pt>
                <c:pt idx="7">
                  <c:v>8.1999999999999993</c:v>
                </c:pt>
                <c:pt idx="8" formatCode="0.0">
                  <c:v>8</c:v>
                </c:pt>
                <c:pt idx="9">
                  <c:v>7.6</c:v>
                </c:pt>
                <c:pt idx="10">
                  <c:v>7.5</c:v>
                </c:pt>
              </c:numCache>
            </c:numRef>
          </c:val>
          <c:smooth val="0"/>
          <c:extLst>
            <c:ext xmlns:c16="http://schemas.microsoft.com/office/drawing/2014/chart" uri="{C3380CC4-5D6E-409C-BE32-E72D297353CC}">
              <c16:uniqueId val="{00000000-8A21-3443-ABEA-02CD5396B3BE}"/>
            </c:ext>
          </c:extLst>
        </c:ser>
        <c:ser>
          <c:idx val="1"/>
          <c:order val="1"/>
          <c:tx>
            <c:strRef>
              <c:f>Sheet1!$C$1</c:f>
              <c:strCache>
                <c:ptCount val="1"/>
                <c:pt idx="0">
                  <c:v>ZYNRELEF 400 mg/12 mg (n = 58)</c:v>
                </c:pt>
              </c:strCache>
            </c:strRef>
          </c:tx>
          <c:spPr>
            <a:ln w="28575" cap="rnd">
              <a:solidFill>
                <a:schemeClr val="accent1"/>
              </a:solidFill>
              <a:round/>
            </a:ln>
            <a:effectLst/>
          </c:spPr>
          <c:marker>
            <c:symbol val="diamond"/>
            <c:size val="6"/>
            <c:spPr>
              <a:solidFill>
                <a:schemeClr val="accent1"/>
              </a:solidFill>
              <a:ln w="9525">
                <a:no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Sheet1!$C$2:$C$12</c:f>
              <c:numCache>
                <c:formatCode>General</c:formatCode>
                <c:ptCount val="11"/>
                <c:pt idx="0">
                  <c:v>6.6</c:v>
                </c:pt>
                <c:pt idx="1">
                  <c:v>7.3</c:v>
                </c:pt>
                <c:pt idx="2">
                  <c:v>7.5</c:v>
                </c:pt>
                <c:pt idx="3" formatCode="0.0">
                  <c:v>7</c:v>
                </c:pt>
                <c:pt idx="4">
                  <c:v>6.5</c:v>
                </c:pt>
                <c:pt idx="5">
                  <c:v>6.6</c:v>
                </c:pt>
                <c:pt idx="6">
                  <c:v>7.3</c:v>
                </c:pt>
                <c:pt idx="7">
                  <c:v>7.1</c:v>
                </c:pt>
                <c:pt idx="8">
                  <c:v>6.7</c:v>
                </c:pt>
                <c:pt idx="9">
                  <c:v>6.1</c:v>
                </c:pt>
                <c:pt idx="10">
                  <c:v>6.2</c:v>
                </c:pt>
              </c:numCache>
            </c:numRef>
          </c:val>
          <c:smooth val="0"/>
          <c:extLst>
            <c:ext xmlns:c16="http://schemas.microsoft.com/office/drawing/2014/chart" uri="{C3380CC4-5D6E-409C-BE32-E72D297353CC}">
              <c16:uniqueId val="{00000001-8A21-3443-ABEA-02CD5396B3BE}"/>
            </c:ext>
          </c:extLst>
        </c:ser>
        <c:ser>
          <c:idx val="2"/>
          <c:order val="2"/>
          <c:tx>
            <c:strRef>
              <c:f>Sheet1!$D$1</c:f>
              <c:strCache>
                <c:ptCount val="1"/>
                <c:pt idx="0">
                  <c:v>ZYNRELEF 400 mg/12 mg + Ropivacaine 50 mg (n = 56)</c:v>
                </c:pt>
              </c:strCache>
            </c:strRef>
          </c:tx>
          <c:spPr>
            <a:ln w="28575" cap="rnd">
              <a:solidFill>
                <a:srgbClr val="A7629C"/>
              </a:solidFill>
              <a:round/>
            </a:ln>
            <a:effectLst/>
          </c:spPr>
          <c:marker>
            <c:symbol val="circle"/>
            <c:size val="6"/>
            <c:spPr>
              <a:solidFill>
                <a:schemeClr val="accent4"/>
              </a:solidFill>
              <a:ln w="9525">
                <a:no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Sheet1!$D$2:$D$12</c:f>
              <c:numCache>
                <c:formatCode>General</c:formatCode>
                <c:ptCount val="11"/>
                <c:pt idx="0">
                  <c:v>6.7</c:v>
                </c:pt>
                <c:pt idx="1">
                  <c:v>6.7</c:v>
                </c:pt>
                <c:pt idx="2">
                  <c:v>6.8</c:v>
                </c:pt>
                <c:pt idx="3">
                  <c:v>5.8</c:v>
                </c:pt>
                <c:pt idx="4">
                  <c:v>5.6</c:v>
                </c:pt>
                <c:pt idx="5">
                  <c:v>6.3</c:v>
                </c:pt>
                <c:pt idx="6">
                  <c:v>7.3</c:v>
                </c:pt>
                <c:pt idx="7">
                  <c:v>6.6</c:v>
                </c:pt>
                <c:pt idx="8">
                  <c:v>6.6</c:v>
                </c:pt>
                <c:pt idx="9">
                  <c:v>5.9</c:v>
                </c:pt>
                <c:pt idx="10" formatCode="0.0">
                  <c:v>6</c:v>
                </c:pt>
              </c:numCache>
            </c:numRef>
          </c:val>
          <c:smooth val="0"/>
          <c:extLst>
            <c:ext xmlns:c16="http://schemas.microsoft.com/office/drawing/2014/chart" uri="{C3380CC4-5D6E-409C-BE32-E72D297353CC}">
              <c16:uniqueId val="{00000002-8A21-3443-ABEA-02CD5396B3BE}"/>
            </c:ext>
          </c:extLst>
        </c:ser>
        <c:dLbls>
          <c:showLegendKey val="0"/>
          <c:showVal val="0"/>
          <c:showCatName val="0"/>
          <c:showSerName val="0"/>
          <c:showPercent val="0"/>
          <c:showBubbleSize val="0"/>
        </c:dLbls>
        <c:marker val="1"/>
        <c:smooth val="0"/>
        <c:axId val="2063641183"/>
        <c:axId val="34816752"/>
      </c:lineChart>
      <c:dateAx>
        <c:axId val="2063641183"/>
        <c:scaling>
          <c:orientation val="minMax"/>
        </c:scaling>
        <c:delete val="1"/>
        <c:axPos val="b"/>
        <c:numFmt formatCode="m/d;@" sourceLinked="0"/>
        <c:majorTickMark val="out"/>
        <c:minorTickMark val="none"/>
        <c:tickLblPos val="nextTo"/>
        <c:crossAx val="34816752"/>
        <c:crosses val="autoZero"/>
        <c:auto val="0"/>
        <c:lblOffset val="100"/>
        <c:baseTimeUnit val="days"/>
        <c:majorUnit val="12"/>
        <c:majorTimeUnit val="days"/>
        <c:minorUnit val="2"/>
        <c:minorTimeUnit val="days"/>
      </c:dateAx>
      <c:valAx>
        <c:axId val="34816752"/>
        <c:scaling>
          <c:orientation val="minMax"/>
        </c:scaling>
        <c:delete val="1"/>
        <c:axPos val="l"/>
        <c:numFmt formatCode="General" sourceLinked="1"/>
        <c:majorTickMark val="none"/>
        <c:minorTickMark val="none"/>
        <c:tickLblPos val="nextTo"/>
        <c:crossAx val="2063641183"/>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91299093437997E-2"/>
          <c:y val="1.2241227501455801E-2"/>
          <c:w val="0.61536911654571202"/>
          <c:h val="0.90287602070460504"/>
        </c:manualLayout>
      </c:layout>
      <c:scatterChart>
        <c:scatterStyle val="lineMarker"/>
        <c:varyColors val="0"/>
        <c:ser>
          <c:idx val="2"/>
          <c:order val="0"/>
          <c:tx>
            <c:strRef>
              <c:f>Sheet1!$F$9</c:f>
              <c:strCache>
                <c:ptCount val="1"/>
                <c:pt idx="0">
                  <c:v>Saline Placebo (n = 82)</c:v>
                </c:pt>
              </c:strCache>
            </c:strRef>
          </c:tx>
          <c:spPr>
            <a:ln w="0">
              <a:solidFill>
                <a:schemeClr val="accent3">
                  <a:alpha val="0"/>
                </a:schemeClr>
              </a:solidFill>
            </a:ln>
          </c:spPr>
          <c:marker>
            <c:symbol val="triangle"/>
            <c:size val="6"/>
            <c:spPr>
              <a:noFill/>
              <a:ln>
                <a:no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6.62</c:v>
                </c:pt>
                <c:pt idx="1">
                  <c:v>7.54</c:v>
                </c:pt>
                <c:pt idx="2">
                  <c:v>7.38</c:v>
                </c:pt>
                <c:pt idx="3">
                  <c:v>6.62</c:v>
                </c:pt>
                <c:pt idx="4">
                  <c:v>5.93</c:v>
                </c:pt>
                <c:pt idx="5">
                  <c:v>5.54</c:v>
                </c:pt>
                <c:pt idx="6">
                  <c:v>4.9800000000000004</c:v>
                </c:pt>
                <c:pt idx="7">
                  <c:v>4.28</c:v>
                </c:pt>
                <c:pt idx="8">
                  <c:v>3.96</c:v>
                </c:pt>
                <c:pt idx="9">
                  <c:v>3.33</c:v>
                </c:pt>
              </c:numCache>
            </c:numRef>
          </c:yVal>
          <c:smooth val="0"/>
          <c:extLst>
            <c:ext xmlns:c16="http://schemas.microsoft.com/office/drawing/2014/chart" uri="{C3380CC4-5D6E-409C-BE32-E72D297353CC}">
              <c16:uniqueId val="{00000000-38E5-C949-A283-B0E5580997CD}"/>
            </c:ext>
          </c:extLst>
        </c:ser>
        <c:dLbls>
          <c:showLegendKey val="0"/>
          <c:showVal val="1"/>
          <c:showCatName val="0"/>
          <c:showSerName val="0"/>
          <c:showPercent val="0"/>
          <c:showBubbleSize val="0"/>
        </c:dLbls>
        <c:axId val="1387833168"/>
        <c:axId val="1387822208"/>
      </c:scatterChart>
      <c:valAx>
        <c:axId val="1387833168"/>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23222295875481899"/>
              <c:y val="0.96026892425766097"/>
            </c:manualLayout>
          </c:layout>
          <c:overlay val="0"/>
        </c:title>
        <c:numFmt formatCode="General" sourceLinked="1"/>
        <c:majorTickMark val="none"/>
        <c:minorTickMark val="none"/>
        <c:tickLblPos val="nextTo"/>
        <c:txPr>
          <a:bodyPr/>
          <a:lstStyle/>
          <a:p>
            <a:pPr>
              <a:defRPr sz="800"/>
            </a:pPr>
            <a:endParaRPr lang="en-US"/>
          </a:p>
        </c:txPr>
        <c:crossAx val="1387822208"/>
        <c:crossesAt val="0"/>
        <c:crossBetween val="midCat"/>
        <c:majorUnit val="12"/>
      </c:valAx>
      <c:valAx>
        <c:axId val="1387822208"/>
        <c:scaling>
          <c:orientation val="minMax"/>
          <c:max val="10"/>
        </c:scaling>
        <c:delete val="0"/>
        <c:axPos val="l"/>
        <c:title>
          <c:tx>
            <c:rich>
              <a:bodyPr rot="-5400000" vert="horz"/>
              <a:lstStyle/>
              <a:p>
                <a:pPr>
                  <a:defRPr sz="1000" b="0"/>
                </a:pPr>
                <a:r>
                  <a:rPr lang="en-US" sz="1000" b="0" i="0" u="none" strike="noStrike" baseline="0" dirty="0">
                    <a:effectLst/>
                  </a:rPr>
                  <a:t>Mean Pain Intensity Score (NRS-R)</a:t>
                </a:r>
                <a:endParaRPr lang="en-US" sz="1000" b="0" dirty="0"/>
              </a:p>
            </c:rich>
          </c:tx>
          <c:layout>
            <c:manualLayout>
              <c:xMode val="edge"/>
              <c:yMode val="edge"/>
              <c:x val="1.5174994742784609E-2"/>
              <c:y val="0.24121326170017074"/>
            </c:manualLayout>
          </c:layout>
          <c:overlay val="0"/>
        </c:title>
        <c:numFmt formatCode="General" sourceLinked="1"/>
        <c:majorTickMark val="none"/>
        <c:minorTickMark val="none"/>
        <c:tickLblPos val="nextTo"/>
        <c:txPr>
          <a:bodyPr/>
          <a:lstStyle/>
          <a:p>
            <a:pPr>
              <a:defRPr sz="800"/>
            </a:pPr>
            <a:endParaRPr lang="en-US"/>
          </a:p>
        </c:txPr>
        <c:crossAx val="1387833168"/>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5807065266416E-2"/>
          <c:y val="3.4176908799932196E-2"/>
          <c:w val="0.94104192934733588"/>
          <c:h val="0.9462703987666834"/>
        </c:manualLayout>
      </c:layout>
      <c:lineChart>
        <c:grouping val="standard"/>
        <c:varyColors val="0"/>
        <c:ser>
          <c:idx val="0"/>
          <c:order val="0"/>
          <c:tx>
            <c:strRef>
              <c:f>Sheet1!$B$1</c:f>
              <c:strCache>
                <c:ptCount val="1"/>
                <c:pt idx="0">
                  <c:v>Saline Placebo (n = 53)</c:v>
                </c:pt>
              </c:strCache>
            </c:strRef>
          </c:tx>
          <c:spPr>
            <a:ln w="28575" cap="rnd">
              <a:solidFill>
                <a:schemeClr val="accent3"/>
              </a:solidFill>
              <a:round/>
            </a:ln>
            <a:effectLst/>
          </c:spPr>
          <c:marker>
            <c:symbol val="triangle"/>
            <c:size val="6"/>
            <c:spPr>
              <a:solidFill>
                <a:schemeClr val="accent3"/>
              </a:solidFill>
              <a:ln w="9525">
                <a:no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Sheet1!$B$2:$B$12</c:f>
              <c:numCache>
                <c:formatCode>0.00</c:formatCode>
                <c:ptCount val="11"/>
                <c:pt idx="0">
                  <c:v>8.26</c:v>
                </c:pt>
                <c:pt idx="1">
                  <c:v>7.4</c:v>
                </c:pt>
                <c:pt idx="2">
                  <c:v>6.49</c:v>
                </c:pt>
                <c:pt idx="3">
                  <c:v>6.04</c:v>
                </c:pt>
                <c:pt idx="4">
                  <c:v>6</c:v>
                </c:pt>
                <c:pt idx="5">
                  <c:v>6.43</c:v>
                </c:pt>
                <c:pt idx="6">
                  <c:v>5.89</c:v>
                </c:pt>
                <c:pt idx="7">
                  <c:v>5.19</c:v>
                </c:pt>
                <c:pt idx="8">
                  <c:v>4.66</c:v>
                </c:pt>
                <c:pt idx="9">
                  <c:v>4.08</c:v>
                </c:pt>
                <c:pt idx="10">
                  <c:v>3.66</c:v>
                </c:pt>
              </c:numCache>
            </c:numRef>
          </c:val>
          <c:smooth val="0"/>
          <c:extLst>
            <c:ext xmlns:c16="http://schemas.microsoft.com/office/drawing/2014/chart" uri="{C3380CC4-5D6E-409C-BE32-E72D297353CC}">
              <c16:uniqueId val="{00000000-EB06-9246-B08A-D20FEB60D1DE}"/>
            </c:ext>
          </c:extLst>
        </c:ser>
        <c:ser>
          <c:idx val="1"/>
          <c:order val="1"/>
          <c:tx>
            <c:strRef>
              <c:f>Sheet1!$C$1</c:f>
              <c:strCache>
                <c:ptCount val="1"/>
                <c:pt idx="0">
                  <c:v>Bupivacaine HCl Solution 125 mg (n = 55)</c:v>
                </c:pt>
              </c:strCache>
            </c:strRef>
          </c:tx>
          <c:spPr>
            <a:ln w="28575" cap="rnd">
              <a:solidFill>
                <a:srgbClr val="4C9799"/>
              </a:solidFill>
              <a:round/>
            </a:ln>
            <a:effectLst/>
          </c:spPr>
          <c:marker>
            <c:symbol val="square"/>
            <c:size val="6"/>
            <c:spPr>
              <a:solidFill>
                <a:srgbClr val="4C9799"/>
              </a:solidFill>
              <a:ln w="9525">
                <a:no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Sheet1!$C$2:$C$12</c:f>
              <c:numCache>
                <c:formatCode>0.00</c:formatCode>
                <c:ptCount val="11"/>
                <c:pt idx="0">
                  <c:v>6.62</c:v>
                </c:pt>
                <c:pt idx="1">
                  <c:v>6.44</c:v>
                </c:pt>
                <c:pt idx="2">
                  <c:v>5.36</c:v>
                </c:pt>
                <c:pt idx="3">
                  <c:v>5.09</c:v>
                </c:pt>
                <c:pt idx="4">
                  <c:v>5.44</c:v>
                </c:pt>
                <c:pt idx="5">
                  <c:v>5.96</c:v>
                </c:pt>
                <c:pt idx="6">
                  <c:v>5.65</c:v>
                </c:pt>
                <c:pt idx="7">
                  <c:v>4.09</c:v>
                </c:pt>
                <c:pt idx="8">
                  <c:v>3.91</c:v>
                </c:pt>
                <c:pt idx="9">
                  <c:v>3.45</c:v>
                </c:pt>
                <c:pt idx="10">
                  <c:v>3.55</c:v>
                </c:pt>
              </c:numCache>
            </c:numRef>
          </c:val>
          <c:smooth val="0"/>
          <c:extLst>
            <c:ext xmlns:c16="http://schemas.microsoft.com/office/drawing/2014/chart" uri="{C3380CC4-5D6E-409C-BE32-E72D297353CC}">
              <c16:uniqueId val="{00000001-EB06-9246-B08A-D20FEB60D1DE}"/>
            </c:ext>
          </c:extLst>
        </c:ser>
        <c:ser>
          <c:idx val="2"/>
          <c:order val="2"/>
          <c:tx>
            <c:strRef>
              <c:f>Sheet1!$D$1</c:f>
              <c:strCache>
                <c:ptCount val="1"/>
                <c:pt idx="0">
                  <c:v>ZYNRELEF 400 mg/12 mg (n = 58)</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Sheet1!$D$2:$D$12</c:f>
              <c:numCache>
                <c:formatCode>0.00</c:formatCode>
                <c:ptCount val="11"/>
                <c:pt idx="0">
                  <c:v>6.45</c:v>
                </c:pt>
                <c:pt idx="1">
                  <c:v>5.71</c:v>
                </c:pt>
                <c:pt idx="2">
                  <c:v>4.6399999999999997</c:v>
                </c:pt>
                <c:pt idx="3">
                  <c:v>4.07</c:v>
                </c:pt>
                <c:pt idx="4">
                  <c:v>4.26</c:v>
                </c:pt>
                <c:pt idx="5">
                  <c:v>4.67</c:v>
                </c:pt>
                <c:pt idx="6">
                  <c:v>4.34</c:v>
                </c:pt>
                <c:pt idx="7">
                  <c:v>3.45</c:v>
                </c:pt>
                <c:pt idx="8">
                  <c:v>3.26</c:v>
                </c:pt>
                <c:pt idx="9">
                  <c:v>3.09</c:v>
                </c:pt>
                <c:pt idx="10">
                  <c:v>3.26</c:v>
                </c:pt>
              </c:numCache>
            </c:numRef>
          </c:val>
          <c:smooth val="0"/>
          <c:extLst>
            <c:ext xmlns:c16="http://schemas.microsoft.com/office/drawing/2014/chart" uri="{C3380CC4-5D6E-409C-BE32-E72D297353CC}">
              <c16:uniqueId val="{00000002-EB06-9246-B08A-D20FEB60D1DE}"/>
            </c:ext>
          </c:extLst>
        </c:ser>
        <c:ser>
          <c:idx val="3"/>
          <c:order val="3"/>
          <c:tx>
            <c:strRef>
              <c:f>Sheet1!$E$1</c:f>
              <c:strCache>
                <c:ptCount val="1"/>
                <c:pt idx="0">
                  <c:v>ZYNRELEF 400 mg/12 mg and Ropivacaine 50 mg (n = 56)</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Sheet1!$A$2:$A$12</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cat>
          <c:val>
            <c:numRef>
              <c:f>Sheet1!$E$2:$E$12</c:f>
              <c:numCache>
                <c:formatCode>0.00</c:formatCode>
                <c:ptCount val="11"/>
                <c:pt idx="0">
                  <c:v>6.55</c:v>
                </c:pt>
                <c:pt idx="1">
                  <c:v>5.77</c:v>
                </c:pt>
                <c:pt idx="2">
                  <c:v>4.66</c:v>
                </c:pt>
                <c:pt idx="3">
                  <c:v>3.93</c:v>
                </c:pt>
                <c:pt idx="4">
                  <c:v>3.54</c:v>
                </c:pt>
                <c:pt idx="5">
                  <c:v>4</c:v>
                </c:pt>
                <c:pt idx="6">
                  <c:v>4.84</c:v>
                </c:pt>
                <c:pt idx="7">
                  <c:v>4.16</c:v>
                </c:pt>
                <c:pt idx="8">
                  <c:v>3.16</c:v>
                </c:pt>
                <c:pt idx="9">
                  <c:v>3.23</c:v>
                </c:pt>
                <c:pt idx="10">
                  <c:v>2.96</c:v>
                </c:pt>
              </c:numCache>
            </c:numRef>
          </c:val>
          <c:smooth val="0"/>
          <c:extLst>
            <c:ext xmlns:c16="http://schemas.microsoft.com/office/drawing/2014/chart" uri="{C3380CC4-5D6E-409C-BE32-E72D297353CC}">
              <c16:uniqueId val="{00000004-EB06-9246-B08A-D20FEB60D1DE}"/>
            </c:ext>
          </c:extLst>
        </c:ser>
        <c:dLbls>
          <c:showLegendKey val="0"/>
          <c:showVal val="0"/>
          <c:showCatName val="0"/>
          <c:showSerName val="0"/>
          <c:showPercent val="0"/>
          <c:showBubbleSize val="0"/>
        </c:dLbls>
        <c:marker val="1"/>
        <c:smooth val="0"/>
        <c:axId val="40355664"/>
        <c:axId val="40708800"/>
      </c:lineChart>
      <c:dateAx>
        <c:axId val="40355664"/>
        <c:scaling>
          <c:orientation val="minMax"/>
        </c:scaling>
        <c:delete val="1"/>
        <c:axPos val="b"/>
        <c:numFmt formatCode="General" sourceLinked="1"/>
        <c:majorTickMark val="none"/>
        <c:minorTickMark val="none"/>
        <c:tickLblPos val="nextTo"/>
        <c:crossAx val="40708800"/>
        <c:crossesAt val="0"/>
        <c:auto val="0"/>
        <c:lblOffset val="100"/>
        <c:baseTimeUnit val="days"/>
        <c:majorUnit val="12"/>
        <c:majorTimeUnit val="days"/>
        <c:minorUnit val="2"/>
        <c:minorTimeUnit val="days"/>
      </c:dateAx>
      <c:valAx>
        <c:axId val="40708800"/>
        <c:scaling>
          <c:orientation val="minMax"/>
          <c:max val="10"/>
        </c:scaling>
        <c:delete val="1"/>
        <c:axPos val="l"/>
        <c:numFmt formatCode="#,##0" sourceLinked="0"/>
        <c:majorTickMark val="none"/>
        <c:minorTickMark val="none"/>
        <c:tickLblPos val="nextTo"/>
        <c:crossAx val="40355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39855447921499"/>
          <c:y val="4.4249875303083802E-2"/>
          <c:w val="0.73739238845144295"/>
          <c:h val="0.82225204245447103"/>
        </c:manualLayout>
      </c:layout>
      <c:scatterChart>
        <c:scatterStyle val="lineMarker"/>
        <c:varyColors val="0"/>
        <c:ser>
          <c:idx val="0"/>
          <c:order val="0"/>
          <c:tx>
            <c:strRef>
              <c:f>Sheet3!$A$1</c:f>
              <c:strCache>
                <c:ptCount val="1"/>
                <c:pt idx="0">
                  <c:v>Change in Pain Score</c:v>
                </c:pt>
              </c:strCache>
            </c:strRef>
          </c:tx>
          <c:spPr>
            <a:ln w="25400">
              <a:solidFill>
                <a:srgbClr val="F30002"/>
              </a:solidFill>
            </a:ln>
          </c:spPr>
          <c:marker>
            <c:symbol val="none"/>
          </c:marker>
          <c:xVal>
            <c:numRef>
              <c:f>Sheet1!$D$20:$D$36</c:f>
              <c:numCache>
                <c:formatCode>General</c:formatCode>
                <c:ptCount val="17"/>
                <c:pt idx="0">
                  <c:v>1</c:v>
                </c:pt>
                <c:pt idx="1">
                  <c:v>2</c:v>
                </c:pt>
                <c:pt idx="2">
                  <c:v>4</c:v>
                </c:pt>
                <c:pt idx="3">
                  <c:v>6</c:v>
                </c:pt>
                <c:pt idx="4">
                  <c:v>8</c:v>
                </c:pt>
                <c:pt idx="5">
                  <c:v>10</c:v>
                </c:pt>
                <c:pt idx="6">
                  <c:v>12</c:v>
                </c:pt>
                <c:pt idx="7">
                  <c:v>14</c:v>
                </c:pt>
                <c:pt idx="8">
                  <c:v>18</c:v>
                </c:pt>
                <c:pt idx="9">
                  <c:v>24</c:v>
                </c:pt>
                <c:pt idx="10">
                  <c:v>30</c:v>
                </c:pt>
                <c:pt idx="11">
                  <c:v>36</c:v>
                </c:pt>
                <c:pt idx="12">
                  <c:v>42</c:v>
                </c:pt>
                <c:pt idx="13">
                  <c:v>48</c:v>
                </c:pt>
                <c:pt idx="14">
                  <c:v>54</c:v>
                </c:pt>
                <c:pt idx="15">
                  <c:v>60</c:v>
                </c:pt>
                <c:pt idx="16">
                  <c:v>72</c:v>
                </c:pt>
              </c:numCache>
            </c:numRef>
          </c:xVal>
          <c:yVal>
            <c:numRef>
              <c:f>Sheet1!$E$20:$E$36</c:f>
              <c:numCache>
                <c:formatCode>General</c:formatCode>
                <c:ptCount val="17"/>
                <c:pt idx="0">
                  <c:v>2.5145631067961198</c:v>
                </c:pt>
                <c:pt idx="1">
                  <c:v>2.5910194174757302</c:v>
                </c:pt>
                <c:pt idx="2">
                  <c:v>2.9429611650485401</c:v>
                </c:pt>
                <c:pt idx="3">
                  <c:v>2.9405339805825199</c:v>
                </c:pt>
                <c:pt idx="4">
                  <c:v>3.11407766990291</c:v>
                </c:pt>
                <c:pt idx="5">
                  <c:v>3.0995145631068</c:v>
                </c:pt>
                <c:pt idx="6">
                  <c:v>3.0297330097087398</c:v>
                </c:pt>
                <c:pt idx="7">
                  <c:v>3.1201456310679601</c:v>
                </c:pt>
                <c:pt idx="8">
                  <c:v>2.0048543689320399</c:v>
                </c:pt>
                <c:pt idx="9">
                  <c:v>2.51092233009709</c:v>
                </c:pt>
                <c:pt idx="10">
                  <c:v>1.6862864077669899</c:v>
                </c:pt>
                <c:pt idx="11">
                  <c:v>1.50182038834951</c:v>
                </c:pt>
                <c:pt idx="12">
                  <c:v>1.7427184466019401</c:v>
                </c:pt>
                <c:pt idx="13">
                  <c:v>1.70266990291262</c:v>
                </c:pt>
                <c:pt idx="14">
                  <c:v>1.3877427184466</c:v>
                </c:pt>
                <c:pt idx="15">
                  <c:v>1.2226941747572799</c:v>
                </c:pt>
                <c:pt idx="16">
                  <c:v>0.59344660194175003</c:v>
                </c:pt>
              </c:numCache>
            </c:numRef>
          </c:yVal>
          <c:smooth val="0"/>
          <c:extLst>
            <c:ext xmlns:c16="http://schemas.microsoft.com/office/drawing/2014/chart" uri="{C3380CC4-5D6E-409C-BE32-E72D297353CC}">
              <c16:uniqueId val="{00000000-45CE-5443-A261-51130AB0AF88}"/>
            </c:ext>
          </c:extLst>
        </c:ser>
        <c:dLbls>
          <c:showLegendKey val="0"/>
          <c:showVal val="0"/>
          <c:showCatName val="0"/>
          <c:showSerName val="0"/>
          <c:showPercent val="0"/>
          <c:showBubbleSize val="0"/>
        </c:dLbls>
        <c:axId val="1386475536"/>
        <c:axId val="1386469840"/>
      </c:scatterChart>
      <c:scatterChart>
        <c:scatterStyle val="lineMarker"/>
        <c:varyColors val="0"/>
        <c:ser>
          <c:idx val="1"/>
          <c:order val="1"/>
          <c:tx>
            <c:strRef>
              <c:f>Sheet3!$A$2</c:f>
              <c:strCache>
                <c:ptCount val="1"/>
                <c:pt idx="0">
                  <c:v>Plasma Bupivacaine</c:v>
                </c:pt>
              </c:strCache>
            </c:strRef>
          </c:tx>
          <c:spPr>
            <a:ln w="25400">
              <a:solidFill>
                <a:schemeClr val="accent3">
                  <a:lumMod val="60000"/>
                  <a:lumOff val="40000"/>
                </a:schemeClr>
              </a:solidFill>
            </a:ln>
          </c:spPr>
          <c:marker>
            <c:symbol val="none"/>
          </c:marker>
          <c:xVal>
            <c:numRef>
              <c:f>Sheet1!$D$2:$D$19</c:f>
              <c:numCache>
                <c:formatCode>General</c:formatCode>
                <c:ptCount val="18"/>
                <c:pt idx="0">
                  <c:v>0</c:v>
                </c:pt>
                <c:pt idx="1">
                  <c:v>0.5</c:v>
                </c:pt>
                <c:pt idx="2">
                  <c:v>1</c:v>
                </c:pt>
                <c:pt idx="3">
                  <c:v>1.5</c:v>
                </c:pt>
                <c:pt idx="4">
                  <c:v>2</c:v>
                </c:pt>
                <c:pt idx="5">
                  <c:v>3</c:v>
                </c:pt>
                <c:pt idx="6">
                  <c:v>4</c:v>
                </c:pt>
                <c:pt idx="7">
                  <c:v>6</c:v>
                </c:pt>
                <c:pt idx="8">
                  <c:v>8</c:v>
                </c:pt>
                <c:pt idx="9">
                  <c:v>10</c:v>
                </c:pt>
                <c:pt idx="10">
                  <c:v>12</c:v>
                </c:pt>
                <c:pt idx="11">
                  <c:v>18</c:v>
                </c:pt>
                <c:pt idx="12">
                  <c:v>24</c:v>
                </c:pt>
                <c:pt idx="13">
                  <c:v>30</c:v>
                </c:pt>
                <c:pt idx="14">
                  <c:v>36</c:v>
                </c:pt>
                <c:pt idx="15">
                  <c:v>48</c:v>
                </c:pt>
                <c:pt idx="16">
                  <c:v>60</c:v>
                </c:pt>
                <c:pt idx="17">
                  <c:v>72</c:v>
                </c:pt>
              </c:numCache>
            </c:numRef>
          </c:xVal>
          <c:yVal>
            <c:numRef>
              <c:f>Sheet1!$E$2:$E$19</c:f>
              <c:numCache>
                <c:formatCode>General</c:formatCode>
                <c:ptCount val="18"/>
                <c:pt idx="0">
                  <c:v>0</c:v>
                </c:pt>
                <c:pt idx="1">
                  <c:v>37.700000000000003</c:v>
                </c:pt>
                <c:pt idx="2">
                  <c:v>65</c:v>
                </c:pt>
                <c:pt idx="3">
                  <c:v>90.8</c:v>
                </c:pt>
                <c:pt idx="4">
                  <c:v>109</c:v>
                </c:pt>
                <c:pt idx="5">
                  <c:v>141</c:v>
                </c:pt>
                <c:pt idx="6">
                  <c:v>163</c:v>
                </c:pt>
                <c:pt idx="7">
                  <c:v>185</c:v>
                </c:pt>
                <c:pt idx="8">
                  <c:v>197</c:v>
                </c:pt>
                <c:pt idx="9">
                  <c:v>208</c:v>
                </c:pt>
                <c:pt idx="10">
                  <c:v>218</c:v>
                </c:pt>
                <c:pt idx="11">
                  <c:v>233</c:v>
                </c:pt>
                <c:pt idx="12">
                  <c:v>246</c:v>
                </c:pt>
                <c:pt idx="13">
                  <c:v>228</c:v>
                </c:pt>
                <c:pt idx="14">
                  <c:v>206</c:v>
                </c:pt>
                <c:pt idx="15">
                  <c:v>178</c:v>
                </c:pt>
                <c:pt idx="16">
                  <c:v>134</c:v>
                </c:pt>
                <c:pt idx="17">
                  <c:v>95.9</c:v>
                </c:pt>
              </c:numCache>
            </c:numRef>
          </c:yVal>
          <c:smooth val="0"/>
          <c:extLst>
            <c:ext xmlns:c16="http://schemas.microsoft.com/office/drawing/2014/chart" uri="{C3380CC4-5D6E-409C-BE32-E72D297353CC}">
              <c16:uniqueId val="{00000001-45CE-5443-A261-51130AB0AF88}"/>
            </c:ext>
          </c:extLst>
        </c:ser>
        <c:dLbls>
          <c:showLegendKey val="0"/>
          <c:showVal val="0"/>
          <c:showCatName val="0"/>
          <c:showSerName val="0"/>
          <c:showPercent val="0"/>
          <c:showBubbleSize val="0"/>
        </c:dLbls>
        <c:axId val="1388697904"/>
        <c:axId val="1386381712"/>
      </c:scatterChart>
      <c:valAx>
        <c:axId val="1386475536"/>
        <c:scaling>
          <c:orientation val="minMax"/>
          <c:max val="72"/>
        </c:scaling>
        <c:delete val="0"/>
        <c:axPos val="b"/>
        <c:title>
          <c:tx>
            <c:rich>
              <a:bodyPr/>
              <a:lstStyle/>
              <a:p>
                <a:pPr>
                  <a:defRPr/>
                </a:pPr>
                <a:r>
                  <a:rPr lang="en-US" dirty="0"/>
                  <a:t>Hours</a:t>
                </a:r>
              </a:p>
            </c:rich>
          </c:tx>
          <c:layout>
            <c:manualLayout>
              <c:xMode val="edge"/>
              <c:yMode val="edge"/>
              <c:x val="0.47531102042319501"/>
              <c:y val="0.92777015469012103"/>
            </c:manualLayout>
          </c:layout>
          <c:overlay val="0"/>
        </c:title>
        <c:numFmt formatCode="General" sourceLinked="1"/>
        <c:majorTickMark val="out"/>
        <c:minorTickMark val="out"/>
        <c:tickLblPos val="nextTo"/>
        <c:crossAx val="1386469840"/>
        <c:crosses val="autoZero"/>
        <c:crossBetween val="midCat"/>
        <c:majorUnit val="12"/>
        <c:minorUnit val="12"/>
      </c:valAx>
      <c:valAx>
        <c:axId val="1386469840"/>
        <c:scaling>
          <c:orientation val="minMax"/>
        </c:scaling>
        <c:delete val="0"/>
        <c:axPos val="l"/>
        <c:majorGridlines>
          <c:spPr>
            <a:ln>
              <a:solidFill>
                <a:srgbClr val="D9D9D9"/>
              </a:solidFill>
            </a:ln>
          </c:spPr>
        </c:majorGridlines>
        <c:title>
          <c:tx>
            <c:rich>
              <a:bodyPr rot="-5400000" vert="horz" anchor="ctr" anchorCtr="1"/>
              <a:lstStyle/>
              <a:p>
                <a:pPr>
                  <a:defRPr/>
                </a:pPr>
                <a:r>
                  <a:rPr lang="en-US" dirty="0"/>
                  <a:t>Mean Difference in Pain Score</a:t>
                </a:r>
                <a:br>
                  <a:rPr lang="en-US" dirty="0"/>
                </a:br>
                <a:r>
                  <a:rPr lang="en-US" dirty="0"/>
                  <a:t>(Saline Placebo Minus ZYNRELEF)  </a:t>
                </a:r>
              </a:p>
            </c:rich>
          </c:tx>
          <c:layout>
            <c:manualLayout>
              <c:xMode val="edge"/>
              <c:yMode val="edge"/>
              <c:x val="0"/>
              <c:y val="0.1868772399807925"/>
            </c:manualLayout>
          </c:layout>
          <c:overlay val="0"/>
        </c:title>
        <c:numFmt formatCode="General" sourceLinked="1"/>
        <c:majorTickMark val="out"/>
        <c:minorTickMark val="out"/>
        <c:tickLblPos val="nextTo"/>
        <c:crossAx val="1386475536"/>
        <c:crosses val="autoZero"/>
        <c:crossBetween val="midCat"/>
        <c:minorUnit val="0.5"/>
      </c:valAx>
      <c:valAx>
        <c:axId val="1386381712"/>
        <c:scaling>
          <c:orientation val="minMax"/>
        </c:scaling>
        <c:delete val="0"/>
        <c:axPos val="r"/>
        <c:title>
          <c:tx>
            <c:rich>
              <a:bodyPr rot="-5400000" vert="horz"/>
              <a:lstStyle/>
              <a:p>
                <a:pPr>
                  <a:defRPr/>
                </a:pPr>
                <a:r>
                  <a:rPr lang="en-US" dirty="0"/>
                  <a:t>Plasma Bupivacaine (ng/mL)</a:t>
                </a:r>
              </a:p>
            </c:rich>
          </c:tx>
          <c:layout>
            <c:manualLayout>
              <c:xMode val="edge"/>
              <c:yMode val="edge"/>
              <c:x val="0.95671916010498703"/>
              <c:y val="0.21491981384212699"/>
            </c:manualLayout>
          </c:layout>
          <c:overlay val="0"/>
        </c:title>
        <c:numFmt formatCode="General" sourceLinked="1"/>
        <c:majorTickMark val="out"/>
        <c:minorTickMark val="none"/>
        <c:tickLblPos val="nextTo"/>
        <c:crossAx val="1388697904"/>
        <c:crosses val="max"/>
        <c:crossBetween val="midCat"/>
      </c:valAx>
      <c:valAx>
        <c:axId val="1388697904"/>
        <c:scaling>
          <c:orientation val="minMax"/>
        </c:scaling>
        <c:delete val="1"/>
        <c:axPos val="b"/>
        <c:numFmt formatCode="General" sourceLinked="1"/>
        <c:majorTickMark val="out"/>
        <c:minorTickMark val="none"/>
        <c:tickLblPos val="none"/>
        <c:crossAx val="1386381712"/>
        <c:crosses val="autoZero"/>
        <c:crossBetween val="midCat"/>
      </c:valAx>
      <c:spPr>
        <a:solidFill>
          <a:schemeClr val="bg1"/>
        </a:solidFill>
      </c:spPr>
    </c:plotArea>
    <c:legend>
      <c:legendPos val="r"/>
      <c:layout>
        <c:manualLayout>
          <c:xMode val="edge"/>
          <c:yMode val="edge"/>
          <c:x val="0.47310758793022001"/>
          <c:y val="5.9273405192444902E-2"/>
          <c:w val="0.38043834035092899"/>
          <c:h val="0.107427564363339"/>
        </c:manualLayout>
      </c:layout>
      <c:overlay val="0"/>
    </c:legend>
    <c:plotVisOnly val="1"/>
    <c:dispBlanksAs val="gap"/>
    <c:showDLblsOverMax val="0"/>
  </c:chart>
  <c:txPr>
    <a:bodyPr/>
    <a:lstStyle/>
    <a:p>
      <a:pPr>
        <a:defRPr sz="7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91299093437997E-2"/>
          <c:y val="1.2241227501455801E-2"/>
          <c:w val="0.61536911654571202"/>
          <c:h val="0.90287602070460504"/>
        </c:manualLayout>
      </c:layout>
      <c:scatterChart>
        <c:scatterStyle val="lineMarker"/>
        <c:varyColors val="0"/>
        <c:ser>
          <c:idx val="2"/>
          <c:order val="0"/>
          <c:tx>
            <c:strRef>
              <c:f>Sheet1!$F$9</c:f>
              <c:strCache>
                <c:ptCount val="1"/>
                <c:pt idx="0">
                  <c:v>Saline Placebo (n = 82)</c:v>
                </c:pt>
              </c:strCache>
            </c:strRef>
          </c:tx>
          <c:spPr>
            <a:ln w="0">
              <a:solidFill>
                <a:schemeClr val="accent3">
                  <a:alpha val="0"/>
                </a:schemeClr>
              </a:solidFill>
            </a:ln>
          </c:spPr>
          <c:marker>
            <c:symbol val="triangle"/>
            <c:size val="6"/>
            <c:spPr>
              <a:noFill/>
              <a:ln>
                <a:no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6.62</c:v>
                </c:pt>
                <c:pt idx="1">
                  <c:v>7.54</c:v>
                </c:pt>
                <c:pt idx="2">
                  <c:v>7.38</c:v>
                </c:pt>
                <c:pt idx="3">
                  <c:v>6.62</c:v>
                </c:pt>
                <c:pt idx="4">
                  <c:v>5.93</c:v>
                </c:pt>
                <c:pt idx="5">
                  <c:v>5.54</c:v>
                </c:pt>
                <c:pt idx="6">
                  <c:v>4.9800000000000004</c:v>
                </c:pt>
                <c:pt idx="7">
                  <c:v>4.28</c:v>
                </c:pt>
                <c:pt idx="8">
                  <c:v>3.96</c:v>
                </c:pt>
                <c:pt idx="9">
                  <c:v>3.33</c:v>
                </c:pt>
              </c:numCache>
            </c:numRef>
          </c:yVal>
          <c:smooth val="0"/>
          <c:extLst>
            <c:ext xmlns:c16="http://schemas.microsoft.com/office/drawing/2014/chart" uri="{C3380CC4-5D6E-409C-BE32-E72D297353CC}">
              <c16:uniqueId val="{00000000-EE7C-B240-8883-E3A478A83DC7}"/>
            </c:ext>
          </c:extLst>
        </c:ser>
        <c:dLbls>
          <c:showLegendKey val="0"/>
          <c:showVal val="1"/>
          <c:showCatName val="0"/>
          <c:showSerName val="0"/>
          <c:showPercent val="0"/>
          <c:showBubbleSize val="0"/>
        </c:dLbls>
        <c:axId val="1387833168"/>
        <c:axId val="1387822208"/>
      </c:scatterChart>
      <c:valAx>
        <c:axId val="1387833168"/>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23222295875481899"/>
              <c:y val="0.96026892425766097"/>
            </c:manualLayout>
          </c:layout>
          <c:overlay val="0"/>
        </c:title>
        <c:numFmt formatCode="General" sourceLinked="1"/>
        <c:majorTickMark val="none"/>
        <c:minorTickMark val="none"/>
        <c:tickLblPos val="nextTo"/>
        <c:txPr>
          <a:bodyPr/>
          <a:lstStyle/>
          <a:p>
            <a:pPr>
              <a:defRPr sz="800"/>
            </a:pPr>
            <a:endParaRPr lang="en-US"/>
          </a:p>
        </c:txPr>
        <c:crossAx val="1387822208"/>
        <c:crossesAt val="0"/>
        <c:crossBetween val="midCat"/>
        <c:majorUnit val="12"/>
      </c:valAx>
      <c:valAx>
        <c:axId val="1387822208"/>
        <c:scaling>
          <c:orientation val="minMax"/>
          <c:max val="10"/>
        </c:scaling>
        <c:delete val="0"/>
        <c:axPos val="l"/>
        <c:title>
          <c:tx>
            <c:rich>
              <a:bodyPr rot="-5400000" vert="horz"/>
              <a:lstStyle/>
              <a:p>
                <a:pPr>
                  <a:defRPr sz="1000" b="0"/>
                </a:pPr>
                <a:r>
                  <a:rPr lang="en-US" sz="1000" b="0" i="0" u="none" strike="noStrike" baseline="0" dirty="0">
                    <a:effectLst/>
                  </a:rPr>
                  <a:t>Mean Pain Intensity Score (NRS-R)</a:t>
                </a:r>
                <a:endParaRPr lang="en-US" sz="1000" b="0" dirty="0"/>
              </a:p>
            </c:rich>
          </c:tx>
          <c:layout>
            <c:manualLayout>
              <c:xMode val="edge"/>
              <c:yMode val="edge"/>
              <c:x val="1.5174994742784609E-2"/>
              <c:y val="0.24121326170017074"/>
            </c:manualLayout>
          </c:layout>
          <c:overlay val="0"/>
        </c:title>
        <c:numFmt formatCode="General" sourceLinked="1"/>
        <c:majorTickMark val="none"/>
        <c:minorTickMark val="none"/>
        <c:tickLblPos val="nextTo"/>
        <c:txPr>
          <a:bodyPr/>
          <a:lstStyle/>
          <a:p>
            <a:pPr>
              <a:defRPr sz="800"/>
            </a:pPr>
            <a:endParaRPr lang="en-US"/>
          </a:p>
        </c:txPr>
        <c:crossAx val="1387833168"/>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02414981351997E-2"/>
          <c:y val="3.3557016627456498E-2"/>
          <c:w val="0.93144382032567696"/>
          <c:h val="0.76022923693514999"/>
        </c:manualLayout>
      </c:layout>
      <c:barChart>
        <c:barDir val="col"/>
        <c:grouping val="clustered"/>
        <c:varyColors val="0"/>
        <c:ser>
          <c:idx val="0"/>
          <c:order val="0"/>
          <c:tx>
            <c:strRef>
              <c:f>Sheet1!$C$1</c:f>
              <c:strCache>
                <c:ptCount val="1"/>
                <c:pt idx="0">
                  <c:v>Bupivacaine HCl Solution 125 mg (n = 55)</c:v>
                </c:pt>
              </c:strCache>
            </c:strRef>
          </c:tx>
          <c:spPr>
            <a:solidFill>
              <a:srgbClr val="668C8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0 to 12 Hours</c:v>
                </c:pt>
                <c:pt idx="1">
                  <c:v>0 to 24 Hours</c:v>
                </c:pt>
                <c:pt idx="2">
                  <c:v>0 to 48 Hours</c:v>
                </c:pt>
                <c:pt idx="3">
                  <c:v>0 to 72 Hours</c:v>
                </c:pt>
              </c:strCache>
            </c:strRef>
          </c:cat>
          <c:val>
            <c:numRef>
              <c:f>Sheet1!$C$2:$C$5</c:f>
              <c:numCache>
                <c:formatCode>0.00</c:formatCode>
                <c:ptCount val="4"/>
                <c:pt idx="0">
                  <c:v>8.43</c:v>
                </c:pt>
                <c:pt idx="1">
                  <c:v>14.6</c:v>
                </c:pt>
                <c:pt idx="2">
                  <c:v>33.56</c:v>
                </c:pt>
                <c:pt idx="3">
                  <c:v>45.83</c:v>
                </c:pt>
              </c:numCache>
            </c:numRef>
          </c:val>
          <c:extLst>
            <c:ext xmlns:c16="http://schemas.microsoft.com/office/drawing/2014/chart" uri="{C3380CC4-5D6E-409C-BE32-E72D297353CC}">
              <c16:uniqueId val="{00000000-8F5F-4A4C-8D96-4FA0ABD70C3D}"/>
            </c:ext>
          </c:extLst>
        </c:ser>
        <c:ser>
          <c:idx val="1"/>
          <c:order val="1"/>
          <c:tx>
            <c:strRef>
              <c:f>Sheet1!$D$1</c:f>
              <c:strCache>
                <c:ptCount val="1"/>
                <c:pt idx="0">
                  <c:v>ZYNRELEF 400 mg Instillation (n = 58)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0 to 12 Hours</c:v>
                </c:pt>
                <c:pt idx="1">
                  <c:v>0 to 24 Hours</c:v>
                </c:pt>
                <c:pt idx="2">
                  <c:v>0 to 48 Hours</c:v>
                </c:pt>
                <c:pt idx="3">
                  <c:v>0 to 72 Hours</c:v>
                </c:pt>
              </c:strCache>
            </c:strRef>
          </c:cat>
          <c:val>
            <c:numRef>
              <c:f>Sheet1!$D$2:$D$5</c:f>
              <c:numCache>
                <c:formatCode>0.00</c:formatCode>
                <c:ptCount val="4"/>
                <c:pt idx="0">
                  <c:v>19.18</c:v>
                </c:pt>
                <c:pt idx="1">
                  <c:v>40.14</c:v>
                </c:pt>
                <c:pt idx="2">
                  <c:v>78.37</c:v>
                </c:pt>
                <c:pt idx="3">
                  <c:v>100.85</c:v>
                </c:pt>
              </c:numCache>
            </c:numRef>
          </c:val>
          <c:extLst>
            <c:ext xmlns:c16="http://schemas.microsoft.com/office/drawing/2014/chart" uri="{C3380CC4-5D6E-409C-BE32-E72D297353CC}">
              <c16:uniqueId val="{00000001-8F5F-4A4C-8D96-4FA0ABD70C3D}"/>
            </c:ext>
          </c:extLst>
        </c:ser>
        <c:ser>
          <c:idx val="2"/>
          <c:order val="2"/>
          <c:tx>
            <c:strRef>
              <c:f>Sheet1!$E$1</c:f>
              <c:strCache>
                <c:ptCount val="1"/>
                <c:pt idx="0">
                  <c:v>ZYNRELEF 400 mg Instillation + Ropivacaine 50 mg (n = 56)</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0 to 12 Hours</c:v>
                </c:pt>
                <c:pt idx="1">
                  <c:v>0 to 24 Hours</c:v>
                </c:pt>
                <c:pt idx="2">
                  <c:v>0 to 48 Hours</c:v>
                </c:pt>
                <c:pt idx="3">
                  <c:v>0 to 72 Hours</c:v>
                </c:pt>
              </c:strCache>
            </c:strRef>
          </c:cat>
          <c:val>
            <c:numRef>
              <c:f>Sheet1!$E$2:$E$5</c:f>
              <c:numCache>
                <c:formatCode>0.00</c:formatCode>
                <c:ptCount val="4"/>
                <c:pt idx="0">
                  <c:v>22.84</c:v>
                </c:pt>
                <c:pt idx="1">
                  <c:v>44.58</c:v>
                </c:pt>
                <c:pt idx="2">
                  <c:v>72.739999999999995</c:v>
                </c:pt>
                <c:pt idx="3">
                  <c:v>95.9</c:v>
                </c:pt>
              </c:numCache>
            </c:numRef>
          </c:val>
          <c:extLst>
            <c:ext xmlns:c16="http://schemas.microsoft.com/office/drawing/2014/chart" uri="{C3380CC4-5D6E-409C-BE32-E72D297353CC}">
              <c16:uniqueId val="{00000002-8F5F-4A4C-8D96-4FA0ABD70C3D}"/>
            </c:ext>
          </c:extLst>
        </c:ser>
        <c:dLbls>
          <c:dLblPos val="outEnd"/>
          <c:showLegendKey val="0"/>
          <c:showVal val="1"/>
          <c:showCatName val="0"/>
          <c:showSerName val="0"/>
          <c:showPercent val="0"/>
          <c:showBubbleSize val="0"/>
        </c:dLbls>
        <c:gapWidth val="75"/>
        <c:axId val="1389977024"/>
        <c:axId val="1389972320"/>
      </c:barChart>
      <c:catAx>
        <c:axId val="1389977024"/>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solidFill>
                      <a:schemeClr val="tx1"/>
                    </a:solidFill>
                  </a:rPr>
                  <a:t>Time After Study Drug</a:t>
                </a:r>
                <a:r>
                  <a:rPr lang="en-US" sz="1100" b="1" baseline="0" dirty="0">
                    <a:solidFill>
                      <a:schemeClr val="tx1"/>
                    </a:solidFill>
                  </a:rPr>
                  <a:t> Administration</a:t>
                </a:r>
                <a:endParaRPr lang="en-US" sz="1100" b="1" dirty="0">
                  <a:solidFill>
                    <a:schemeClr val="tx1"/>
                  </a:solidFill>
                </a:endParaRPr>
              </a:p>
            </c:rich>
          </c:tx>
          <c:layout>
            <c:manualLayout>
              <c:xMode val="edge"/>
              <c:yMode val="edge"/>
              <c:x val="0.37393580114859498"/>
              <c:y val="0.85729109852647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89972320"/>
        <c:crosses val="autoZero"/>
        <c:auto val="1"/>
        <c:lblAlgn val="ctr"/>
        <c:lblOffset val="100"/>
        <c:noMultiLvlLbl val="0"/>
      </c:catAx>
      <c:valAx>
        <c:axId val="1389972320"/>
        <c:scaling>
          <c:orientation val="minMax"/>
          <c:max val="12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89977024"/>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Entry>
      <c:layout>
        <c:manualLayout>
          <c:xMode val="edge"/>
          <c:yMode val="edge"/>
          <c:x val="8.8071280882955488E-3"/>
          <c:y val="0.88738206427208866"/>
          <c:w val="0.99119287191170402"/>
          <c:h val="9.8258933342374996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16575008154803E-2"/>
          <c:y val="5.1011461105509699E-2"/>
          <c:w val="0.88562680151917395"/>
          <c:h val="0.67768834491391094"/>
        </c:manualLayout>
      </c:layout>
      <c:barChart>
        <c:barDir val="col"/>
        <c:grouping val="clustered"/>
        <c:varyColors val="0"/>
        <c:ser>
          <c:idx val="0"/>
          <c:order val="0"/>
          <c:tx>
            <c:strRef>
              <c:f>Sheet1!$B$1</c:f>
              <c:strCache>
                <c:ptCount val="1"/>
                <c:pt idx="0">
                  <c:v>Saline Placebo (n = 53)</c:v>
                </c:pt>
              </c:strCache>
            </c:strRef>
          </c:tx>
          <c:spPr>
            <a:solidFill>
              <a:schemeClr val="accent3"/>
            </a:solidFill>
            <a:ln>
              <a:solidFill>
                <a:schemeClr val="accent3"/>
              </a:solidFill>
            </a:ln>
            <a:effectLst/>
          </c:spPr>
          <c:invertIfNegative val="0"/>
          <c:dLbls>
            <c:dLbl>
              <c:idx val="0"/>
              <c:tx>
                <c:rich>
                  <a:bodyPr/>
                  <a:lstStyle/>
                  <a:p>
                    <a:fld id="{9D4598CB-E848-4663-A49E-FA88A66AD0AF}"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7A7-48CD-AE88-491357E62A7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to 8 Hours</c:v>
                </c:pt>
                <c:pt idx="1">
                  <c:v>0 to 12 Hours</c:v>
                </c:pt>
                <c:pt idx="2">
                  <c:v>0 to 24 Hours</c:v>
                </c:pt>
              </c:strCache>
            </c:strRef>
          </c:cat>
          <c:val>
            <c:numRef>
              <c:f>Sheet1!$B$2:$B$4</c:f>
              <c:numCache>
                <c:formatCode>0.0%</c:formatCode>
                <c:ptCount val="3"/>
                <c:pt idx="0">
                  <c:v>0.26400000000000001</c:v>
                </c:pt>
                <c:pt idx="1">
                  <c:v>0.35799999999999998</c:v>
                </c:pt>
                <c:pt idx="2">
                  <c:v>0.52800000000000002</c:v>
                </c:pt>
              </c:numCache>
            </c:numRef>
          </c:val>
          <c:extLst>
            <c:ext xmlns:c16="http://schemas.microsoft.com/office/drawing/2014/chart" uri="{C3380CC4-5D6E-409C-BE32-E72D297353CC}">
              <c16:uniqueId val="{00000001-67A7-48CD-AE88-491357E62A74}"/>
            </c:ext>
          </c:extLst>
        </c:ser>
        <c:ser>
          <c:idx val="1"/>
          <c:order val="1"/>
          <c:tx>
            <c:strRef>
              <c:f>Sheet1!$C$1</c:f>
              <c:strCache>
                <c:ptCount val="1"/>
                <c:pt idx="0">
                  <c:v>Bupivacaine HCl Solution 125 mg (n = 55)</c:v>
                </c:pt>
              </c:strCache>
            </c:strRef>
          </c:tx>
          <c:spPr>
            <a:solidFill>
              <a:srgbClr val="668C83"/>
            </a:solidFill>
            <a:ln>
              <a:solidFill>
                <a:srgbClr val="668C83"/>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to 8 Hours</c:v>
                </c:pt>
                <c:pt idx="1">
                  <c:v>0 to 12 Hours</c:v>
                </c:pt>
                <c:pt idx="2">
                  <c:v>0 to 24 Hours</c:v>
                </c:pt>
              </c:strCache>
            </c:strRef>
          </c:cat>
          <c:val>
            <c:numRef>
              <c:f>Sheet1!$C$2:$C$4</c:f>
              <c:numCache>
                <c:formatCode>0.0%</c:formatCode>
                <c:ptCount val="3"/>
                <c:pt idx="0">
                  <c:v>0.41799999999999998</c:v>
                </c:pt>
                <c:pt idx="1">
                  <c:v>0.49099999999999999</c:v>
                </c:pt>
                <c:pt idx="2">
                  <c:v>0.6</c:v>
                </c:pt>
              </c:numCache>
            </c:numRef>
          </c:val>
          <c:extLst>
            <c:ext xmlns:c16="http://schemas.microsoft.com/office/drawing/2014/chart" uri="{C3380CC4-5D6E-409C-BE32-E72D297353CC}">
              <c16:uniqueId val="{00000002-67A7-48CD-AE88-491357E62A74}"/>
            </c:ext>
          </c:extLst>
        </c:ser>
        <c:ser>
          <c:idx val="2"/>
          <c:order val="2"/>
          <c:tx>
            <c:strRef>
              <c:f>Sheet1!$D$1</c:f>
              <c:strCache>
                <c:ptCount val="1"/>
                <c:pt idx="0">
                  <c:v>ZYNRELEF 400 mg (n = 58)</c:v>
                </c:pt>
              </c:strCache>
            </c:strRef>
          </c:tx>
          <c:spPr>
            <a:solidFill>
              <a:schemeClr val="accent1"/>
            </a:solidFill>
            <a:ln>
              <a:solidFill>
                <a:schemeClr val="accent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to 8 Hours</c:v>
                </c:pt>
                <c:pt idx="1">
                  <c:v>0 to 12 Hours</c:v>
                </c:pt>
                <c:pt idx="2">
                  <c:v>0 to 24 Hours</c:v>
                </c:pt>
              </c:strCache>
            </c:strRef>
          </c:cat>
          <c:val>
            <c:numRef>
              <c:f>Sheet1!$D$2:$D$4</c:f>
              <c:numCache>
                <c:formatCode>0.0%</c:formatCode>
                <c:ptCount val="3"/>
                <c:pt idx="0">
                  <c:v>0.51700000000000002</c:v>
                </c:pt>
                <c:pt idx="1">
                  <c:v>0.58599999999999997</c:v>
                </c:pt>
                <c:pt idx="2">
                  <c:v>0.70699999999999996</c:v>
                </c:pt>
              </c:numCache>
            </c:numRef>
          </c:val>
          <c:extLst>
            <c:ext xmlns:c16="http://schemas.microsoft.com/office/drawing/2014/chart" uri="{C3380CC4-5D6E-409C-BE32-E72D297353CC}">
              <c16:uniqueId val="{00000003-67A7-48CD-AE88-491357E62A74}"/>
            </c:ext>
          </c:extLst>
        </c:ser>
        <c:ser>
          <c:idx val="3"/>
          <c:order val="3"/>
          <c:tx>
            <c:strRef>
              <c:f>Sheet1!$E$1</c:f>
              <c:strCache>
                <c:ptCount val="1"/>
                <c:pt idx="0">
                  <c:v>ZYNRELEF 400 mg + Ropivacaine 50 mg (n = 56)</c:v>
                </c:pt>
              </c:strCache>
            </c:strRef>
          </c:tx>
          <c:spPr>
            <a:solidFill>
              <a:schemeClr val="accent4"/>
            </a:solidFill>
            <a:ln>
              <a:solidFill>
                <a:schemeClr val="accent4"/>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to 8 Hours</c:v>
                </c:pt>
                <c:pt idx="1">
                  <c:v>0 to 12 Hours</c:v>
                </c:pt>
                <c:pt idx="2">
                  <c:v>0 to 24 Hours</c:v>
                </c:pt>
              </c:strCache>
            </c:strRef>
          </c:cat>
          <c:val>
            <c:numRef>
              <c:f>Sheet1!$E$2:$E$4</c:f>
              <c:numCache>
                <c:formatCode>0.0%</c:formatCode>
                <c:ptCount val="3"/>
                <c:pt idx="0">
                  <c:v>0.55400000000000005</c:v>
                </c:pt>
                <c:pt idx="1">
                  <c:v>0.67900000000000005</c:v>
                </c:pt>
                <c:pt idx="2">
                  <c:v>0.76800000000000002</c:v>
                </c:pt>
              </c:numCache>
            </c:numRef>
          </c:val>
          <c:extLst>
            <c:ext xmlns:c16="http://schemas.microsoft.com/office/drawing/2014/chart" uri="{C3380CC4-5D6E-409C-BE32-E72D297353CC}">
              <c16:uniqueId val="{00000004-67A7-48CD-AE88-491357E62A74}"/>
            </c:ext>
          </c:extLst>
        </c:ser>
        <c:dLbls>
          <c:dLblPos val="outEnd"/>
          <c:showLegendKey val="0"/>
          <c:showVal val="1"/>
          <c:showCatName val="0"/>
          <c:showSerName val="0"/>
          <c:showPercent val="0"/>
          <c:showBubbleSize val="0"/>
        </c:dLbls>
        <c:gapWidth val="100"/>
        <c:overlap val="-10"/>
        <c:axId val="1391698608"/>
        <c:axId val="1391702640"/>
      </c:barChart>
      <c:catAx>
        <c:axId val="139169860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000" b="1" dirty="0">
                    <a:solidFill>
                      <a:schemeClr val="tx1"/>
                    </a:solidFill>
                  </a:rPr>
                  <a:t>Time</a:t>
                </a:r>
                <a:r>
                  <a:rPr lang="en-US" sz="1000" b="1" baseline="0" dirty="0">
                    <a:solidFill>
                      <a:schemeClr val="tx1"/>
                    </a:solidFill>
                  </a:rPr>
                  <a:t> After Study Drug Administration</a:t>
                </a:r>
                <a:endParaRPr lang="en-US" sz="1000" b="1" dirty="0">
                  <a:solidFill>
                    <a:schemeClr val="tx1"/>
                  </a:solidFill>
                </a:endParaRPr>
              </a:p>
            </c:rich>
          </c:tx>
          <c:layout>
            <c:manualLayout>
              <c:xMode val="edge"/>
              <c:yMode val="edge"/>
              <c:x val="0.38346916851277002"/>
              <c:y val="0.7930303178573829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1702640"/>
        <c:crosses val="autoZero"/>
        <c:auto val="1"/>
        <c:lblAlgn val="ctr"/>
        <c:lblOffset val="100"/>
        <c:noMultiLvlLbl val="0"/>
      </c:catAx>
      <c:valAx>
        <c:axId val="1391702640"/>
        <c:scaling>
          <c:orientation val="minMax"/>
          <c:max val="1"/>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91698608"/>
        <c:crosses val="autoZero"/>
        <c:crossBetween val="between"/>
      </c:valAx>
      <c:spPr>
        <a:noFill/>
        <a:ln w="25400">
          <a:noFill/>
        </a:ln>
        <a:effectLst/>
      </c:spPr>
    </c:plotArea>
    <c:legend>
      <c:legendPos val="b"/>
      <c:layout>
        <c:manualLayout>
          <c:xMode val="edge"/>
          <c:yMode val="edge"/>
          <c:x val="4.1017648288042725E-2"/>
          <c:y val="0.81536220398826742"/>
          <c:w val="0.88892668232936201"/>
          <c:h val="9.410625756960659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99894712709997E-2"/>
          <c:y val="1.28488468603245E-2"/>
          <c:w val="0.90177129176320203"/>
          <c:h val="0.90287602070460504"/>
        </c:manualLayout>
      </c:layout>
      <c:scatterChart>
        <c:scatterStyle val="lineMarker"/>
        <c:varyColors val="0"/>
        <c:ser>
          <c:idx val="4"/>
          <c:order val="0"/>
          <c:tx>
            <c:strRef>
              <c:f>Sheet1!$F$9</c:f>
              <c:strCache>
                <c:ptCount val="1"/>
                <c:pt idx="0">
                  <c:v>HTX-011 400 mg/12 mg + MMA (N = 51)</c:v>
                </c:pt>
              </c:strCache>
            </c:strRef>
          </c:tx>
          <c:spPr>
            <a:ln>
              <a:solidFill>
                <a:schemeClr val="accent5"/>
              </a:solidFill>
            </a:ln>
          </c:spPr>
          <c:marker>
            <c:symbol val="circle"/>
            <c:size val="6"/>
            <c:spPr>
              <a:solidFill>
                <a:schemeClr val="accent5"/>
              </a:solidFill>
              <a:ln>
                <a:solidFill>
                  <a:schemeClr val="accent5"/>
                </a:solidFill>
              </a:ln>
            </c:spPr>
          </c:marker>
          <c:dLbls>
            <c:delete val="1"/>
          </c:dLbls>
          <c:xVal>
            <c:numRef>
              <c:f>Sheet1!$A$10:$A$20</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xVal>
          <c:yVal>
            <c:numRef>
              <c:f>Sheet1!$F$10:$F$20</c:f>
              <c:numCache>
                <c:formatCode>0.00</c:formatCode>
                <c:ptCount val="11"/>
                <c:pt idx="0">
                  <c:v>1.75</c:v>
                </c:pt>
                <c:pt idx="1">
                  <c:v>1.43</c:v>
                </c:pt>
                <c:pt idx="2">
                  <c:v>2.8</c:v>
                </c:pt>
                <c:pt idx="3">
                  <c:v>3.18</c:v>
                </c:pt>
                <c:pt idx="4">
                  <c:v>3.27</c:v>
                </c:pt>
                <c:pt idx="5">
                  <c:v>3.61</c:v>
                </c:pt>
                <c:pt idx="6">
                  <c:v>3.33</c:v>
                </c:pt>
                <c:pt idx="7">
                  <c:v>3.1</c:v>
                </c:pt>
                <c:pt idx="8">
                  <c:v>2.94</c:v>
                </c:pt>
                <c:pt idx="9">
                  <c:v>2.73</c:v>
                </c:pt>
                <c:pt idx="10">
                  <c:v>1.94</c:v>
                </c:pt>
              </c:numCache>
            </c:numRef>
          </c:yVal>
          <c:smooth val="0"/>
          <c:extLst>
            <c:ext xmlns:c16="http://schemas.microsoft.com/office/drawing/2014/chart" uri="{C3380CC4-5D6E-409C-BE32-E72D297353CC}">
              <c16:uniqueId val="{00000004-C224-4CEF-9F82-3503BD43D21A}"/>
            </c:ext>
          </c:extLst>
        </c:ser>
        <c:dLbls>
          <c:showLegendKey val="0"/>
          <c:showVal val="1"/>
          <c:showCatName val="0"/>
          <c:showSerName val="0"/>
          <c:showPercent val="0"/>
          <c:showBubbleSize val="0"/>
        </c:dLbls>
        <c:axId val="1391821760"/>
        <c:axId val="1391826032"/>
      </c:scatterChart>
      <c:valAx>
        <c:axId val="1391821760"/>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34195619451446202"/>
              <c:y val="0.96026892425766097"/>
            </c:manualLayout>
          </c:layout>
          <c:overlay val="0"/>
        </c:title>
        <c:numFmt formatCode="General" sourceLinked="1"/>
        <c:majorTickMark val="none"/>
        <c:minorTickMark val="none"/>
        <c:tickLblPos val="nextTo"/>
        <c:txPr>
          <a:bodyPr/>
          <a:lstStyle/>
          <a:p>
            <a:pPr>
              <a:defRPr sz="800"/>
            </a:pPr>
            <a:endParaRPr lang="en-US"/>
          </a:p>
        </c:txPr>
        <c:crossAx val="1391826032"/>
        <c:crossesAt val="0"/>
        <c:crossBetween val="midCat"/>
        <c:majorUnit val="12"/>
      </c:valAx>
      <c:valAx>
        <c:axId val="1391826032"/>
        <c:scaling>
          <c:orientation val="minMax"/>
          <c:max val="10"/>
        </c:scaling>
        <c:delete val="0"/>
        <c:axPos val="l"/>
        <c:title>
          <c:tx>
            <c:rich>
              <a:bodyPr rot="-5400000" vert="horz"/>
              <a:lstStyle/>
              <a:p>
                <a:pPr>
                  <a:defRPr sz="1000" b="0"/>
                </a:pPr>
                <a:r>
                  <a:rPr lang="en-US" sz="1000" b="0" i="0" u="none" strike="noStrike" baseline="0" dirty="0">
                    <a:effectLst/>
                  </a:rPr>
                  <a:t>Mean Pain Intensity Score (NRS)</a:t>
                </a:r>
              </a:p>
            </c:rich>
          </c:tx>
          <c:layout>
            <c:manualLayout>
              <c:xMode val="edge"/>
              <c:yMode val="edge"/>
              <c:x val="2.1844770345758699E-2"/>
              <c:y val="0.25491363264580502"/>
            </c:manualLayout>
          </c:layout>
          <c:overlay val="0"/>
        </c:title>
        <c:numFmt formatCode="0" sourceLinked="0"/>
        <c:majorTickMark val="none"/>
        <c:minorTickMark val="none"/>
        <c:tickLblPos val="nextTo"/>
        <c:txPr>
          <a:bodyPr/>
          <a:lstStyle/>
          <a:p>
            <a:pPr>
              <a:defRPr sz="800"/>
            </a:pPr>
            <a:endParaRPr lang="en-US"/>
          </a:p>
        </c:txPr>
        <c:crossAx val="1391821760"/>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01890388167"/>
          <c:y val="2.3625387341201301E-2"/>
          <c:w val="0.89819794611463555"/>
          <c:h val="0.7386958651756137"/>
        </c:manualLayout>
      </c:layout>
      <c:barChart>
        <c:barDir val="col"/>
        <c:grouping val="clustered"/>
        <c:varyColors val="0"/>
        <c:ser>
          <c:idx val="0"/>
          <c:order val="0"/>
          <c:tx>
            <c:strRef>
              <c:f>Sheet1!$B$1</c:f>
              <c:strCache>
                <c:ptCount val="1"/>
                <c:pt idx="0">
                  <c:v>Column1</c:v>
                </c:pt>
              </c:strCache>
            </c:strRef>
          </c:tx>
          <c:spPr>
            <a:solidFill>
              <a:schemeClr val="bg1">
                <a:lumMod val="65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FB8D-43DE-A3E1-9287AC11A8D4}"/>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FB8D-43DE-A3E1-9287AC11A8D4}"/>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fld id="{9D4598CB-E848-4663-A49E-FA88A66AD0AF}" type="VALUE">
                      <a:rPr lang="en-US" sz="1000">
                        <a:solidFill>
                          <a:schemeClr val="accent4"/>
                        </a:solidFill>
                      </a:rPr>
                      <a:pPr>
                        <a:defRPr sz="1000" b="1">
                          <a:solidFill>
                            <a:schemeClr val="accent4"/>
                          </a:solidFill>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B8D-43DE-A3E1-9287AC11A8D4}"/>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FB8D-43DE-A3E1-9287AC11A8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c:formatCode>
                <c:ptCount val="2"/>
                <c:pt idx="0">
                  <c:v>1.8</c:v>
                </c:pt>
                <c:pt idx="1">
                  <c:v>3.3</c:v>
                </c:pt>
              </c:numCache>
            </c:numRef>
          </c:val>
          <c:extLst>
            <c:ext xmlns:c16="http://schemas.microsoft.com/office/drawing/2014/chart" uri="{C3380CC4-5D6E-409C-BE32-E72D297353CC}">
              <c16:uniqueId val="{00000004-FB8D-43DE-A3E1-9287AC11A8D4}"/>
            </c:ext>
          </c:extLst>
        </c:ser>
        <c:dLbls>
          <c:dLblPos val="outEnd"/>
          <c:showLegendKey val="0"/>
          <c:showVal val="1"/>
          <c:showCatName val="0"/>
          <c:showSerName val="0"/>
          <c:showPercent val="0"/>
          <c:showBubbleSize val="0"/>
        </c:dLbls>
        <c:gapWidth val="30"/>
        <c:axId val="-688121232"/>
        <c:axId val="-688126608"/>
      </c:barChart>
      <c:catAx>
        <c:axId val="-6881212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8126608"/>
        <c:crosses val="autoZero"/>
        <c:auto val="1"/>
        <c:lblAlgn val="ctr"/>
        <c:lblOffset val="100"/>
        <c:noMultiLvlLbl val="0"/>
      </c:catAx>
      <c:valAx>
        <c:axId val="-688126608"/>
        <c:scaling>
          <c:orientation val="minMax"/>
          <c:max val="3.5"/>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81212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01890388167"/>
          <c:y val="2.3625387341201301E-2"/>
          <c:w val="0.8814961451892952"/>
          <c:h val="0.77135051637851404"/>
        </c:manualLayout>
      </c:layout>
      <c:barChart>
        <c:barDir val="col"/>
        <c:grouping val="clustered"/>
        <c:varyColors val="0"/>
        <c:ser>
          <c:idx val="0"/>
          <c:order val="0"/>
          <c:tx>
            <c:strRef>
              <c:f>Sheet1!$B$1</c:f>
              <c:strCache>
                <c:ptCount val="1"/>
                <c:pt idx="0">
                  <c:v>Column1</c:v>
                </c:pt>
              </c:strCache>
            </c:strRef>
          </c:tx>
          <c:spPr>
            <a:solidFill>
              <a:schemeClr val="bg1">
                <a:lumMod val="65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4248-44EB-BA75-2A57CDEB4283}"/>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4248-44EB-BA75-2A57CDEB4283}"/>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fld id="{9D4598CB-E848-4663-A49E-FA88A66AD0AF}" type="VALUE">
                      <a:rPr lang="en-US">
                        <a:solidFill>
                          <a:schemeClr val="accent4"/>
                        </a:solidFill>
                      </a:rPr>
                      <a:pPr>
                        <a:defRPr sz="1000" b="1">
                          <a:solidFill>
                            <a:schemeClr val="accent4"/>
                          </a:solidFill>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48-44EB-BA75-2A57CDEB428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4248-44EB-BA75-2A57CDEB428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c:formatCode>
                <c:ptCount val="2"/>
                <c:pt idx="0">
                  <c:v>21.6</c:v>
                </c:pt>
                <c:pt idx="1">
                  <c:v>45.5</c:v>
                </c:pt>
              </c:numCache>
            </c:numRef>
          </c:val>
          <c:extLst>
            <c:ext xmlns:c16="http://schemas.microsoft.com/office/drawing/2014/chart" uri="{C3380CC4-5D6E-409C-BE32-E72D297353CC}">
              <c16:uniqueId val="{00000004-4248-44EB-BA75-2A57CDEB4283}"/>
            </c:ext>
          </c:extLst>
        </c:ser>
        <c:dLbls>
          <c:dLblPos val="outEnd"/>
          <c:showLegendKey val="0"/>
          <c:showVal val="1"/>
          <c:showCatName val="0"/>
          <c:showSerName val="0"/>
          <c:showPercent val="0"/>
          <c:showBubbleSize val="0"/>
        </c:dLbls>
        <c:gapWidth val="30"/>
        <c:axId val="-688121232"/>
        <c:axId val="-688126608"/>
      </c:barChart>
      <c:catAx>
        <c:axId val="-6881212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8126608"/>
        <c:crosses val="autoZero"/>
        <c:auto val="1"/>
        <c:lblAlgn val="ctr"/>
        <c:lblOffset val="100"/>
        <c:noMultiLvlLbl val="0"/>
      </c:catAx>
      <c:valAx>
        <c:axId val="-688126608"/>
        <c:scaling>
          <c:orientation val="minMax"/>
          <c:max val="5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81212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020538853644"/>
          <c:y val="2.7262315796591264E-2"/>
          <c:w val="0.89819794611463555"/>
          <c:h val="0.79028650750990903"/>
        </c:manualLayout>
      </c:layout>
      <c:barChart>
        <c:barDir val="col"/>
        <c:grouping val="clustered"/>
        <c:varyColors val="0"/>
        <c:ser>
          <c:idx val="0"/>
          <c:order val="0"/>
          <c:tx>
            <c:strRef>
              <c:f>Sheet1!$B$1</c:f>
              <c:strCache>
                <c:ptCount val="1"/>
                <c:pt idx="0">
                  <c:v>Column1</c:v>
                </c:pt>
              </c:strCache>
            </c:strRef>
          </c:tx>
          <c:spPr>
            <a:solidFill>
              <a:schemeClr val="bg1">
                <a:lumMod val="65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4229-4705-835F-8BA0822C4B0F}"/>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4229-4705-835F-8BA0822C4B0F}"/>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fld id="{9D4598CB-E848-4663-A49E-FA88A66AD0AF}" type="VALUE">
                      <a:rPr lang="en-US">
                        <a:solidFill>
                          <a:schemeClr val="accent4"/>
                        </a:solidFill>
                      </a:rPr>
                      <a:pPr>
                        <a:defRPr sz="1000" b="1">
                          <a:solidFill>
                            <a:schemeClr val="accent4"/>
                          </a:solidFill>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29-4705-835F-8BA0822C4B0F}"/>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4229-4705-835F-8BA0822C4B0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c:formatCode>
                <c:ptCount val="2"/>
                <c:pt idx="0">
                  <c:v>19.7</c:v>
                </c:pt>
                <c:pt idx="1">
                  <c:v>44.8</c:v>
                </c:pt>
              </c:numCache>
            </c:numRef>
          </c:val>
          <c:extLst>
            <c:ext xmlns:c16="http://schemas.microsoft.com/office/drawing/2014/chart" uri="{C3380CC4-5D6E-409C-BE32-E72D297353CC}">
              <c16:uniqueId val="{00000004-4229-4705-835F-8BA0822C4B0F}"/>
            </c:ext>
          </c:extLst>
        </c:ser>
        <c:dLbls>
          <c:dLblPos val="outEnd"/>
          <c:showLegendKey val="0"/>
          <c:showVal val="1"/>
          <c:showCatName val="0"/>
          <c:showSerName val="0"/>
          <c:showPercent val="0"/>
          <c:showBubbleSize val="0"/>
        </c:dLbls>
        <c:gapWidth val="30"/>
        <c:axId val="-688121232"/>
        <c:axId val="-688126608"/>
      </c:barChart>
      <c:catAx>
        <c:axId val="-6881212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8126608"/>
        <c:crosses val="autoZero"/>
        <c:auto val="1"/>
        <c:lblAlgn val="ctr"/>
        <c:lblOffset val="100"/>
        <c:noMultiLvlLbl val="0"/>
      </c:catAx>
      <c:valAx>
        <c:axId val="-688126608"/>
        <c:scaling>
          <c:orientation val="minMax"/>
          <c:max val="6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81212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 </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323341536982"/>
          <c:y val="0.122989543664036"/>
          <c:w val="0.83270051368954401"/>
          <c:h val="0.74864200879669496"/>
        </c:manualLayout>
      </c:layout>
      <c:scatterChart>
        <c:scatterStyle val="smoothMarker"/>
        <c:varyColors val="0"/>
        <c:ser>
          <c:idx val="0"/>
          <c:order val="0"/>
          <c:tx>
            <c:strRef>
              <c:f>'Bupivacaine (400 mg)'!$B$1</c:f>
              <c:strCache>
                <c:ptCount val="1"/>
                <c:pt idx="0">
                  <c:v>Bupivacaine (mg)</c:v>
                </c:pt>
              </c:strCache>
            </c:strRef>
          </c:tx>
          <c:spPr>
            <a:ln w="38100" cap="rnd">
              <a:solidFill>
                <a:schemeClr val="accent2"/>
              </a:solidFill>
              <a:round/>
            </a:ln>
            <a:effectLst/>
          </c:spPr>
          <c:marker>
            <c:symbol val="none"/>
          </c:marker>
          <c:xVal>
            <c:numRef>
              <c:f>'Bupivacaine (400 mg)'!$A$2:$A$14</c:f>
              <c:numCache>
                <c:formatCode>General</c:formatCode>
                <c:ptCount val="13"/>
                <c:pt idx="0">
                  <c:v>0</c:v>
                </c:pt>
                <c:pt idx="1">
                  <c:v>6</c:v>
                </c:pt>
                <c:pt idx="2">
                  <c:v>12</c:v>
                </c:pt>
                <c:pt idx="3">
                  <c:v>18</c:v>
                </c:pt>
                <c:pt idx="4">
                  <c:v>24</c:v>
                </c:pt>
                <c:pt idx="5">
                  <c:v>30</c:v>
                </c:pt>
                <c:pt idx="6">
                  <c:v>36</c:v>
                </c:pt>
                <c:pt idx="7">
                  <c:v>42</c:v>
                </c:pt>
                <c:pt idx="8">
                  <c:v>48</c:v>
                </c:pt>
                <c:pt idx="9">
                  <c:v>54</c:v>
                </c:pt>
                <c:pt idx="10">
                  <c:v>60</c:v>
                </c:pt>
                <c:pt idx="11">
                  <c:v>66</c:v>
                </c:pt>
                <c:pt idx="12">
                  <c:v>72</c:v>
                </c:pt>
              </c:numCache>
            </c:numRef>
          </c:xVal>
          <c:yVal>
            <c:numRef>
              <c:f>'Bupivacaine (400 mg)'!$B$2:$B$14</c:f>
              <c:numCache>
                <c:formatCode>General</c:formatCode>
                <c:ptCount val="13"/>
                <c:pt idx="0">
                  <c:v>0</c:v>
                </c:pt>
                <c:pt idx="1">
                  <c:v>52.4</c:v>
                </c:pt>
                <c:pt idx="2">
                  <c:v>110</c:v>
                </c:pt>
                <c:pt idx="3">
                  <c:v>162.80000000000001</c:v>
                </c:pt>
                <c:pt idx="4">
                  <c:v>208.4</c:v>
                </c:pt>
                <c:pt idx="5">
                  <c:v>246.8</c:v>
                </c:pt>
                <c:pt idx="6">
                  <c:v>278.8</c:v>
                </c:pt>
                <c:pt idx="7">
                  <c:v>304.8</c:v>
                </c:pt>
                <c:pt idx="8">
                  <c:v>325.60000000000002</c:v>
                </c:pt>
                <c:pt idx="9">
                  <c:v>342.4</c:v>
                </c:pt>
                <c:pt idx="10">
                  <c:v>355.6</c:v>
                </c:pt>
                <c:pt idx="11">
                  <c:v>366</c:v>
                </c:pt>
                <c:pt idx="12">
                  <c:v>374</c:v>
                </c:pt>
              </c:numCache>
            </c:numRef>
          </c:yVal>
          <c:smooth val="1"/>
          <c:extLst>
            <c:ext xmlns:c16="http://schemas.microsoft.com/office/drawing/2014/chart" uri="{C3380CC4-5D6E-409C-BE32-E72D297353CC}">
              <c16:uniqueId val="{00000000-8527-6B4C-9A03-294D9441B2DC}"/>
            </c:ext>
          </c:extLst>
        </c:ser>
        <c:dLbls>
          <c:showLegendKey val="0"/>
          <c:showVal val="0"/>
          <c:showCatName val="0"/>
          <c:showSerName val="0"/>
          <c:showPercent val="0"/>
          <c:showBubbleSize val="0"/>
        </c:dLbls>
        <c:axId val="1386091632"/>
        <c:axId val="1386095664"/>
      </c:scatterChart>
      <c:valAx>
        <c:axId val="1386091632"/>
        <c:scaling>
          <c:orientation val="minMax"/>
          <c:max val="72"/>
        </c:scaling>
        <c:delete val="0"/>
        <c:axPos val="b"/>
        <c:majorGridlines>
          <c:spPr>
            <a:ln w="6350" cap="flat" cmpd="sng" algn="ctr">
              <a:solidFill>
                <a:schemeClr val="tx1">
                  <a:alpha val="10000"/>
                </a:schemeClr>
              </a:solidFill>
              <a:round/>
            </a:ln>
            <a:effectLst/>
          </c:spPr>
        </c:majorGridlines>
        <c:title>
          <c:tx>
            <c:rich>
              <a:bodyPr rot="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r>
                  <a:rPr lang="en-US" sz="1000" b="1" dirty="0">
                    <a:solidFill>
                      <a:schemeClr val="tx1"/>
                    </a:solidFill>
                  </a:rPr>
                  <a:t>Hours After Administration</a:t>
                </a:r>
              </a:p>
            </c:rich>
          </c:tx>
          <c:layout>
            <c:manualLayout>
              <c:xMode val="edge"/>
              <c:yMode val="edge"/>
              <c:x val="0.37017296021176799"/>
              <c:y val="0.92415141164699499"/>
            </c:manualLayout>
          </c:layout>
          <c:overlay val="0"/>
          <c:spPr>
            <a:noFill/>
            <a:ln>
              <a:noFill/>
            </a:ln>
            <a:effectLst/>
          </c:spPr>
          <c:txPr>
            <a:bodyPr rot="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86095664"/>
        <c:crosses val="autoZero"/>
        <c:crossBetween val="midCat"/>
        <c:majorUnit val="6"/>
      </c:valAx>
      <c:valAx>
        <c:axId val="1386095664"/>
        <c:scaling>
          <c:orientation val="minMax"/>
          <c:max val="400"/>
        </c:scaling>
        <c:delete val="0"/>
        <c:axPos val="l"/>
        <c:majorGridlines>
          <c:spPr>
            <a:ln w="6350" cap="flat" cmpd="sng" algn="ctr">
              <a:solidFill>
                <a:schemeClr val="tx1">
                  <a:alpha val="10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000" b="1" dirty="0">
                    <a:solidFill>
                      <a:schemeClr val="tx1"/>
                    </a:solidFill>
                  </a:rPr>
                  <a:t>Bupivacaine Released (mg) </a:t>
                </a:r>
              </a:p>
            </c:rich>
          </c:tx>
          <c:layout>
            <c:manualLayout>
              <c:xMode val="edge"/>
              <c:yMode val="edge"/>
              <c:x val="1.4389274438775799E-2"/>
              <c:y val="0.29176377651113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86091632"/>
        <c:crosses val="autoZero"/>
        <c:crossBetween val="midCat"/>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13262612770407E-2"/>
          <c:y val="0.154371834288488"/>
          <c:w val="0.87322290596028396"/>
          <c:h val="0.70752640433220204"/>
        </c:manualLayout>
      </c:layout>
      <c:scatterChart>
        <c:scatterStyle val="smoothMarker"/>
        <c:varyColors val="0"/>
        <c:ser>
          <c:idx val="0"/>
          <c:order val="0"/>
          <c:tx>
            <c:strRef>
              <c:f>'Meloxicam (12 mg)'!$B$3</c:f>
              <c:strCache>
                <c:ptCount val="1"/>
                <c:pt idx="0">
                  <c:v>Meloxicam (mg)</c:v>
                </c:pt>
              </c:strCache>
            </c:strRef>
          </c:tx>
          <c:spPr>
            <a:ln w="38100" cap="rnd">
              <a:solidFill>
                <a:schemeClr val="accent1"/>
              </a:solidFill>
              <a:round/>
            </a:ln>
            <a:effectLst/>
          </c:spPr>
          <c:marker>
            <c:symbol val="none"/>
          </c:marker>
          <c:xVal>
            <c:numRef>
              <c:f>'Meloxicam (12 mg)'!$A$4:$A$16</c:f>
              <c:numCache>
                <c:formatCode>General</c:formatCode>
                <c:ptCount val="13"/>
                <c:pt idx="0">
                  <c:v>0</c:v>
                </c:pt>
                <c:pt idx="1">
                  <c:v>6</c:v>
                </c:pt>
                <c:pt idx="2">
                  <c:v>12</c:v>
                </c:pt>
                <c:pt idx="3">
                  <c:v>18</c:v>
                </c:pt>
                <c:pt idx="4">
                  <c:v>24</c:v>
                </c:pt>
                <c:pt idx="5">
                  <c:v>30</c:v>
                </c:pt>
                <c:pt idx="6">
                  <c:v>36</c:v>
                </c:pt>
                <c:pt idx="7">
                  <c:v>42</c:v>
                </c:pt>
                <c:pt idx="8">
                  <c:v>48</c:v>
                </c:pt>
                <c:pt idx="9">
                  <c:v>54</c:v>
                </c:pt>
                <c:pt idx="10">
                  <c:v>60</c:v>
                </c:pt>
                <c:pt idx="11">
                  <c:v>66</c:v>
                </c:pt>
                <c:pt idx="12">
                  <c:v>72</c:v>
                </c:pt>
              </c:numCache>
            </c:numRef>
          </c:xVal>
          <c:yVal>
            <c:numRef>
              <c:f>'Meloxicam (12 mg)'!$B$4:$B$16</c:f>
              <c:numCache>
                <c:formatCode>General</c:formatCode>
                <c:ptCount val="13"/>
                <c:pt idx="0">
                  <c:v>0</c:v>
                </c:pt>
                <c:pt idx="1">
                  <c:v>0.84</c:v>
                </c:pt>
                <c:pt idx="2">
                  <c:v>2.2000000000000002</c:v>
                </c:pt>
                <c:pt idx="3">
                  <c:v>3.8</c:v>
                </c:pt>
                <c:pt idx="4">
                  <c:v>5.3</c:v>
                </c:pt>
                <c:pt idx="5">
                  <c:v>6.7</c:v>
                </c:pt>
                <c:pt idx="6">
                  <c:v>7.9</c:v>
                </c:pt>
                <c:pt idx="7">
                  <c:v>8.9</c:v>
                </c:pt>
                <c:pt idx="8">
                  <c:v>9.7000000000000011</c:v>
                </c:pt>
                <c:pt idx="9">
                  <c:v>10.3</c:v>
                </c:pt>
                <c:pt idx="10">
                  <c:v>10.8</c:v>
                </c:pt>
                <c:pt idx="11">
                  <c:v>11.1</c:v>
                </c:pt>
                <c:pt idx="12">
                  <c:v>11.4</c:v>
                </c:pt>
              </c:numCache>
            </c:numRef>
          </c:yVal>
          <c:smooth val="1"/>
          <c:extLst>
            <c:ext xmlns:c16="http://schemas.microsoft.com/office/drawing/2014/chart" uri="{C3380CC4-5D6E-409C-BE32-E72D297353CC}">
              <c16:uniqueId val="{00000000-EE74-A545-A2EB-6934204A0036}"/>
            </c:ext>
          </c:extLst>
        </c:ser>
        <c:dLbls>
          <c:showLegendKey val="0"/>
          <c:showVal val="0"/>
          <c:showCatName val="0"/>
          <c:showSerName val="0"/>
          <c:showPercent val="0"/>
          <c:showBubbleSize val="0"/>
        </c:dLbls>
        <c:axId val="1386139536"/>
        <c:axId val="1389898432"/>
      </c:scatterChart>
      <c:valAx>
        <c:axId val="1386139536"/>
        <c:scaling>
          <c:orientation val="minMax"/>
          <c:max val="72"/>
        </c:scaling>
        <c:delete val="0"/>
        <c:axPos val="b"/>
        <c:majorGridlines>
          <c:spPr>
            <a:ln w="9525" cap="flat" cmpd="sng" algn="ctr">
              <a:solidFill>
                <a:schemeClr val="tx1">
                  <a:alpha val="10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1" i="0" baseline="0" dirty="0">
                    <a:effectLst/>
                  </a:rPr>
                  <a:t>Hours After Administration</a:t>
                </a:r>
                <a:endParaRPr lang="en-US" sz="1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89898432"/>
        <c:crosses val="autoZero"/>
        <c:crossBetween val="midCat"/>
        <c:majorUnit val="6"/>
      </c:valAx>
      <c:valAx>
        <c:axId val="1389898432"/>
        <c:scaling>
          <c:orientation val="minMax"/>
        </c:scaling>
        <c:delete val="0"/>
        <c:axPos val="l"/>
        <c:majorGridlines>
          <c:spPr>
            <a:ln w="9525" cap="flat" cmpd="sng" algn="ctr">
              <a:solidFill>
                <a:schemeClr val="tx1">
                  <a:alpha val="10000"/>
                </a:schemeClr>
              </a:solidFill>
              <a:round/>
            </a:ln>
            <a:effectLst/>
          </c:spPr>
        </c:majorGridlines>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86139536"/>
        <c:crosses val="autoZero"/>
        <c:crossBetween val="midCat"/>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39855447921499"/>
          <c:y val="4.4249875303083802E-2"/>
          <c:w val="0.73739238845144295"/>
          <c:h val="0.82225204245447103"/>
        </c:manualLayout>
      </c:layout>
      <c:scatterChart>
        <c:scatterStyle val="lineMarker"/>
        <c:varyColors val="0"/>
        <c:ser>
          <c:idx val="0"/>
          <c:order val="0"/>
          <c:tx>
            <c:strRef>
              <c:f>Sheet3!$A$1</c:f>
              <c:strCache>
                <c:ptCount val="1"/>
                <c:pt idx="0">
                  <c:v>Change in Pain Score</c:v>
                </c:pt>
              </c:strCache>
            </c:strRef>
          </c:tx>
          <c:spPr>
            <a:ln w="25400">
              <a:solidFill>
                <a:srgbClr val="F30002"/>
              </a:solidFill>
            </a:ln>
          </c:spPr>
          <c:marker>
            <c:symbol val="none"/>
          </c:marker>
          <c:xVal>
            <c:numRef>
              <c:f>Sheet1!$D$54:$D$64</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xVal>
          <c:yVal>
            <c:numRef>
              <c:f>Sheet1!$E$54:$E$64</c:f>
              <c:numCache>
                <c:formatCode>General</c:formatCode>
                <c:ptCount val="11"/>
                <c:pt idx="0">
                  <c:v>1.8173490999999999</c:v>
                </c:pt>
                <c:pt idx="1">
                  <c:v>1.8243533999999999</c:v>
                </c:pt>
                <c:pt idx="2">
                  <c:v>2.127694</c:v>
                </c:pt>
                <c:pt idx="3">
                  <c:v>2.1654095</c:v>
                </c:pt>
                <c:pt idx="4">
                  <c:v>1.8507543</c:v>
                </c:pt>
                <c:pt idx="5">
                  <c:v>1.8119612</c:v>
                </c:pt>
                <c:pt idx="6">
                  <c:v>1.436422399999999</c:v>
                </c:pt>
                <c:pt idx="7">
                  <c:v>1.5517240999999991</c:v>
                </c:pt>
                <c:pt idx="8">
                  <c:v>1.1788793</c:v>
                </c:pt>
                <c:pt idx="9">
                  <c:v>0.92941810000000002</c:v>
                </c:pt>
                <c:pt idx="10">
                  <c:v>0.35075430000000002</c:v>
                </c:pt>
              </c:numCache>
            </c:numRef>
          </c:yVal>
          <c:smooth val="0"/>
          <c:extLst>
            <c:ext xmlns:c16="http://schemas.microsoft.com/office/drawing/2014/chart" uri="{C3380CC4-5D6E-409C-BE32-E72D297353CC}">
              <c16:uniqueId val="{00000000-2E9A-C542-A75F-23DC5B19AB3A}"/>
            </c:ext>
          </c:extLst>
        </c:ser>
        <c:dLbls>
          <c:showLegendKey val="0"/>
          <c:showVal val="0"/>
          <c:showCatName val="0"/>
          <c:showSerName val="0"/>
          <c:showPercent val="0"/>
          <c:showBubbleSize val="0"/>
        </c:dLbls>
        <c:axId val="1388773088"/>
        <c:axId val="1388779536"/>
      </c:scatterChart>
      <c:scatterChart>
        <c:scatterStyle val="lineMarker"/>
        <c:varyColors val="0"/>
        <c:ser>
          <c:idx val="1"/>
          <c:order val="1"/>
          <c:tx>
            <c:strRef>
              <c:f>Sheet3!$A$2</c:f>
              <c:strCache>
                <c:ptCount val="1"/>
                <c:pt idx="0">
                  <c:v>Plasma Bupivacaine</c:v>
                </c:pt>
              </c:strCache>
            </c:strRef>
          </c:tx>
          <c:spPr>
            <a:ln w="25400">
              <a:solidFill>
                <a:schemeClr val="accent3">
                  <a:lumMod val="60000"/>
                  <a:lumOff val="40000"/>
                </a:schemeClr>
              </a:solidFill>
            </a:ln>
          </c:spPr>
          <c:marker>
            <c:symbol val="none"/>
          </c:marker>
          <c:xVal>
            <c:numRef>
              <c:f>Sheet1!$D$37:$D$53</c:f>
              <c:numCache>
                <c:formatCode>General</c:formatCode>
                <c:ptCount val="17"/>
                <c:pt idx="0">
                  <c:v>0</c:v>
                </c:pt>
                <c:pt idx="1">
                  <c:v>0.5</c:v>
                </c:pt>
                <c:pt idx="2">
                  <c:v>1</c:v>
                </c:pt>
                <c:pt idx="3">
                  <c:v>2</c:v>
                </c:pt>
                <c:pt idx="4">
                  <c:v>4</c:v>
                </c:pt>
                <c:pt idx="5">
                  <c:v>6</c:v>
                </c:pt>
                <c:pt idx="6">
                  <c:v>8</c:v>
                </c:pt>
                <c:pt idx="7">
                  <c:v>12</c:v>
                </c:pt>
                <c:pt idx="8">
                  <c:v>20</c:v>
                </c:pt>
                <c:pt idx="9">
                  <c:v>22</c:v>
                </c:pt>
                <c:pt idx="10">
                  <c:v>24</c:v>
                </c:pt>
                <c:pt idx="11">
                  <c:v>26</c:v>
                </c:pt>
                <c:pt idx="12">
                  <c:v>28</c:v>
                </c:pt>
                <c:pt idx="13">
                  <c:v>36</c:v>
                </c:pt>
                <c:pt idx="14">
                  <c:v>48</c:v>
                </c:pt>
                <c:pt idx="15">
                  <c:v>60</c:v>
                </c:pt>
                <c:pt idx="16">
                  <c:v>72</c:v>
                </c:pt>
              </c:numCache>
            </c:numRef>
          </c:xVal>
          <c:yVal>
            <c:numRef>
              <c:f>Sheet1!$E$37:$E$53</c:f>
              <c:numCache>
                <c:formatCode>General</c:formatCode>
                <c:ptCount val="17"/>
                <c:pt idx="0">
                  <c:v>0</c:v>
                </c:pt>
                <c:pt idx="1">
                  <c:v>62.2</c:v>
                </c:pt>
                <c:pt idx="2">
                  <c:v>159</c:v>
                </c:pt>
                <c:pt idx="3">
                  <c:v>248</c:v>
                </c:pt>
                <c:pt idx="4">
                  <c:v>339</c:v>
                </c:pt>
                <c:pt idx="5">
                  <c:v>394</c:v>
                </c:pt>
                <c:pt idx="6">
                  <c:v>496</c:v>
                </c:pt>
                <c:pt idx="7">
                  <c:v>523</c:v>
                </c:pt>
                <c:pt idx="8">
                  <c:v>517</c:v>
                </c:pt>
                <c:pt idx="9">
                  <c:v>519</c:v>
                </c:pt>
                <c:pt idx="10">
                  <c:v>543</c:v>
                </c:pt>
                <c:pt idx="11">
                  <c:v>542</c:v>
                </c:pt>
                <c:pt idx="12">
                  <c:v>537</c:v>
                </c:pt>
                <c:pt idx="13">
                  <c:v>496</c:v>
                </c:pt>
                <c:pt idx="14">
                  <c:v>435</c:v>
                </c:pt>
                <c:pt idx="15">
                  <c:v>311</c:v>
                </c:pt>
                <c:pt idx="16">
                  <c:v>202</c:v>
                </c:pt>
              </c:numCache>
            </c:numRef>
          </c:yVal>
          <c:smooth val="0"/>
          <c:extLst>
            <c:ext xmlns:c16="http://schemas.microsoft.com/office/drawing/2014/chart" uri="{C3380CC4-5D6E-409C-BE32-E72D297353CC}">
              <c16:uniqueId val="{00000001-2E9A-C542-A75F-23DC5B19AB3A}"/>
            </c:ext>
          </c:extLst>
        </c:ser>
        <c:dLbls>
          <c:showLegendKey val="0"/>
          <c:showVal val="0"/>
          <c:showCatName val="0"/>
          <c:showSerName val="0"/>
          <c:showPercent val="0"/>
          <c:showBubbleSize val="0"/>
        </c:dLbls>
        <c:axId val="1388790976"/>
        <c:axId val="1388784816"/>
      </c:scatterChart>
      <c:valAx>
        <c:axId val="1388773088"/>
        <c:scaling>
          <c:orientation val="minMax"/>
          <c:max val="72"/>
        </c:scaling>
        <c:delete val="0"/>
        <c:axPos val="b"/>
        <c:title>
          <c:tx>
            <c:rich>
              <a:bodyPr/>
              <a:lstStyle/>
              <a:p>
                <a:pPr>
                  <a:defRPr/>
                </a:pPr>
                <a:r>
                  <a:rPr lang="en-US" dirty="0"/>
                  <a:t>Hours</a:t>
                </a:r>
              </a:p>
            </c:rich>
          </c:tx>
          <c:layout>
            <c:manualLayout>
              <c:xMode val="edge"/>
              <c:yMode val="edge"/>
              <c:x val="0.47531102042319501"/>
              <c:y val="0.92777015469012103"/>
            </c:manualLayout>
          </c:layout>
          <c:overlay val="0"/>
        </c:title>
        <c:numFmt formatCode="General" sourceLinked="1"/>
        <c:majorTickMark val="out"/>
        <c:minorTickMark val="out"/>
        <c:tickLblPos val="nextTo"/>
        <c:crossAx val="1388779536"/>
        <c:crosses val="autoZero"/>
        <c:crossBetween val="midCat"/>
        <c:majorUnit val="12"/>
        <c:minorUnit val="12"/>
      </c:valAx>
      <c:valAx>
        <c:axId val="1388779536"/>
        <c:scaling>
          <c:orientation val="minMax"/>
          <c:max val="3.5"/>
        </c:scaling>
        <c:delete val="0"/>
        <c:axPos val="l"/>
        <c:majorGridlines>
          <c:spPr>
            <a:ln>
              <a:solidFill>
                <a:srgbClr val="D9D9D9"/>
              </a:solidFill>
            </a:ln>
          </c:spPr>
        </c:majorGridlines>
        <c:title>
          <c:tx>
            <c:rich>
              <a:bodyPr rot="-5400000" vert="horz"/>
              <a:lstStyle/>
              <a:p>
                <a:pPr>
                  <a:defRPr/>
                </a:pPr>
                <a:r>
                  <a:rPr lang="en-US" dirty="0"/>
                  <a:t>Mean Difference in Pain Score</a:t>
                </a:r>
                <a:br>
                  <a:rPr lang="en-US" dirty="0"/>
                </a:br>
                <a:r>
                  <a:rPr lang="en-US" dirty="0"/>
                  <a:t>(Saline Placebo Minus </a:t>
                </a:r>
                <a:r>
                  <a:rPr lang="en-US" sz="700" b="1" i="0" u="none" strike="noStrike" baseline="0" dirty="0">
                    <a:effectLst/>
                  </a:rPr>
                  <a:t>ZYNRELEF</a:t>
                </a:r>
                <a:r>
                  <a:rPr lang="en-US" dirty="0"/>
                  <a:t>)  </a:t>
                </a:r>
              </a:p>
            </c:rich>
          </c:tx>
          <c:layout>
            <c:manualLayout>
              <c:xMode val="edge"/>
              <c:yMode val="edge"/>
              <c:x val="0"/>
              <c:y val="0.19120104365974241"/>
            </c:manualLayout>
          </c:layout>
          <c:overlay val="0"/>
        </c:title>
        <c:numFmt formatCode="General" sourceLinked="1"/>
        <c:majorTickMark val="out"/>
        <c:minorTickMark val="out"/>
        <c:tickLblPos val="nextTo"/>
        <c:crossAx val="1388773088"/>
        <c:crosses val="autoZero"/>
        <c:crossBetween val="midCat"/>
        <c:majorUnit val="0.5"/>
        <c:minorUnit val="0.5"/>
      </c:valAx>
      <c:valAx>
        <c:axId val="1388784816"/>
        <c:scaling>
          <c:orientation val="minMax"/>
          <c:max val="800"/>
        </c:scaling>
        <c:delete val="0"/>
        <c:axPos val="r"/>
        <c:title>
          <c:tx>
            <c:rich>
              <a:bodyPr rot="-5400000" vert="horz"/>
              <a:lstStyle/>
              <a:p>
                <a:pPr>
                  <a:defRPr/>
                </a:pPr>
                <a:r>
                  <a:rPr lang="en-US" dirty="0"/>
                  <a:t>Plasma Bupivacaine (ng/mL)</a:t>
                </a:r>
              </a:p>
            </c:rich>
          </c:tx>
          <c:layout>
            <c:manualLayout>
              <c:xMode val="edge"/>
              <c:yMode val="edge"/>
              <c:x val="0.95671916010498703"/>
              <c:y val="0.21491981384212699"/>
            </c:manualLayout>
          </c:layout>
          <c:overlay val="0"/>
        </c:title>
        <c:numFmt formatCode="General" sourceLinked="1"/>
        <c:majorTickMark val="out"/>
        <c:minorTickMark val="none"/>
        <c:tickLblPos val="nextTo"/>
        <c:crossAx val="1388790976"/>
        <c:crosses val="max"/>
        <c:crossBetween val="midCat"/>
      </c:valAx>
      <c:valAx>
        <c:axId val="1388790976"/>
        <c:scaling>
          <c:orientation val="minMax"/>
        </c:scaling>
        <c:delete val="1"/>
        <c:axPos val="b"/>
        <c:numFmt formatCode="General" sourceLinked="1"/>
        <c:majorTickMark val="out"/>
        <c:minorTickMark val="none"/>
        <c:tickLblPos val="none"/>
        <c:crossAx val="1388784816"/>
        <c:crosses val="autoZero"/>
        <c:crossBetween val="midCat"/>
      </c:valAx>
      <c:spPr>
        <a:solidFill>
          <a:schemeClr val="bg1"/>
        </a:solidFill>
      </c:spPr>
    </c:plotArea>
    <c:legend>
      <c:legendPos val="r"/>
      <c:layout>
        <c:manualLayout>
          <c:xMode val="edge"/>
          <c:yMode val="edge"/>
          <c:x val="0.47310758793022001"/>
          <c:y val="5.9273405192444902E-2"/>
          <c:w val="0.38043834035092899"/>
          <c:h val="0.107427564363339"/>
        </c:manualLayout>
      </c:layout>
      <c:overlay val="0"/>
    </c:legend>
    <c:plotVisOnly val="1"/>
    <c:dispBlanksAs val="gap"/>
    <c:showDLblsOverMax val="0"/>
  </c:chart>
  <c:txPr>
    <a:bodyPr/>
    <a:lstStyle/>
    <a:p>
      <a:pPr>
        <a:defRPr sz="7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39855447921499"/>
          <c:y val="4.4249875303083802E-2"/>
          <c:w val="0.73739238845144295"/>
          <c:h val="0.82225204245447103"/>
        </c:manualLayout>
      </c:layout>
      <c:scatterChart>
        <c:scatterStyle val="lineMarker"/>
        <c:varyColors val="0"/>
        <c:ser>
          <c:idx val="0"/>
          <c:order val="0"/>
          <c:tx>
            <c:strRef>
              <c:f>Sheet3!$A$1</c:f>
              <c:strCache>
                <c:ptCount val="1"/>
                <c:pt idx="0">
                  <c:v>Change in Pain Score</c:v>
                </c:pt>
              </c:strCache>
            </c:strRef>
          </c:tx>
          <c:spPr>
            <a:ln w="25400">
              <a:solidFill>
                <a:srgbClr val="F30002"/>
              </a:solidFill>
            </a:ln>
          </c:spPr>
          <c:marker>
            <c:symbol val="none"/>
          </c:marker>
          <c:xVal>
            <c:numRef>
              <c:f>Sheet1!$D$83:$D$93</c:f>
              <c:numCache>
                <c:formatCode>General</c:formatCode>
                <c:ptCount val="11"/>
                <c:pt idx="0">
                  <c:v>1</c:v>
                </c:pt>
                <c:pt idx="1">
                  <c:v>2</c:v>
                </c:pt>
                <c:pt idx="2">
                  <c:v>4</c:v>
                </c:pt>
                <c:pt idx="3">
                  <c:v>6</c:v>
                </c:pt>
                <c:pt idx="4">
                  <c:v>8</c:v>
                </c:pt>
                <c:pt idx="5">
                  <c:v>12</c:v>
                </c:pt>
                <c:pt idx="6">
                  <c:v>24</c:v>
                </c:pt>
                <c:pt idx="7">
                  <c:v>36</c:v>
                </c:pt>
                <c:pt idx="8">
                  <c:v>48</c:v>
                </c:pt>
                <c:pt idx="9">
                  <c:v>60</c:v>
                </c:pt>
                <c:pt idx="10">
                  <c:v>72</c:v>
                </c:pt>
              </c:numCache>
            </c:numRef>
          </c:xVal>
          <c:yVal>
            <c:numRef>
              <c:f>Sheet1!$E$83:$E$93</c:f>
              <c:numCache>
                <c:formatCode>General</c:formatCode>
                <c:ptCount val="11"/>
                <c:pt idx="0">
                  <c:v>1.8497560975609799</c:v>
                </c:pt>
                <c:pt idx="1">
                  <c:v>2.1580487804878001</c:v>
                </c:pt>
                <c:pt idx="2">
                  <c:v>2.0868292682926799</c:v>
                </c:pt>
                <c:pt idx="3">
                  <c:v>2.4917073170731681</c:v>
                </c:pt>
                <c:pt idx="4">
                  <c:v>2.2248780487804898</c:v>
                </c:pt>
                <c:pt idx="5">
                  <c:v>1.6712195121951201</c:v>
                </c:pt>
                <c:pt idx="6">
                  <c:v>0.55317073170732001</c:v>
                </c:pt>
                <c:pt idx="7">
                  <c:v>0.50536585365854003</c:v>
                </c:pt>
                <c:pt idx="8">
                  <c:v>-0.56048780487805105</c:v>
                </c:pt>
                <c:pt idx="9">
                  <c:v>-0.57073170731707001</c:v>
                </c:pt>
                <c:pt idx="10">
                  <c:v>-0.56292682926828996</c:v>
                </c:pt>
              </c:numCache>
            </c:numRef>
          </c:yVal>
          <c:smooth val="0"/>
          <c:extLst>
            <c:ext xmlns:c16="http://schemas.microsoft.com/office/drawing/2014/chart" uri="{C3380CC4-5D6E-409C-BE32-E72D297353CC}">
              <c16:uniqueId val="{00000000-6EB4-EE4D-AD14-D6341EDA013E}"/>
            </c:ext>
          </c:extLst>
        </c:ser>
        <c:dLbls>
          <c:showLegendKey val="0"/>
          <c:showVal val="0"/>
          <c:showCatName val="0"/>
          <c:showSerName val="0"/>
          <c:showPercent val="0"/>
          <c:showBubbleSize val="0"/>
        </c:dLbls>
        <c:axId val="1388837376"/>
        <c:axId val="1388843808"/>
      </c:scatterChart>
      <c:scatterChart>
        <c:scatterStyle val="lineMarker"/>
        <c:varyColors val="0"/>
        <c:ser>
          <c:idx val="1"/>
          <c:order val="1"/>
          <c:tx>
            <c:strRef>
              <c:f>Sheet3!$A$2</c:f>
              <c:strCache>
                <c:ptCount val="1"/>
                <c:pt idx="0">
                  <c:v>Plasma Bupivacaine</c:v>
                </c:pt>
              </c:strCache>
            </c:strRef>
          </c:tx>
          <c:spPr>
            <a:ln w="25400">
              <a:solidFill>
                <a:schemeClr val="accent3">
                  <a:lumMod val="60000"/>
                  <a:lumOff val="40000"/>
                </a:schemeClr>
              </a:solidFill>
            </a:ln>
          </c:spPr>
          <c:marker>
            <c:symbol val="none"/>
          </c:marker>
          <c:xVal>
            <c:numRef>
              <c:f>Sheet1!$D$65:$D$82</c:f>
              <c:numCache>
                <c:formatCode>General</c:formatCode>
                <c:ptCount val="18"/>
                <c:pt idx="0">
                  <c:v>0</c:v>
                </c:pt>
                <c:pt idx="1">
                  <c:v>0.5</c:v>
                </c:pt>
                <c:pt idx="2">
                  <c:v>1</c:v>
                </c:pt>
                <c:pt idx="3">
                  <c:v>2</c:v>
                </c:pt>
                <c:pt idx="4">
                  <c:v>4</c:v>
                </c:pt>
                <c:pt idx="5">
                  <c:v>6</c:v>
                </c:pt>
                <c:pt idx="6">
                  <c:v>8</c:v>
                </c:pt>
                <c:pt idx="7">
                  <c:v>12</c:v>
                </c:pt>
                <c:pt idx="8">
                  <c:v>20</c:v>
                </c:pt>
                <c:pt idx="9">
                  <c:v>22</c:v>
                </c:pt>
                <c:pt idx="10">
                  <c:v>24</c:v>
                </c:pt>
                <c:pt idx="11">
                  <c:v>26</c:v>
                </c:pt>
                <c:pt idx="12">
                  <c:v>28</c:v>
                </c:pt>
                <c:pt idx="13">
                  <c:v>36</c:v>
                </c:pt>
                <c:pt idx="14">
                  <c:v>48</c:v>
                </c:pt>
                <c:pt idx="15">
                  <c:v>60</c:v>
                </c:pt>
                <c:pt idx="16">
                  <c:v>72</c:v>
                </c:pt>
                <c:pt idx="17">
                  <c:v>120</c:v>
                </c:pt>
              </c:numCache>
            </c:numRef>
          </c:xVal>
          <c:yVal>
            <c:numRef>
              <c:f>Sheet1!$E$65:$E$82</c:f>
              <c:numCache>
                <c:formatCode>General</c:formatCode>
                <c:ptCount val="18"/>
                <c:pt idx="0">
                  <c:v>0.26900000000000002</c:v>
                </c:pt>
                <c:pt idx="1">
                  <c:v>52.2</c:v>
                </c:pt>
                <c:pt idx="2">
                  <c:v>223</c:v>
                </c:pt>
                <c:pt idx="3">
                  <c:v>609</c:v>
                </c:pt>
                <c:pt idx="4">
                  <c:v>573</c:v>
                </c:pt>
                <c:pt idx="5">
                  <c:v>585</c:v>
                </c:pt>
                <c:pt idx="6">
                  <c:v>546</c:v>
                </c:pt>
                <c:pt idx="7">
                  <c:v>477</c:v>
                </c:pt>
                <c:pt idx="8">
                  <c:v>444</c:v>
                </c:pt>
                <c:pt idx="9">
                  <c:v>419</c:v>
                </c:pt>
                <c:pt idx="10">
                  <c:v>414</c:v>
                </c:pt>
                <c:pt idx="11">
                  <c:v>403</c:v>
                </c:pt>
                <c:pt idx="12">
                  <c:v>343</c:v>
                </c:pt>
                <c:pt idx="13">
                  <c:v>296</c:v>
                </c:pt>
                <c:pt idx="14">
                  <c:v>236</c:v>
                </c:pt>
                <c:pt idx="15">
                  <c:v>187</c:v>
                </c:pt>
                <c:pt idx="16">
                  <c:v>149</c:v>
                </c:pt>
                <c:pt idx="17">
                  <c:v>35.200000000000003</c:v>
                </c:pt>
              </c:numCache>
            </c:numRef>
          </c:yVal>
          <c:smooth val="0"/>
          <c:extLst>
            <c:ext xmlns:c16="http://schemas.microsoft.com/office/drawing/2014/chart" uri="{C3380CC4-5D6E-409C-BE32-E72D297353CC}">
              <c16:uniqueId val="{00000001-6EB4-EE4D-AD14-D6341EDA013E}"/>
            </c:ext>
          </c:extLst>
        </c:ser>
        <c:dLbls>
          <c:showLegendKey val="0"/>
          <c:showVal val="0"/>
          <c:showCatName val="0"/>
          <c:showSerName val="0"/>
          <c:showPercent val="0"/>
          <c:showBubbleSize val="0"/>
        </c:dLbls>
        <c:axId val="1388858592"/>
        <c:axId val="1388850496"/>
      </c:scatterChart>
      <c:valAx>
        <c:axId val="1388837376"/>
        <c:scaling>
          <c:orientation val="minMax"/>
          <c:max val="72"/>
        </c:scaling>
        <c:delete val="0"/>
        <c:axPos val="b"/>
        <c:title>
          <c:tx>
            <c:rich>
              <a:bodyPr/>
              <a:lstStyle/>
              <a:p>
                <a:pPr>
                  <a:defRPr/>
                </a:pPr>
                <a:r>
                  <a:rPr lang="en-US" dirty="0"/>
                  <a:t>Hours</a:t>
                </a:r>
              </a:p>
            </c:rich>
          </c:tx>
          <c:layout>
            <c:manualLayout>
              <c:xMode val="edge"/>
              <c:yMode val="edge"/>
              <c:x val="0.47531102042319501"/>
              <c:y val="0.92777015469012103"/>
            </c:manualLayout>
          </c:layout>
          <c:overlay val="0"/>
        </c:title>
        <c:numFmt formatCode="General" sourceLinked="1"/>
        <c:majorTickMark val="out"/>
        <c:minorTickMark val="out"/>
        <c:tickLblPos val="nextTo"/>
        <c:crossAx val="1388843808"/>
        <c:crossesAt val="-1"/>
        <c:crossBetween val="midCat"/>
        <c:majorUnit val="12"/>
        <c:minorUnit val="12"/>
      </c:valAx>
      <c:valAx>
        <c:axId val="1388843808"/>
        <c:scaling>
          <c:orientation val="minMax"/>
          <c:max val="3.5"/>
        </c:scaling>
        <c:delete val="0"/>
        <c:axPos val="l"/>
        <c:majorGridlines>
          <c:spPr>
            <a:ln>
              <a:solidFill>
                <a:srgbClr val="D9D9D9"/>
              </a:solidFill>
            </a:ln>
          </c:spPr>
        </c:majorGridlines>
        <c:title>
          <c:tx>
            <c:rich>
              <a:bodyPr rot="-5400000" vert="horz"/>
              <a:lstStyle/>
              <a:p>
                <a:pPr>
                  <a:defRPr/>
                </a:pPr>
                <a:r>
                  <a:rPr lang="en-US" dirty="0"/>
                  <a:t>Mean Difference in Pain Score</a:t>
                </a:r>
                <a:br>
                  <a:rPr lang="en-US" dirty="0"/>
                </a:br>
                <a:r>
                  <a:rPr lang="en-US" dirty="0"/>
                  <a:t>(Saline Placebo Minus </a:t>
                </a:r>
                <a:r>
                  <a:rPr lang="en-US" sz="700" b="1" i="0" u="none" strike="noStrike" baseline="0" dirty="0">
                    <a:effectLst/>
                  </a:rPr>
                  <a:t>ZYNRELEF</a:t>
                </a:r>
                <a:r>
                  <a:rPr lang="en-US" dirty="0"/>
                  <a:t>)  </a:t>
                </a:r>
              </a:p>
            </c:rich>
          </c:tx>
          <c:layout>
            <c:manualLayout>
              <c:xMode val="edge"/>
              <c:yMode val="edge"/>
              <c:x val="0"/>
              <c:y val="0.19120104365974241"/>
            </c:manualLayout>
          </c:layout>
          <c:overlay val="0"/>
        </c:title>
        <c:numFmt formatCode="General" sourceLinked="1"/>
        <c:majorTickMark val="out"/>
        <c:minorTickMark val="out"/>
        <c:tickLblPos val="nextTo"/>
        <c:crossAx val="1388837376"/>
        <c:crosses val="autoZero"/>
        <c:crossBetween val="midCat"/>
        <c:minorUnit val="0.5"/>
      </c:valAx>
      <c:valAx>
        <c:axId val="1388850496"/>
        <c:scaling>
          <c:orientation val="minMax"/>
        </c:scaling>
        <c:delete val="0"/>
        <c:axPos val="r"/>
        <c:title>
          <c:tx>
            <c:rich>
              <a:bodyPr rot="-5400000" vert="horz"/>
              <a:lstStyle/>
              <a:p>
                <a:pPr>
                  <a:defRPr/>
                </a:pPr>
                <a:r>
                  <a:rPr lang="en-US" dirty="0"/>
                  <a:t>Plasma Bupivacaine (ng/mL)</a:t>
                </a:r>
              </a:p>
            </c:rich>
          </c:tx>
          <c:layout>
            <c:manualLayout>
              <c:xMode val="edge"/>
              <c:yMode val="edge"/>
              <c:x val="0.95671916010498703"/>
              <c:y val="0.21491981384212699"/>
            </c:manualLayout>
          </c:layout>
          <c:overlay val="0"/>
        </c:title>
        <c:numFmt formatCode="General" sourceLinked="1"/>
        <c:majorTickMark val="out"/>
        <c:minorTickMark val="none"/>
        <c:tickLblPos val="nextTo"/>
        <c:crossAx val="1388858592"/>
        <c:crosses val="max"/>
        <c:crossBetween val="midCat"/>
      </c:valAx>
      <c:valAx>
        <c:axId val="1388858592"/>
        <c:scaling>
          <c:orientation val="minMax"/>
        </c:scaling>
        <c:delete val="1"/>
        <c:axPos val="b"/>
        <c:numFmt formatCode="General" sourceLinked="1"/>
        <c:majorTickMark val="out"/>
        <c:minorTickMark val="none"/>
        <c:tickLblPos val="none"/>
        <c:crossAx val="1388850496"/>
        <c:crosses val="autoZero"/>
        <c:crossBetween val="midCat"/>
      </c:valAx>
      <c:spPr>
        <a:solidFill>
          <a:schemeClr val="bg1"/>
        </a:solidFill>
      </c:spPr>
    </c:plotArea>
    <c:legend>
      <c:legendPos val="r"/>
      <c:layout>
        <c:manualLayout>
          <c:xMode val="edge"/>
          <c:yMode val="edge"/>
          <c:x val="0.47310764888869"/>
          <c:y val="4.7267765116047099E-2"/>
          <c:w val="0.38043834035092899"/>
          <c:h val="0.107427564363339"/>
        </c:manualLayout>
      </c:layout>
      <c:overlay val="0"/>
    </c:legend>
    <c:plotVisOnly val="1"/>
    <c:dispBlanksAs val="gap"/>
    <c:showDLblsOverMax val="0"/>
  </c:chart>
  <c:txPr>
    <a:bodyPr/>
    <a:lstStyle/>
    <a:p>
      <a:pPr>
        <a:defRPr sz="7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99894712709997E-2"/>
          <c:y val="1.11739732310699E-2"/>
          <c:w val="0.90177129176320203"/>
          <c:h val="0.90287602070460504"/>
        </c:manualLayout>
      </c:layout>
      <c:scatterChart>
        <c:scatterStyle val="lineMarker"/>
        <c:varyColors val="0"/>
        <c:ser>
          <c:idx val="2"/>
          <c:order val="0"/>
          <c:tx>
            <c:strRef>
              <c:f>Sheet1!$F$9</c:f>
              <c:strCache>
                <c:ptCount val="1"/>
                <c:pt idx="0">
                  <c:v>Saline Placebo (N = 100)</c:v>
                </c:pt>
              </c:strCache>
            </c:strRef>
          </c:tx>
          <c:spPr>
            <a:ln w="28575">
              <a:solidFill>
                <a:schemeClr val="accent3"/>
              </a:solidFill>
            </a:ln>
          </c:spPr>
          <c:marker>
            <c:symbol val="triangle"/>
            <c:size val="6"/>
            <c:spPr>
              <a:solidFill>
                <a:schemeClr val="accent3"/>
              </a:solidFill>
              <a:ln>
                <a:solidFill>
                  <a:schemeClr val="accent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1.98</c:v>
                </c:pt>
                <c:pt idx="1">
                  <c:v>3.45</c:v>
                </c:pt>
                <c:pt idx="2">
                  <c:v>5.63</c:v>
                </c:pt>
                <c:pt idx="3">
                  <c:v>7.54</c:v>
                </c:pt>
                <c:pt idx="4">
                  <c:v>7.63</c:v>
                </c:pt>
                <c:pt idx="5">
                  <c:v>6.99</c:v>
                </c:pt>
                <c:pt idx="6">
                  <c:v>6.93</c:v>
                </c:pt>
                <c:pt idx="7">
                  <c:v>6.29</c:v>
                </c:pt>
                <c:pt idx="8">
                  <c:v>5.88</c:v>
                </c:pt>
                <c:pt idx="9">
                  <c:v>4.42</c:v>
                </c:pt>
              </c:numCache>
            </c:numRef>
          </c:yVal>
          <c:smooth val="0"/>
          <c:extLst>
            <c:ext xmlns:c16="http://schemas.microsoft.com/office/drawing/2014/chart" uri="{C3380CC4-5D6E-409C-BE32-E72D297353CC}">
              <c16:uniqueId val="{00000002-74EA-2645-B952-CB5A39367F21}"/>
            </c:ext>
          </c:extLst>
        </c:ser>
        <c:ser>
          <c:idx val="1"/>
          <c:order val="1"/>
          <c:tx>
            <c:strRef>
              <c:f>Sheet1!$D$9</c:f>
              <c:strCache>
                <c:ptCount val="1"/>
                <c:pt idx="0">
                  <c:v>Bupivacaine HCl 50 mg (N = 155)</c:v>
                </c:pt>
              </c:strCache>
            </c:strRef>
          </c:tx>
          <c:spPr>
            <a:ln w="28575">
              <a:solidFill>
                <a:srgbClr val="7DAEA3"/>
              </a:solidFill>
            </a:ln>
          </c:spPr>
          <c:marker>
            <c:symbol val="square"/>
            <c:size val="6"/>
            <c:spPr>
              <a:solidFill>
                <a:srgbClr val="7DAEA3"/>
              </a:solidFill>
              <a:ln>
                <a:no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Sheet1!$D$10:$D$19</c:f>
              <c:numCache>
                <c:formatCode>General</c:formatCode>
                <c:ptCount val="10"/>
                <c:pt idx="0">
                  <c:v>0.63</c:v>
                </c:pt>
                <c:pt idx="1">
                  <c:v>1.25</c:v>
                </c:pt>
                <c:pt idx="2">
                  <c:v>3.3</c:v>
                </c:pt>
                <c:pt idx="3">
                  <c:v>6.37</c:v>
                </c:pt>
                <c:pt idx="4">
                  <c:v>6.76</c:v>
                </c:pt>
                <c:pt idx="5">
                  <c:v>6.6599999999999966</c:v>
                </c:pt>
                <c:pt idx="6">
                  <c:v>6.42</c:v>
                </c:pt>
                <c:pt idx="7">
                  <c:v>5.54</c:v>
                </c:pt>
                <c:pt idx="8">
                  <c:v>5.01</c:v>
                </c:pt>
                <c:pt idx="9">
                  <c:v>4.3899999999999997</c:v>
                </c:pt>
              </c:numCache>
            </c:numRef>
          </c:yVal>
          <c:smooth val="0"/>
          <c:extLst>
            <c:ext xmlns:c16="http://schemas.microsoft.com/office/drawing/2014/chart" uri="{C3380CC4-5D6E-409C-BE32-E72D297353CC}">
              <c16:uniqueId val="{00000001-74EA-2645-B952-CB5A39367F21}"/>
            </c:ext>
          </c:extLst>
        </c:ser>
        <c:ser>
          <c:idx val="0"/>
          <c:order val="2"/>
          <c:tx>
            <c:strRef>
              <c:f>Sheet1!$B$9</c:f>
              <c:strCache>
                <c:ptCount val="1"/>
                <c:pt idx="0">
                  <c:v>Product Z 60 mg/1.8 mg (N = 157)</c:v>
                </c:pt>
              </c:strCache>
            </c:strRef>
          </c:tx>
          <c:spPr>
            <a:ln w="28575"/>
          </c:spPr>
          <c:marker>
            <c:symbol val="diamond"/>
            <c:size val="6"/>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Sheet1!$B$10:$B$19</c:f>
              <c:numCache>
                <c:formatCode>General</c:formatCode>
                <c:ptCount val="10"/>
                <c:pt idx="0">
                  <c:v>1.39</c:v>
                </c:pt>
                <c:pt idx="1">
                  <c:v>2.11</c:v>
                </c:pt>
                <c:pt idx="2">
                  <c:v>2.92</c:v>
                </c:pt>
                <c:pt idx="3">
                  <c:v>4.1399999999999997</c:v>
                </c:pt>
                <c:pt idx="4">
                  <c:v>4.8</c:v>
                </c:pt>
                <c:pt idx="5">
                  <c:v>5.23</c:v>
                </c:pt>
                <c:pt idx="6">
                  <c:v>5.1199999999999974</c:v>
                </c:pt>
                <c:pt idx="7">
                  <c:v>4.5999999999999996</c:v>
                </c:pt>
                <c:pt idx="8">
                  <c:v>4.8099999999999996</c:v>
                </c:pt>
                <c:pt idx="9">
                  <c:v>4.13</c:v>
                </c:pt>
              </c:numCache>
            </c:numRef>
          </c:yVal>
          <c:smooth val="0"/>
          <c:extLst>
            <c:ext xmlns:c16="http://schemas.microsoft.com/office/drawing/2014/chart" uri="{C3380CC4-5D6E-409C-BE32-E72D297353CC}">
              <c16:uniqueId val="{00000000-74EA-2645-B952-CB5A39367F21}"/>
            </c:ext>
          </c:extLst>
        </c:ser>
        <c:dLbls>
          <c:showLegendKey val="0"/>
          <c:showVal val="1"/>
          <c:showCatName val="0"/>
          <c:showSerName val="0"/>
          <c:showPercent val="0"/>
          <c:showBubbleSize val="0"/>
        </c:dLbls>
        <c:axId val="1385637056"/>
        <c:axId val="1385646864"/>
      </c:scatterChart>
      <c:valAx>
        <c:axId val="1385637056"/>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chemeClr val="accent3">
                        <a:lumMod val="50000"/>
                      </a:schemeClr>
                    </a:solidFill>
                    <a:latin typeface="+mn-lt"/>
                    <a:ea typeface="+mn-ea"/>
                    <a:cs typeface="+mn-cs"/>
                  </a:defRPr>
                </a:pPr>
                <a:r>
                  <a:rPr lang="en-US" sz="1000" b="1" i="0" baseline="0" dirty="0">
                    <a:solidFill>
                      <a:schemeClr val="accent3">
                        <a:lumMod val="50000"/>
                      </a:schemeClr>
                    </a:solidFill>
                    <a:effectLst/>
                  </a:rPr>
                  <a:t>Hours After Study Drug Administration</a:t>
                </a:r>
                <a:endParaRPr lang="en-US" sz="1000" b="1" dirty="0">
                  <a:solidFill>
                    <a:schemeClr val="accent3">
                      <a:lumMod val="50000"/>
                    </a:schemeClr>
                  </a:solidFill>
                  <a:effectLst/>
                </a:endParaRPr>
              </a:p>
            </c:rich>
          </c:tx>
          <c:layout>
            <c:manualLayout>
              <c:xMode val="edge"/>
              <c:yMode val="edge"/>
              <c:x val="0.34195619451446202"/>
              <c:y val="0.96026892425766097"/>
            </c:manualLayout>
          </c:layout>
          <c:overlay val="0"/>
        </c:title>
        <c:numFmt formatCode="General" sourceLinked="1"/>
        <c:majorTickMark val="none"/>
        <c:minorTickMark val="none"/>
        <c:tickLblPos val="nextTo"/>
        <c:txPr>
          <a:bodyPr/>
          <a:lstStyle/>
          <a:p>
            <a:pPr>
              <a:defRPr sz="800"/>
            </a:pPr>
            <a:endParaRPr lang="en-US"/>
          </a:p>
        </c:txPr>
        <c:crossAx val="1385646864"/>
        <c:crossesAt val="0"/>
        <c:crossBetween val="midCat"/>
        <c:majorUnit val="12"/>
      </c:valAx>
      <c:valAx>
        <c:axId val="1385646864"/>
        <c:scaling>
          <c:orientation val="minMax"/>
          <c:max val="10"/>
        </c:scaling>
        <c:delete val="0"/>
        <c:axPos val="l"/>
        <c:title>
          <c:tx>
            <c:rich>
              <a:bodyPr rot="-5400000" vert="horz"/>
              <a:lstStyle/>
              <a:p>
                <a:pPr>
                  <a:defRPr sz="1000" b="0">
                    <a:solidFill>
                      <a:schemeClr val="accent3">
                        <a:lumMod val="50000"/>
                      </a:schemeClr>
                    </a:solidFill>
                  </a:defRPr>
                </a:pPr>
                <a:r>
                  <a:rPr lang="en-US" sz="1000" b="0" i="0" u="none" strike="noStrike" baseline="0" dirty="0">
                    <a:solidFill>
                      <a:schemeClr val="accent3">
                        <a:lumMod val="50000"/>
                      </a:schemeClr>
                    </a:solidFill>
                    <a:effectLst/>
                  </a:rPr>
                  <a:t>Mean Pain Intensity Score (NRS-A)</a:t>
                </a:r>
              </a:p>
            </c:rich>
          </c:tx>
          <c:layout>
            <c:manualLayout>
              <c:xMode val="edge"/>
              <c:yMode val="edge"/>
              <c:x val="2.1844770345758657E-2"/>
              <c:y val="0.24628537950828935"/>
            </c:manualLayout>
          </c:layout>
          <c:overlay val="0"/>
        </c:title>
        <c:numFmt formatCode="General" sourceLinked="1"/>
        <c:majorTickMark val="none"/>
        <c:minorTickMark val="none"/>
        <c:tickLblPos val="nextTo"/>
        <c:txPr>
          <a:bodyPr/>
          <a:lstStyle/>
          <a:p>
            <a:pPr>
              <a:defRPr sz="800"/>
            </a:pPr>
            <a:endParaRPr lang="en-US"/>
          </a:p>
        </c:txPr>
        <c:crossAx val="1385637056"/>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99894712709997E-2"/>
          <c:y val="1.11739732310699E-2"/>
          <c:w val="0.90177129176320203"/>
          <c:h val="0.90287602070460504"/>
        </c:manualLayout>
      </c:layout>
      <c:scatterChart>
        <c:scatterStyle val="lineMarker"/>
        <c:varyColors val="0"/>
        <c:ser>
          <c:idx val="2"/>
          <c:order val="0"/>
          <c:tx>
            <c:strRef>
              <c:f>Sheet1!$F$9</c:f>
              <c:strCache>
                <c:ptCount val="1"/>
                <c:pt idx="0">
                  <c:v>Saline Placebo (N = 100)</c:v>
                </c:pt>
              </c:strCache>
            </c:strRef>
          </c:tx>
          <c:spPr>
            <a:ln w="28575">
              <a:solidFill>
                <a:schemeClr val="accent3"/>
              </a:solidFill>
            </a:ln>
          </c:spPr>
          <c:marker>
            <c:symbol val="triangle"/>
            <c:size val="6"/>
            <c:spPr>
              <a:solidFill>
                <a:schemeClr val="accent3"/>
              </a:solidFill>
              <a:ln>
                <a:solidFill>
                  <a:schemeClr val="accent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1.98</c:v>
                </c:pt>
                <c:pt idx="1">
                  <c:v>3.45</c:v>
                </c:pt>
                <c:pt idx="2">
                  <c:v>5.63</c:v>
                </c:pt>
                <c:pt idx="3">
                  <c:v>7.54</c:v>
                </c:pt>
                <c:pt idx="4">
                  <c:v>7.63</c:v>
                </c:pt>
                <c:pt idx="5">
                  <c:v>6.99</c:v>
                </c:pt>
                <c:pt idx="6">
                  <c:v>6.93</c:v>
                </c:pt>
                <c:pt idx="7">
                  <c:v>6.29</c:v>
                </c:pt>
                <c:pt idx="8">
                  <c:v>5.88</c:v>
                </c:pt>
                <c:pt idx="9">
                  <c:v>4.42</c:v>
                </c:pt>
              </c:numCache>
            </c:numRef>
          </c:yVal>
          <c:smooth val="0"/>
          <c:extLst>
            <c:ext xmlns:c16="http://schemas.microsoft.com/office/drawing/2014/chart" uri="{C3380CC4-5D6E-409C-BE32-E72D297353CC}">
              <c16:uniqueId val="{00000002-98F3-C84B-8965-76483A601DAC}"/>
            </c:ext>
          </c:extLst>
        </c:ser>
        <c:ser>
          <c:idx val="1"/>
          <c:order val="1"/>
          <c:tx>
            <c:strRef>
              <c:f>Sheet1!$D$9</c:f>
              <c:strCache>
                <c:ptCount val="1"/>
                <c:pt idx="0">
                  <c:v>Bupivacaine HCl 50 mg (N = 155)</c:v>
                </c:pt>
              </c:strCache>
            </c:strRef>
          </c:tx>
          <c:spPr>
            <a:ln w="28575">
              <a:solidFill>
                <a:srgbClr val="7DAEA3"/>
              </a:solidFill>
            </a:ln>
          </c:spPr>
          <c:marker>
            <c:symbol val="square"/>
            <c:size val="6"/>
            <c:spPr>
              <a:solidFill>
                <a:srgbClr val="7DAEA3"/>
              </a:solidFill>
              <a:ln>
                <a:solidFill>
                  <a:srgbClr val="7DAEA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Sheet1!$D$10:$D$19</c:f>
              <c:numCache>
                <c:formatCode>General</c:formatCode>
                <c:ptCount val="10"/>
                <c:pt idx="0">
                  <c:v>0.63</c:v>
                </c:pt>
                <c:pt idx="1">
                  <c:v>1.25</c:v>
                </c:pt>
                <c:pt idx="2">
                  <c:v>3.3</c:v>
                </c:pt>
                <c:pt idx="3">
                  <c:v>6.37</c:v>
                </c:pt>
                <c:pt idx="4">
                  <c:v>6.76</c:v>
                </c:pt>
                <c:pt idx="5">
                  <c:v>6.6599999999999966</c:v>
                </c:pt>
                <c:pt idx="6">
                  <c:v>6.42</c:v>
                </c:pt>
                <c:pt idx="7">
                  <c:v>5.54</c:v>
                </c:pt>
                <c:pt idx="8">
                  <c:v>5.01</c:v>
                </c:pt>
                <c:pt idx="9">
                  <c:v>4.3899999999999997</c:v>
                </c:pt>
              </c:numCache>
            </c:numRef>
          </c:yVal>
          <c:smooth val="0"/>
          <c:extLst>
            <c:ext xmlns:c16="http://schemas.microsoft.com/office/drawing/2014/chart" uri="{C3380CC4-5D6E-409C-BE32-E72D297353CC}">
              <c16:uniqueId val="{00000001-98F3-C84B-8965-76483A601DAC}"/>
            </c:ext>
          </c:extLst>
        </c:ser>
        <c:ser>
          <c:idx val="0"/>
          <c:order val="2"/>
          <c:tx>
            <c:strRef>
              <c:f>Sheet1!$B$9</c:f>
              <c:strCache>
                <c:ptCount val="1"/>
                <c:pt idx="0">
                  <c:v>Product Z 60 mg/1.8 mg (N = 157)</c:v>
                </c:pt>
              </c:strCache>
            </c:strRef>
          </c:tx>
          <c:spPr>
            <a:ln w="28575"/>
          </c:spPr>
          <c:marker>
            <c:symbol val="diamond"/>
            <c:size val="6"/>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Sheet1!$B$10:$B$19</c:f>
              <c:numCache>
                <c:formatCode>General</c:formatCode>
                <c:ptCount val="10"/>
                <c:pt idx="0">
                  <c:v>1.39</c:v>
                </c:pt>
                <c:pt idx="1">
                  <c:v>2.11</c:v>
                </c:pt>
                <c:pt idx="2">
                  <c:v>2.92</c:v>
                </c:pt>
                <c:pt idx="3">
                  <c:v>4.1399999999999997</c:v>
                </c:pt>
                <c:pt idx="4">
                  <c:v>4.8</c:v>
                </c:pt>
                <c:pt idx="5">
                  <c:v>5.23</c:v>
                </c:pt>
                <c:pt idx="6">
                  <c:v>5.1199999999999974</c:v>
                </c:pt>
                <c:pt idx="7">
                  <c:v>4.5999999999999996</c:v>
                </c:pt>
                <c:pt idx="8">
                  <c:v>4.8099999999999996</c:v>
                </c:pt>
                <c:pt idx="9">
                  <c:v>4.13</c:v>
                </c:pt>
              </c:numCache>
            </c:numRef>
          </c:yVal>
          <c:smooth val="0"/>
          <c:extLst>
            <c:ext xmlns:c16="http://schemas.microsoft.com/office/drawing/2014/chart" uri="{C3380CC4-5D6E-409C-BE32-E72D297353CC}">
              <c16:uniqueId val="{00000000-98F3-C84B-8965-76483A601DAC}"/>
            </c:ext>
          </c:extLst>
        </c:ser>
        <c:dLbls>
          <c:showLegendKey val="0"/>
          <c:showVal val="1"/>
          <c:showCatName val="0"/>
          <c:showSerName val="0"/>
          <c:showPercent val="0"/>
          <c:showBubbleSize val="0"/>
        </c:dLbls>
        <c:axId val="1388225952"/>
        <c:axId val="1388219360"/>
      </c:scatterChart>
      <c:valAx>
        <c:axId val="1388225952"/>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chemeClr val="accent3">
                        <a:lumMod val="50000"/>
                      </a:schemeClr>
                    </a:solidFill>
                    <a:latin typeface="+mn-lt"/>
                    <a:ea typeface="+mn-ea"/>
                    <a:cs typeface="+mn-cs"/>
                  </a:defRPr>
                </a:pPr>
                <a:r>
                  <a:rPr lang="en-US" sz="1000" b="1" i="0" baseline="0" dirty="0">
                    <a:solidFill>
                      <a:schemeClr val="accent3">
                        <a:lumMod val="50000"/>
                      </a:schemeClr>
                    </a:solidFill>
                    <a:effectLst/>
                  </a:rPr>
                  <a:t>Hours After Study Drug Administration</a:t>
                </a:r>
                <a:endParaRPr lang="en-US" sz="1000" b="1" dirty="0">
                  <a:solidFill>
                    <a:schemeClr val="accent3">
                      <a:lumMod val="50000"/>
                    </a:schemeClr>
                  </a:solidFill>
                  <a:effectLst/>
                </a:endParaRPr>
              </a:p>
            </c:rich>
          </c:tx>
          <c:layout>
            <c:manualLayout>
              <c:xMode val="edge"/>
              <c:yMode val="edge"/>
              <c:x val="0.34195619451446202"/>
              <c:y val="0.96026892425766097"/>
            </c:manualLayout>
          </c:layout>
          <c:overlay val="0"/>
        </c:title>
        <c:numFmt formatCode="General" sourceLinked="1"/>
        <c:majorTickMark val="none"/>
        <c:minorTickMark val="none"/>
        <c:tickLblPos val="nextTo"/>
        <c:txPr>
          <a:bodyPr/>
          <a:lstStyle/>
          <a:p>
            <a:pPr>
              <a:defRPr sz="800"/>
            </a:pPr>
            <a:endParaRPr lang="en-US"/>
          </a:p>
        </c:txPr>
        <c:crossAx val="1388219360"/>
        <c:crossesAt val="0"/>
        <c:crossBetween val="midCat"/>
        <c:majorUnit val="12"/>
      </c:valAx>
      <c:valAx>
        <c:axId val="1388219360"/>
        <c:scaling>
          <c:orientation val="minMax"/>
          <c:max val="10"/>
        </c:scaling>
        <c:delete val="0"/>
        <c:axPos val="l"/>
        <c:title>
          <c:tx>
            <c:rich>
              <a:bodyPr rot="-5400000" vert="horz"/>
              <a:lstStyle/>
              <a:p>
                <a:pPr>
                  <a:defRPr sz="1000" b="0">
                    <a:solidFill>
                      <a:schemeClr val="accent3">
                        <a:lumMod val="50000"/>
                      </a:schemeClr>
                    </a:solidFill>
                  </a:defRPr>
                </a:pPr>
                <a:r>
                  <a:rPr lang="en-US" sz="1000" b="0" i="0" u="none" strike="noStrike" baseline="0" dirty="0">
                    <a:solidFill>
                      <a:schemeClr val="accent3">
                        <a:lumMod val="50000"/>
                      </a:schemeClr>
                    </a:solidFill>
                    <a:effectLst/>
                  </a:rPr>
                  <a:t>Mean Pain Intensity Score (</a:t>
                </a:r>
                <a:r>
                  <a:rPr lang="en-US" sz="1000" b="0" i="0" u="none" strike="noStrike" baseline="0" dirty="0">
                    <a:effectLst/>
                  </a:rPr>
                  <a:t>NRS-A</a:t>
                </a:r>
                <a:r>
                  <a:rPr lang="en-US" sz="1000" b="0" i="0" u="none" strike="noStrike" baseline="0" dirty="0">
                    <a:solidFill>
                      <a:schemeClr val="accent3">
                        <a:lumMod val="50000"/>
                      </a:schemeClr>
                    </a:solidFill>
                    <a:effectLst/>
                  </a:rPr>
                  <a:t>)</a:t>
                </a:r>
              </a:p>
            </c:rich>
          </c:tx>
          <c:layout>
            <c:manualLayout>
              <c:xMode val="edge"/>
              <c:yMode val="edge"/>
              <c:x val="2.1844770345758657E-2"/>
              <c:y val="0.24340929590982413"/>
            </c:manualLayout>
          </c:layout>
          <c:overlay val="0"/>
        </c:title>
        <c:numFmt formatCode="General" sourceLinked="1"/>
        <c:majorTickMark val="none"/>
        <c:minorTickMark val="none"/>
        <c:tickLblPos val="nextTo"/>
        <c:txPr>
          <a:bodyPr/>
          <a:lstStyle/>
          <a:p>
            <a:pPr>
              <a:defRPr sz="800"/>
            </a:pPr>
            <a:endParaRPr lang="en-US"/>
          </a:p>
        </c:txPr>
        <c:crossAx val="1388225952"/>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31368059272698E-2"/>
          <c:y val="3.54609929078014E-2"/>
          <c:w val="0.94436524282588297"/>
          <c:h val="0.78410956609147298"/>
        </c:manualLayout>
      </c:layout>
      <c:barChart>
        <c:barDir val="col"/>
        <c:grouping val="clustered"/>
        <c:varyColors val="0"/>
        <c:ser>
          <c:idx val="1"/>
          <c:order val="0"/>
          <c:tx>
            <c:strRef>
              <c:f>Sheet1!$C$1</c:f>
              <c:strCache>
                <c:ptCount val="1"/>
                <c:pt idx="0">
                  <c:v>Bupivacaine HCl Solution 50 mg (n = 155)</c:v>
                </c:pt>
              </c:strCache>
            </c:strRef>
          </c:tx>
          <c:spPr>
            <a:solidFill>
              <a:srgbClr val="668C83"/>
            </a:solidFill>
            <a:ln>
              <a:noFill/>
            </a:ln>
            <a:effectLst/>
          </c:spPr>
          <c:invertIfNegative val="0"/>
          <c:dLbls>
            <c:spPr>
              <a:noFill/>
              <a:ln>
                <a:noFill/>
              </a:ln>
              <a:effectLst/>
            </c:spPr>
            <c:txPr>
              <a:bodyPr rot="0" vert="horz"/>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0 to 24 Hours</c:v>
                </c:pt>
                <c:pt idx="1">
                  <c:v>0 to 48 Hours</c:v>
                </c:pt>
                <c:pt idx="2">
                  <c:v>0 to 72 Hours</c:v>
                </c:pt>
              </c:strCache>
            </c:strRef>
          </c:cat>
          <c:val>
            <c:numRef>
              <c:f>Sheet1!$C$2:$C$4</c:f>
              <c:numCache>
                <c:formatCode>#,##0.0</c:formatCode>
                <c:ptCount val="3"/>
                <c:pt idx="0">
                  <c:v>24.39</c:v>
                </c:pt>
                <c:pt idx="1">
                  <c:v>38</c:v>
                </c:pt>
                <c:pt idx="2">
                  <c:v>51.89</c:v>
                </c:pt>
              </c:numCache>
            </c:numRef>
          </c:val>
          <c:extLst>
            <c:ext xmlns:c16="http://schemas.microsoft.com/office/drawing/2014/chart" uri="{C3380CC4-5D6E-409C-BE32-E72D297353CC}">
              <c16:uniqueId val="{00000007-D579-574D-AD26-75AA8BB3204C}"/>
            </c:ext>
          </c:extLst>
        </c:ser>
        <c:ser>
          <c:idx val="0"/>
          <c:order val="1"/>
          <c:tx>
            <c:strRef>
              <c:f>Sheet1!$B$1</c:f>
              <c:strCache>
                <c:ptCount val="1"/>
                <c:pt idx="0">
                  <c:v>ZYNRELEF 60 mg/1.8 mg (n = 157)</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D579-574D-AD26-75AA8BB3204C}"/>
              </c:ext>
            </c:extLst>
          </c:dPt>
          <c:dPt>
            <c:idx val="1"/>
            <c:invertIfNegative val="0"/>
            <c:bubble3D val="0"/>
            <c:extLst>
              <c:ext xmlns:c16="http://schemas.microsoft.com/office/drawing/2014/chart" uri="{C3380CC4-5D6E-409C-BE32-E72D297353CC}">
                <c16:uniqueId val="{00000003-D579-574D-AD26-75AA8BB3204C}"/>
              </c:ext>
            </c:extLst>
          </c:dPt>
          <c:dPt>
            <c:idx val="2"/>
            <c:invertIfNegative val="0"/>
            <c:bubble3D val="0"/>
            <c:extLst>
              <c:ext xmlns:c16="http://schemas.microsoft.com/office/drawing/2014/chart" uri="{C3380CC4-5D6E-409C-BE32-E72D297353CC}">
                <c16:uniqueId val="{00000005-D579-574D-AD26-75AA8BB3204C}"/>
              </c:ext>
            </c:extLst>
          </c:dPt>
          <c:dLbls>
            <c:spPr>
              <a:noFill/>
              <a:ln>
                <a:noFill/>
              </a:ln>
              <a:effectLst/>
            </c:spPr>
            <c:txPr>
              <a:bodyPr rot="0" vert="horz"/>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to 24 Hours</c:v>
                </c:pt>
                <c:pt idx="1">
                  <c:v>0 to 48 Hours</c:v>
                </c:pt>
                <c:pt idx="2">
                  <c:v>0 to 72 Hours</c:v>
                </c:pt>
              </c:strCache>
            </c:strRef>
          </c:cat>
          <c:val>
            <c:numRef>
              <c:f>Sheet1!$B$2:$B$4</c:f>
              <c:numCache>
                <c:formatCode>#,##0.0</c:formatCode>
                <c:ptCount val="3"/>
                <c:pt idx="0">
                  <c:v>57.1</c:v>
                </c:pt>
                <c:pt idx="1">
                  <c:v>99.87</c:v>
                </c:pt>
                <c:pt idx="2">
                  <c:v>122.05</c:v>
                </c:pt>
              </c:numCache>
            </c:numRef>
          </c:val>
          <c:extLst>
            <c:ext xmlns:c16="http://schemas.microsoft.com/office/drawing/2014/chart" uri="{C3380CC4-5D6E-409C-BE32-E72D297353CC}">
              <c16:uniqueId val="{00000006-D579-574D-AD26-75AA8BB3204C}"/>
            </c:ext>
          </c:extLst>
        </c:ser>
        <c:dLbls>
          <c:dLblPos val="outEnd"/>
          <c:showLegendKey val="0"/>
          <c:showVal val="1"/>
          <c:showCatName val="0"/>
          <c:showSerName val="0"/>
          <c:showPercent val="0"/>
          <c:showBubbleSize val="0"/>
        </c:dLbls>
        <c:gapWidth val="150"/>
        <c:axId val="1385660240"/>
        <c:axId val="1388100848"/>
      </c:barChart>
      <c:catAx>
        <c:axId val="1385660240"/>
        <c:scaling>
          <c:orientation val="minMax"/>
        </c:scaling>
        <c:delete val="0"/>
        <c:axPos val="b"/>
        <c:title>
          <c:tx>
            <c:rich>
              <a:bodyPr rot="0" vert="horz"/>
              <a:lstStyle/>
              <a:p>
                <a:pPr>
                  <a:defRPr>
                    <a:solidFill>
                      <a:schemeClr val="accent3">
                        <a:lumMod val="50000"/>
                      </a:schemeClr>
                    </a:solidFill>
                  </a:defRPr>
                </a:pPr>
                <a:r>
                  <a:rPr lang="en-US" dirty="0">
                    <a:solidFill>
                      <a:schemeClr val="accent3">
                        <a:lumMod val="50000"/>
                      </a:schemeClr>
                    </a:solidFill>
                  </a:rPr>
                  <a:t>Time After Study Drug Administration</a:t>
                </a:r>
              </a:p>
            </c:rich>
          </c:tx>
          <c:layout>
            <c:manualLayout>
              <c:xMode val="edge"/>
              <c:yMode val="edge"/>
              <c:x val="0.39912854784458102"/>
              <c:y val="0.89243754770015404"/>
            </c:manualLayout>
          </c:layout>
          <c:overlay val="0"/>
          <c:spPr>
            <a:noFill/>
            <a:ln>
              <a:noFill/>
            </a:ln>
            <a:effectLst/>
          </c:spPr>
        </c:title>
        <c:numFmt formatCode="General" sourceLinked="1"/>
        <c:majorTickMark val="out"/>
        <c:minorTickMark val="none"/>
        <c:tickLblPos val="low"/>
        <c:spPr>
          <a:noFill/>
          <a:ln w="9525" cap="flat" cmpd="sng" algn="ctr">
            <a:solidFill>
              <a:schemeClr val="bg1">
                <a:lumMod val="85000"/>
              </a:schemeClr>
            </a:solidFill>
            <a:round/>
          </a:ln>
          <a:effectLst/>
        </c:spPr>
        <c:txPr>
          <a:bodyPr rot="-60000000" vert="horz"/>
          <a:lstStyle/>
          <a:p>
            <a:pPr>
              <a:defRPr b="0"/>
            </a:pPr>
            <a:endParaRPr lang="en-US"/>
          </a:p>
        </c:txPr>
        <c:crossAx val="1388100848"/>
        <c:crosses val="autoZero"/>
        <c:auto val="1"/>
        <c:lblAlgn val="ctr"/>
        <c:lblOffset val="0"/>
        <c:noMultiLvlLbl val="0"/>
      </c:catAx>
      <c:valAx>
        <c:axId val="1388100848"/>
        <c:scaling>
          <c:orientation val="minMax"/>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bg1">
                <a:lumMod val="85000"/>
              </a:schemeClr>
            </a:solidFill>
          </a:ln>
          <a:effectLst/>
        </c:spPr>
        <c:txPr>
          <a:bodyPr rot="-60000000" vert="horz"/>
          <a:lstStyle/>
          <a:p>
            <a:pPr>
              <a:defRPr/>
            </a:pPr>
            <a:endParaRPr lang="en-US"/>
          </a:p>
        </c:txPr>
        <c:crossAx val="1385660240"/>
        <c:crosses val="autoZero"/>
        <c:crossBetween val="between"/>
      </c:valAx>
      <c:spPr>
        <a:noFill/>
        <a:ln>
          <a:noFill/>
        </a:ln>
        <a:effectLst/>
      </c:spPr>
    </c:plotArea>
    <c:legend>
      <c:legendPos val="b"/>
      <c:layout>
        <c:manualLayout>
          <c:xMode val="edge"/>
          <c:yMode val="edge"/>
          <c:x val="0.23497208979975601"/>
          <c:y val="0.94058985817679797"/>
          <c:w val="0.55455997578914495"/>
          <c:h val="5.8932986581062198E-2"/>
        </c:manualLayout>
      </c:layout>
      <c:overlay val="0"/>
      <c:spPr>
        <a:noFill/>
        <a:ln>
          <a:noFill/>
        </a:ln>
        <a:effectLst/>
      </c:spPr>
      <c:txPr>
        <a:bodyPr rot="0" vert="horz"/>
        <a:lstStyle/>
        <a:p>
          <a:pPr>
            <a:defRPr sz="1000" b="1">
              <a:solidFill>
                <a:schemeClr val="accent3">
                  <a:lumMod val="50000"/>
                </a:schemeClr>
              </a:solidFill>
            </a:defRPr>
          </a:pPr>
          <a:endParaRPr lang="en-US"/>
        </a:p>
      </c:txPr>
    </c:legend>
    <c:plotVisOnly val="1"/>
    <c:dispBlanksAs val="gap"/>
    <c:showDLblsOverMax val="0"/>
  </c:chart>
  <c:spPr>
    <a:noFill/>
    <a:ln>
      <a:noFill/>
    </a:ln>
    <a:effectLst/>
  </c:spPr>
  <c:txPr>
    <a:bodyPr/>
    <a:lstStyle/>
    <a:p>
      <a:pPr>
        <a:defRPr sz="1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99894712709997E-2"/>
          <c:y val="1.11739732310699E-2"/>
          <c:w val="0.90177129176320203"/>
          <c:h val="0.90287602070460504"/>
        </c:manualLayout>
      </c:layout>
      <c:scatterChart>
        <c:scatterStyle val="lineMarker"/>
        <c:varyColors val="0"/>
        <c:ser>
          <c:idx val="2"/>
          <c:order val="0"/>
          <c:tx>
            <c:strRef>
              <c:f>Sheet1!$F$9</c:f>
              <c:strCache>
                <c:ptCount val="1"/>
                <c:pt idx="0">
                  <c:v>Saline Placebo (N = 82)</c:v>
                </c:pt>
              </c:strCache>
            </c:strRef>
          </c:tx>
          <c:spPr>
            <a:ln w="28575">
              <a:solidFill>
                <a:schemeClr val="accent3"/>
              </a:solidFill>
            </a:ln>
          </c:spPr>
          <c:marker>
            <c:symbol val="triangle"/>
            <c:size val="6"/>
            <c:spPr>
              <a:solidFill>
                <a:schemeClr val="accent3"/>
              </a:solidFill>
              <a:ln>
                <a:solidFill>
                  <a:schemeClr val="accent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Sheet1!$F$10:$F$19</c:f>
              <c:numCache>
                <c:formatCode>General</c:formatCode>
                <c:ptCount val="10"/>
                <c:pt idx="0">
                  <c:v>6.6199999999999974</c:v>
                </c:pt>
                <c:pt idx="1">
                  <c:v>7.54</c:v>
                </c:pt>
                <c:pt idx="2">
                  <c:v>7.38</c:v>
                </c:pt>
                <c:pt idx="3">
                  <c:v>6.6199999999999974</c:v>
                </c:pt>
                <c:pt idx="4">
                  <c:v>5.93</c:v>
                </c:pt>
                <c:pt idx="5">
                  <c:v>5.54</c:v>
                </c:pt>
                <c:pt idx="6">
                  <c:v>4.9800000000000004</c:v>
                </c:pt>
                <c:pt idx="7">
                  <c:v>4.28</c:v>
                </c:pt>
                <c:pt idx="8">
                  <c:v>3.96</c:v>
                </c:pt>
                <c:pt idx="9">
                  <c:v>3.33</c:v>
                </c:pt>
              </c:numCache>
            </c:numRef>
          </c:yVal>
          <c:smooth val="0"/>
          <c:extLst>
            <c:ext xmlns:c16="http://schemas.microsoft.com/office/drawing/2014/chart" uri="{C3380CC4-5D6E-409C-BE32-E72D297353CC}">
              <c16:uniqueId val="{00000002-8CA3-8640-8FAF-6B1CC8425717}"/>
            </c:ext>
          </c:extLst>
        </c:ser>
        <c:ser>
          <c:idx val="1"/>
          <c:order val="1"/>
          <c:tx>
            <c:strRef>
              <c:f>Sheet1!$D$9</c:f>
              <c:strCache>
                <c:ptCount val="1"/>
                <c:pt idx="0">
                  <c:v>Bupivacaine HCl 75 mg (N = 172)</c:v>
                </c:pt>
              </c:strCache>
            </c:strRef>
          </c:tx>
          <c:spPr>
            <a:ln w="28575">
              <a:solidFill>
                <a:srgbClr val="7DAEA3"/>
              </a:solidFill>
            </a:ln>
          </c:spPr>
          <c:marker>
            <c:symbol val="square"/>
            <c:size val="6"/>
            <c:spPr>
              <a:solidFill>
                <a:srgbClr val="7DAEA3"/>
              </a:solidFill>
              <a:ln>
                <a:solidFill>
                  <a:srgbClr val="7DAEA3"/>
                </a:solidFill>
              </a:ln>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Sheet1!$D$10:$D$19</c:f>
              <c:numCache>
                <c:formatCode>General</c:formatCode>
                <c:ptCount val="10"/>
                <c:pt idx="0">
                  <c:v>3.22</c:v>
                </c:pt>
                <c:pt idx="1">
                  <c:v>4.3599999999999977</c:v>
                </c:pt>
                <c:pt idx="2">
                  <c:v>5.03</c:v>
                </c:pt>
                <c:pt idx="3">
                  <c:v>5.6899999999999986</c:v>
                </c:pt>
                <c:pt idx="4">
                  <c:v>5.98</c:v>
                </c:pt>
                <c:pt idx="5">
                  <c:v>5.43</c:v>
                </c:pt>
                <c:pt idx="6">
                  <c:v>5.33</c:v>
                </c:pt>
                <c:pt idx="7">
                  <c:v>4.45</c:v>
                </c:pt>
                <c:pt idx="8">
                  <c:v>4.1899999999999986</c:v>
                </c:pt>
                <c:pt idx="9">
                  <c:v>3.23</c:v>
                </c:pt>
              </c:numCache>
            </c:numRef>
          </c:yVal>
          <c:smooth val="0"/>
          <c:extLst>
            <c:ext xmlns:c16="http://schemas.microsoft.com/office/drawing/2014/chart" uri="{C3380CC4-5D6E-409C-BE32-E72D297353CC}">
              <c16:uniqueId val="{00000001-8CA3-8640-8FAF-6B1CC8425717}"/>
            </c:ext>
          </c:extLst>
        </c:ser>
        <c:ser>
          <c:idx val="0"/>
          <c:order val="2"/>
          <c:tx>
            <c:strRef>
              <c:f>Sheet1!$B$9</c:f>
              <c:strCache>
                <c:ptCount val="1"/>
                <c:pt idx="0">
                  <c:v>Product Z 300 mg/9 mg (N = 164)</c:v>
                </c:pt>
              </c:strCache>
            </c:strRef>
          </c:tx>
          <c:spPr>
            <a:ln w="28575"/>
          </c:spPr>
          <c:marker>
            <c:symbol val="diamond"/>
            <c:size val="6"/>
            <c:spPr>
              <a:solidFill>
                <a:schemeClr val="accent1"/>
              </a:solidFill>
            </c:spPr>
          </c:marker>
          <c:dLbls>
            <c:delete val="1"/>
          </c:dLbls>
          <c:xVal>
            <c:numRef>
              <c:f>Sheet1!$A$10:$A$19</c:f>
              <c:numCache>
                <c:formatCode>General</c:formatCode>
                <c:ptCount val="10"/>
                <c:pt idx="0">
                  <c:v>1</c:v>
                </c:pt>
                <c:pt idx="1">
                  <c:v>2</c:v>
                </c:pt>
                <c:pt idx="2">
                  <c:v>4</c:v>
                </c:pt>
                <c:pt idx="3">
                  <c:v>8</c:v>
                </c:pt>
                <c:pt idx="4">
                  <c:v>12</c:v>
                </c:pt>
                <c:pt idx="5">
                  <c:v>24</c:v>
                </c:pt>
                <c:pt idx="6">
                  <c:v>36</c:v>
                </c:pt>
                <c:pt idx="7">
                  <c:v>48</c:v>
                </c:pt>
                <c:pt idx="8">
                  <c:v>60</c:v>
                </c:pt>
                <c:pt idx="9">
                  <c:v>72</c:v>
                </c:pt>
              </c:numCache>
            </c:numRef>
          </c:xVal>
          <c:yVal>
            <c:numRef>
              <c:f>Sheet1!$B$10:$B$19</c:f>
              <c:numCache>
                <c:formatCode>General</c:formatCode>
                <c:ptCount val="10"/>
                <c:pt idx="0">
                  <c:v>4.1199999999999974</c:v>
                </c:pt>
                <c:pt idx="1">
                  <c:v>4.92</c:v>
                </c:pt>
                <c:pt idx="2">
                  <c:v>4.37</c:v>
                </c:pt>
                <c:pt idx="3">
                  <c:v>3.9</c:v>
                </c:pt>
                <c:pt idx="4">
                  <c:v>4.03</c:v>
                </c:pt>
                <c:pt idx="5">
                  <c:v>4.53</c:v>
                </c:pt>
                <c:pt idx="6">
                  <c:v>4.1199999999999974</c:v>
                </c:pt>
                <c:pt idx="7">
                  <c:v>3.6</c:v>
                </c:pt>
                <c:pt idx="8">
                  <c:v>3.27</c:v>
                </c:pt>
                <c:pt idx="9">
                  <c:v>2.76</c:v>
                </c:pt>
              </c:numCache>
            </c:numRef>
          </c:yVal>
          <c:smooth val="0"/>
          <c:extLst>
            <c:ext xmlns:c16="http://schemas.microsoft.com/office/drawing/2014/chart" uri="{C3380CC4-5D6E-409C-BE32-E72D297353CC}">
              <c16:uniqueId val="{00000000-8CA3-8640-8FAF-6B1CC8425717}"/>
            </c:ext>
          </c:extLst>
        </c:ser>
        <c:dLbls>
          <c:showLegendKey val="0"/>
          <c:showVal val="1"/>
          <c:showCatName val="0"/>
          <c:showSerName val="0"/>
          <c:showPercent val="0"/>
          <c:showBubbleSize val="0"/>
        </c:dLbls>
        <c:axId val="1385691392"/>
        <c:axId val="1385694736"/>
      </c:scatterChart>
      <c:valAx>
        <c:axId val="1385691392"/>
        <c:scaling>
          <c:orientation val="minMax"/>
          <c:max val="74"/>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mn-lt"/>
                    <a:ea typeface="+mn-ea"/>
                    <a:cs typeface="+mn-cs"/>
                  </a:defRPr>
                </a:pPr>
                <a:r>
                  <a:rPr lang="en-US" sz="1000" b="1" i="0" baseline="0" dirty="0">
                    <a:effectLst/>
                  </a:rPr>
                  <a:t>Hours After Study Drug Administration</a:t>
                </a:r>
                <a:endParaRPr lang="en-US" sz="1000" b="1" dirty="0">
                  <a:effectLst/>
                </a:endParaRPr>
              </a:p>
            </c:rich>
          </c:tx>
          <c:layout>
            <c:manualLayout>
              <c:xMode val="edge"/>
              <c:yMode val="edge"/>
              <c:x val="0.34195619451446202"/>
              <c:y val="0.96026892425766097"/>
            </c:manualLayout>
          </c:layout>
          <c:overlay val="0"/>
        </c:title>
        <c:numFmt formatCode="General" sourceLinked="1"/>
        <c:majorTickMark val="none"/>
        <c:minorTickMark val="none"/>
        <c:tickLblPos val="nextTo"/>
        <c:txPr>
          <a:bodyPr/>
          <a:lstStyle/>
          <a:p>
            <a:pPr>
              <a:defRPr sz="800"/>
            </a:pPr>
            <a:endParaRPr lang="en-US"/>
          </a:p>
        </c:txPr>
        <c:crossAx val="1385694736"/>
        <c:crossesAt val="0"/>
        <c:crossBetween val="midCat"/>
        <c:majorUnit val="12"/>
      </c:valAx>
      <c:valAx>
        <c:axId val="1385694736"/>
        <c:scaling>
          <c:orientation val="minMax"/>
          <c:max val="10"/>
        </c:scaling>
        <c:delete val="0"/>
        <c:axPos val="l"/>
        <c:title>
          <c:tx>
            <c:rich>
              <a:bodyPr rot="-5400000" vert="horz"/>
              <a:lstStyle/>
              <a:p>
                <a:pPr>
                  <a:defRPr sz="1000" b="0"/>
                </a:pPr>
                <a:r>
                  <a:rPr lang="en-US" sz="1000" b="0" i="0" u="none" strike="noStrike" baseline="0" dirty="0">
                    <a:effectLst/>
                  </a:rPr>
                  <a:t>Mean Pain Intensity Score (NRS-A)</a:t>
                </a:r>
              </a:p>
            </c:rich>
          </c:tx>
          <c:layout>
            <c:manualLayout>
              <c:xMode val="edge"/>
              <c:yMode val="edge"/>
              <c:x val="2.1844770345758657E-2"/>
              <c:y val="0.25491363030368497"/>
            </c:manualLayout>
          </c:layout>
          <c:overlay val="0"/>
        </c:title>
        <c:numFmt formatCode="General" sourceLinked="1"/>
        <c:majorTickMark val="none"/>
        <c:minorTickMark val="none"/>
        <c:tickLblPos val="nextTo"/>
        <c:txPr>
          <a:bodyPr/>
          <a:lstStyle/>
          <a:p>
            <a:pPr>
              <a:defRPr sz="800"/>
            </a:pPr>
            <a:endParaRPr lang="en-US"/>
          </a:p>
        </c:txPr>
        <c:crossAx val="1385691392"/>
        <c:crosses val="autoZero"/>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0.19328</cdr:x>
      <cdr:y>0.64492</cdr:y>
    </cdr:from>
    <cdr:to>
      <cdr:x>0.27163</cdr:x>
      <cdr:y>0.74932</cdr:y>
    </cdr:to>
    <cdr:sp macro="" textlink="">
      <cdr:nvSpPr>
        <cdr:cNvPr id="5" name="TextBox 25">
          <a:extLst xmlns:a="http://schemas.openxmlformats.org/drawingml/2006/main">
            <a:ext uri="{FF2B5EF4-FFF2-40B4-BE49-F238E27FC236}">
              <a16:creationId xmlns:a16="http://schemas.microsoft.com/office/drawing/2014/main" id="{DC93E7BD-9517-4DD8-9A5E-2E43889CA6C3}"/>
            </a:ext>
          </a:extLst>
        </cdr:cNvPr>
        <cdr:cNvSpPr txBox="1"/>
      </cdr:nvSpPr>
      <cdr:spPr>
        <a:xfrm xmlns:a="http://schemas.openxmlformats.org/drawingml/2006/main">
          <a:off x="1668484" y="2852060"/>
          <a:ext cx="676360" cy="4616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rPr>
            <a:t>2</a:t>
          </a:r>
          <a:r>
            <a:rPr kumimoji="0" lang="en-US" sz="1400" b="1" i="0" u="none" strike="noStrike" kern="1200" cap="none" spc="0" normalizeH="0" baseline="0" noProof="0" dirty="0">
              <a:ln>
                <a:noFill/>
              </a:ln>
              <a:solidFill>
                <a:schemeClr val="bg1"/>
              </a:solidFill>
              <a:effectLst/>
              <a:uLnTx/>
              <a:uFillTx/>
              <a:latin typeface="Arial"/>
              <a:ea typeface="+mn-ea"/>
              <a:cs typeface="+mn-cs"/>
            </a:rPr>
            <a:t>.</a:t>
          </a:r>
          <a:r>
            <a:rPr lang="en-US" sz="1400" b="1" dirty="0">
              <a:solidFill>
                <a:schemeClr val="bg1"/>
              </a:solidFill>
              <a:latin typeface="Arial"/>
            </a:rPr>
            <a:t>7</a:t>
          </a:r>
          <a:r>
            <a:rPr kumimoji="0" lang="en-US" sz="1400" b="1" i="0" u="none" strike="noStrike" kern="1200" cap="none" spc="0" normalizeH="0" baseline="0" noProof="0" dirty="0">
              <a:ln>
                <a:noFill/>
              </a:ln>
              <a:solidFill>
                <a:schemeClr val="bg1"/>
              </a:solidFill>
              <a:effectLst/>
              <a:uLnTx/>
              <a:uFillTx/>
              <a:latin typeface="Arial"/>
              <a:ea typeface="+mn-ea"/>
              <a:cs typeface="+mn-cs"/>
            </a:rPr>
            <a:t>x</a:t>
          </a:r>
          <a:r>
            <a:rPr kumimoji="0" lang="en-US" sz="600" b="1" i="0" u="none" strike="noStrike" kern="1200" cap="none" spc="0" normalizeH="0" baseline="0" noProof="0" dirty="0">
              <a:ln>
                <a:noFill/>
              </a:ln>
              <a:solidFill>
                <a:schemeClr val="bg1"/>
              </a:solidFill>
              <a:effectLst/>
              <a:uLnTx/>
              <a:uFillTx/>
              <a:latin typeface="Arial"/>
              <a:ea typeface="+mn-ea"/>
              <a:cs typeface="+mn-cs"/>
            </a:rPr>
            <a:t> </a:t>
          </a:r>
          <a:r>
            <a:rPr kumimoji="0" lang="en-US" sz="1000" b="1" i="0" u="none" strike="noStrike" kern="1200" cap="none" spc="0" normalizeH="0" baseline="0" noProof="0" dirty="0">
              <a:ln>
                <a:noFill/>
              </a:ln>
              <a:solidFill>
                <a:schemeClr val="bg1"/>
              </a:solidFill>
              <a:effectLst/>
              <a:uLnTx/>
              <a:uFillTx/>
              <a:latin typeface="Arial"/>
              <a:ea typeface="+mn-ea"/>
              <a:cs typeface="+mn-cs"/>
            </a:rPr>
            <a:t>greater</a:t>
          </a:r>
          <a:r>
            <a:rPr kumimoji="0" lang="en-US" sz="1000" b="1" i="0" u="none" strike="noStrike" kern="1200" cap="none" spc="0" normalizeH="0" baseline="30000" noProof="0" dirty="0">
              <a:ln>
                <a:noFill/>
              </a:ln>
              <a:solidFill>
                <a:schemeClr val="bg1"/>
              </a:solidFill>
              <a:effectLst/>
              <a:uLnTx/>
              <a:uFillTx/>
              <a:latin typeface="Arial"/>
              <a:ea typeface="+mn-ea"/>
              <a:cs typeface="+mn-cs"/>
            </a:rPr>
            <a:t>a</a:t>
          </a:r>
          <a:endParaRPr kumimoji="0" lang="en-US" sz="800" b="1" i="0" u="none" strike="noStrike" kern="1200" cap="none" spc="0" normalizeH="0" noProof="0" dirty="0">
            <a:ln>
              <a:noFill/>
            </a:ln>
            <a:solidFill>
              <a:schemeClr val="bg1"/>
            </a:solidFill>
            <a:effectLst/>
            <a:uLnTx/>
            <a:uFillTx/>
            <a:latin typeface="Arial"/>
            <a:ea typeface="+mn-ea"/>
            <a:cs typeface="+mn-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0.29427</cdr:x>
      <cdr:y>0.64379</cdr:y>
    </cdr:from>
    <cdr:to>
      <cdr:x>0.46176</cdr:x>
      <cdr:y>0.69152</cdr:y>
    </cdr:to>
    <cdr:sp macro="" textlink="">
      <cdr:nvSpPr>
        <cdr:cNvPr id="4" name="Rounded Rectangle 3">
          <a:extLst xmlns:a="http://schemas.openxmlformats.org/drawingml/2006/main">
            <a:ext uri="{FF2B5EF4-FFF2-40B4-BE49-F238E27FC236}">
              <a16:creationId xmlns:a16="http://schemas.microsoft.com/office/drawing/2014/main" id="{B8588DDA-AEEC-BA4C-96B1-E344922C31F2}"/>
            </a:ext>
          </a:extLst>
        </cdr:cNvPr>
        <cdr:cNvSpPr/>
      </cdr:nvSpPr>
      <cdr:spPr>
        <a:xfrm xmlns:a="http://schemas.openxmlformats.org/drawingml/2006/main">
          <a:off x="1558339" y="2705666"/>
          <a:ext cx="886968" cy="200595"/>
        </a:xfrm>
        <a:prstGeom xmlns:a="http://schemas.openxmlformats.org/drawingml/2006/main" prst="roundRect">
          <a:avLst/>
        </a:prstGeom>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lIns="0" tIns="0" rIns="0" bIns="0" anchor="ctr" anchorCtr="0"/>
        <a:lstStyle xmlns:a="http://schemas.openxmlformats.org/drawingml/2006/main"/>
        <a:p xmlns:a="http://schemas.openxmlformats.org/drawingml/2006/main">
          <a:pPr algn="ctr"/>
          <a:r>
            <a:rPr lang="en-US" sz="800" dirty="0"/>
            <a:t>110.0 mg, 27.5%</a:t>
          </a:r>
        </a:p>
      </cdr:txBody>
    </cdr:sp>
  </cdr:relSizeAnchor>
  <cdr:relSizeAnchor xmlns:cdr="http://schemas.openxmlformats.org/drawingml/2006/chartDrawing">
    <cdr:from>
      <cdr:x>0.43357</cdr:x>
      <cdr:y>0.45795</cdr:y>
    </cdr:from>
    <cdr:to>
      <cdr:x>0.60106</cdr:x>
      <cdr:y>0.50568</cdr:y>
    </cdr:to>
    <cdr:sp macro="" textlink="">
      <cdr:nvSpPr>
        <cdr:cNvPr id="12" name="Rounded Rectangle 11">
          <a:extLst xmlns:a="http://schemas.openxmlformats.org/drawingml/2006/main">
            <a:ext uri="{FF2B5EF4-FFF2-40B4-BE49-F238E27FC236}">
              <a16:creationId xmlns:a16="http://schemas.microsoft.com/office/drawing/2014/main" id="{9DDB6556-5368-5C47-8BF5-DC9A4B6131EF}"/>
            </a:ext>
          </a:extLst>
        </cdr:cNvPr>
        <cdr:cNvSpPr/>
      </cdr:nvSpPr>
      <cdr:spPr>
        <a:xfrm xmlns:a="http://schemas.openxmlformats.org/drawingml/2006/main">
          <a:off x="2296018" y="1924633"/>
          <a:ext cx="886968" cy="200596"/>
        </a:xfrm>
        <a:prstGeom xmlns:a="http://schemas.openxmlformats.org/drawingml/2006/main" prst="roundRect">
          <a:avLst/>
        </a:prstGeom>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lIns="0" tIns="0" rIns="0" bIns="0" anchor="ctr" anchorCtr="0"/>
        <a:lstStyle xmlns:a="http://schemas.openxmlformats.org/drawingml/2006/main"/>
        <a:p xmlns:a="http://schemas.openxmlformats.org/drawingml/2006/main">
          <a:pPr algn="ctr"/>
          <a:r>
            <a:rPr lang="en-US" sz="800" dirty="0"/>
            <a:t>208.4 mg, 52.1%</a:t>
          </a:r>
        </a:p>
      </cdr:txBody>
    </cdr:sp>
  </cdr:relSizeAnchor>
  <cdr:relSizeAnchor xmlns:cdr="http://schemas.openxmlformats.org/drawingml/2006/chartDrawing">
    <cdr:from>
      <cdr:x>0.41974</cdr:x>
      <cdr:y>0.23763</cdr:y>
    </cdr:from>
    <cdr:to>
      <cdr:x>0.58772</cdr:x>
      <cdr:y>0.28537</cdr:y>
    </cdr:to>
    <cdr:sp macro="" textlink="">
      <cdr:nvSpPr>
        <cdr:cNvPr id="14" name="Rounded Rectangle 13">
          <a:extLst xmlns:a="http://schemas.openxmlformats.org/drawingml/2006/main">
            <a:ext uri="{FF2B5EF4-FFF2-40B4-BE49-F238E27FC236}">
              <a16:creationId xmlns:a16="http://schemas.microsoft.com/office/drawing/2014/main" id="{A6091F07-0620-F44D-BE1F-A655FB2FCFEA}"/>
            </a:ext>
          </a:extLst>
        </cdr:cNvPr>
        <cdr:cNvSpPr/>
      </cdr:nvSpPr>
      <cdr:spPr>
        <a:xfrm xmlns:a="http://schemas.openxmlformats.org/drawingml/2006/main">
          <a:off x="2222761" y="998689"/>
          <a:ext cx="889557" cy="200638"/>
        </a:xfrm>
        <a:prstGeom xmlns:a="http://schemas.openxmlformats.org/drawingml/2006/main" prst="roundRect">
          <a:avLst/>
        </a:prstGeom>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lIns="0" tIns="0" rIns="0" bIns="0" anchor="ctr" anchorCtr="0"/>
        <a:lstStyle xmlns:a="http://schemas.openxmlformats.org/drawingml/2006/main"/>
        <a:p xmlns:a="http://schemas.openxmlformats.org/drawingml/2006/main">
          <a:pPr algn="ctr"/>
          <a:r>
            <a:rPr lang="en-US" sz="800" dirty="0"/>
            <a:t>325.6 mg, 81.4%</a:t>
          </a:r>
        </a:p>
      </cdr:txBody>
    </cdr:sp>
  </cdr:relSizeAnchor>
  <cdr:relSizeAnchor xmlns:cdr="http://schemas.openxmlformats.org/drawingml/2006/chartDrawing">
    <cdr:from>
      <cdr:x>0.59999</cdr:x>
      <cdr:y>0.14909</cdr:y>
    </cdr:from>
    <cdr:to>
      <cdr:x>0.76648</cdr:x>
      <cdr:y>0.19683</cdr:y>
    </cdr:to>
    <cdr:sp macro="" textlink="">
      <cdr:nvSpPr>
        <cdr:cNvPr id="16" name="Rounded Rectangle 15">
          <a:extLst xmlns:a="http://schemas.openxmlformats.org/drawingml/2006/main">
            <a:ext uri="{FF2B5EF4-FFF2-40B4-BE49-F238E27FC236}">
              <a16:creationId xmlns:a16="http://schemas.microsoft.com/office/drawing/2014/main" id="{4582317E-8E1F-374E-BE31-6C62EE46E3AC}"/>
            </a:ext>
          </a:extLst>
        </cdr:cNvPr>
        <cdr:cNvSpPr/>
      </cdr:nvSpPr>
      <cdr:spPr>
        <a:xfrm xmlns:a="http://schemas.openxmlformats.org/drawingml/2006/main">
          <a:off x="3177292" y="626588"/>
          <a:ext cx="881666" cy="200638"/>
        </a:xfrm>
        <a:prstGeom xmlns:a="http://schemas.openxmlformats.org/drawingml/2006/main" prst="roundRect">
          <a:avLst/>
        </a:prstGeom>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vertOverflow="clip" lIns="0" tIns="0" rIns="0" bIns="0" anchor="ctr" anchorCtr="0"/>
        <a:lstStyle xmlns:a="http://schemas.openxmlformats.org/drawingml/2006/main"/>
        <a:p xmlns:a="http://schemas.openxmlformats.org/drawingml/2006/main">
          <a:pPr algn="ctr"/>
          <a:r>
            <a:rPr lang="en-US" sz="800" dirty="0"/>
            <a:t>374.0 mg, 93.5%</a:t>
          </a:r>
        </a:p>
      </cdr:txBody>
    </cdr:sp>
  </cdr:relSizeAnchor>
</c:userShapes>
</file>

<file path=ppt/drawings/drawing3.xml><?xml version="1.0" encoding="utf-8"?>
<c:userShapes xmlns:c="http://schemas.openxmlformats.org/drawingml/2006/chart">
  <cdr:relSizeAnchor xmlns:cdr="http://schemas.openxmlformats.org/drawingml/2006/chartDrawing">
    <cdr:from>
      <cdr:x>0.25251</cdr:x>
      <cdr:y>0.71016</cdr:y>
    </cdr:from>
    <cdr:to>
      <cdr:x>0.41216</cdr:x>
      <cdr:y>0.75513</cdr:y>
    </cdr:to>
    <cdr:sp macro="" textlink="">
      <cdr:nvSpPr>
        <cdr:cNvPr id="2" name="Rounded Rectangle 1">
          <a:extLst xmlns:a="http://schemas.openxmlformats.org/drawingml/2006/main">
            <a:ext uri="{FF2B5EF4-FFF2-40B4-BE49-F238E27FC236}">
              <a16:creationId xmlns:a16="http://schemas.microsoft.com/office/drawing/2014/main" id="{C06445D7-8D39-104C-BE7C-4253BA20BEA5}"/>
            </a:ext>
          </a:extLst>
        </cdr:cNvPr>
        <cdr:cNvSpPr/>
      </cdr:nvSpPr>
      <cdr:spPr>
        <a:xfrm xmlns:a="http://schemas.openxmlformats.org/drawingml/2006/main">
          <a:off x="1279072" y="3167941"/>
          <a:ext cx="808658" cy="200622"/>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lIns="0" tIns="0" rIns="0" bIns="0"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dirty="0"/>
            <a:t>2.2 mg, 18.5%</a:t>
          </a:r>
        </a:p>
      </cdr:txBody>
    </cdr:sp>
  </cdr:relSizeAnchor>
  <cdr:relSizeAnchor xmlns:cdr="http://schemas.openxmlformats.org/drawingml/2006/chartDrawing">
    <cdr:from>
      <cdr:x>0.3927</cdr:x>
      <cdr:y>0.52775</cdr:y>
    </cdr:from>
    <cdr:to>
      <cdr:x>0.55233</cdr:x>
      <cdr:y>0.57271</cdr:y>
    </cdr:to>
    <cdr:sp macro="" textlink="">
      <cdr:nvSpPr>
        <cdr:cNvPr id="3" name="Rounded Rectangle 2">
          <a:extLst xmlns:a="http://schemas.openxmlformats.org/drawingml/2006/main">
            <a:ext uri="{FF2B5EF4-FFF2-40B4-BE49-F238E27FC236}">
              <a16:creationId xmlns:a16="http://schemas.microsoft.com/office/drawing/2014/main" id="{2FD1D928-812D-1443-9697-730DD551D755}"/>
            </a:ext>
          </a:extLst>
        </cdr:cNvPr>
        <cdr:cNvSpPr/>
      </cdr:nvSpPr>
      <cdr:spPr>
        <a:xfrm xmlns:a="http://schemas.openxmlformats.org/drawingml/2006/main">
          <a:off x="1989153" y="2354210"/>
          <a:ext cx="808608" cy="200577"/>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lIns="0" tIns="0" rIns="0" bIns="0"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dirty="0"/>
            <a:t>5.3 mg, 44%</a:t>
          </a:r>
        </a:p>
      </cdr:txBody>
    </cdr:sp>
  </cdr:relSizeAnchor>
  <cdr:relSizeAnchor xmlns:cdr="http://schemas.openxmlformats.org/drawingml/2006/chartDrawing">
    <cdr:from>
      <cdr:x>0.41607</cdr:x>
      <cdr:y>0.27104</cdr:y>
    </cdr:from>
    <cdr:to>
      <cdr:x>0.57571</cdr:x>
      <cdr:y>0.316</cdr:y>
    </cdr:to>
    <cdr:sp macro="" textlink="">
      <cdr:nvSpPr>
        <cdr:cNvPr id="4" name="Rounded Rectangle 3">
          <a:extLst xmlns:a="http://schemas.openxmlformats.org/drawingml/2006/main">
            <a:ext uri="{FF2B5EF4-FFF2-40B4-BE49-F238E27FC236}">
              <a16:creationId xmlns:a16="http://schemas.microsoft.com/office/drawing/2014/main" id="{6508C51C-7F39-2242-B3D8-81654ADBB965}"/>
            </a:ext>
          </a:extLst>
        </cdr:cNvPr>
        <cdr:cNvSpPr/>
      </cdr:nvSpPr>
      <cdr:spPr>
        <a:xfrm xmlns:a="http://schemas.openxmlformats.org/drawingml/2006/main">
          <a:off x="2107533" y="1209084"/>
          <a:ext cx="808659" cy="200577"/>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lIns="0" tIns="0" rIns="0" bIns="0"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dirty="0"/>
            <a:t>9.7 mg, 80.6%</a:t>
          </a:r>
        </a:p>
      </cdr:txBody>
    </cdr:sp>
  </cdr:relSizeAnchor>
  <cdr:relSizeAnchor xmlns:cdr="http://schemas.openxmlformats.org/drawingml/2006/chartDrawing">
    <cdr:from>
      <cdr:x>0.60914</cdr:x>
      <cdr:y>0.1644</cdr:y>
    </cdr:from>
    <cdr:to>
      <cdr:x>0.76878</cdr:x>
      <cdr:y>0.20937</cdr:y>
    </cdr:to>
    <cdr:sp macro="" textlink="">
      <cdr:nvSpPr>
        <cdr:cNvPr id="5" name="Rounded Rectangle 4">
          <a:extLst xmlns:a="http://schemas.openxmlformats.org/drawingml/2006/main">
            <a:ext uri="{FF2B5EF4-FFF2-40B4-BE49-F238E27FC236}">
              <a16:creationId xmlns:a16="http://schemas.microsoft.com/office/drawing/2014/main" id="{1EF0D6CC-E09F-DA42-B40C-3E261672ABB3}"/>
            </a:ext>
          </a:extLst>
        </cdr:cNvPr>
        <cdr:cNvSpPr/>
      </cdr:nvSpPr>
      <cdr:spPr>
        <a:xfrm xmlns:a="http://schemas.openxmlformats.org/drawingml/2006/main">
          <a:off x="3085544" y="733382"/>
          <a:ext cx="808608" cy="200577"/>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lIns="0" tIns="0" rIns="0" bIns="0"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dirty="0"/>
            <a:t>11.4 mg, 95.1%</a:t>
          </a:r>
        </a:p>
      </cdr:txBody>
    </cdr:sp>
  </cdr:relSizeAnchor>
  <cdr:relSizeAnchor xmlns:cdr="http://schemas.openxmlformats.org/drawingml/2006/chartDrawing">
    <cdr:from>
      <cdr:x>0.22489</cdr:x>
      <cdr:y>0.73268</cdr:y>
    </cdr:from>
    <cdr:to>
      <cdr:x>0.25241</cdr:x>
      <cdr:y>0.73268</cdr:y>
    </cdr:to>
    <cdr:cxnSp macro="">
      <cdr:nvCxnSpPr>
        <cdr:cNvPr id="6" name="Straight Connector 5">
          <a:extLst xmlns:a="http://schemas.openxmlformats.org/drawingml/2006/main">
            <a:ext uri="{FF2B5EF4-FFF2-40B4-BE49-F238E27FC236}">
              <a16:creationId xmlns:a16="http://schemas.microsoft.com/office/drawing/2014/main" id="{BD1D38A8-50A7-BC42-993E-3804327FA220}"/>
            </a:ext>
          </a:extLst>
        </cdr:cNvPr>
        <cdr:cNvCxnSpPr>
          <a:cxnSpLocks xmlns:a="http://schemas.openxmlformats.org/drawingml/2006/main"/>
        </cdr:cNvCxnSpPr>
      </cdr:nvCxnSpPr>
      <cdr:spPr>
        <a:xfrm xmlns:a="http://schemas.openxmlformats.org/drawingml/2006/main">
          <a:off x="1139175" y="3268385"/>
          <a:ext cx="139389" cy="0"/>
        </a:xfrm>
        <a:prstGeom xmlns:a="http://schemas.openxmlformats.org/drawingml/2006/main" prst="line">
          <a:avLst/>
        </a:prstGeom>
        <a:ln xmlns:a="http://schemas.openxmlformats.org/drawingml/2006/main" w="12700">
          <a:solidFill>
            <a:schemeClr val="accent1"/>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0.55875</cdr:x>
      <cdr:y>0.29255</cdr:y>
    </cdr:from>
    <cdr:to>
      <cdr:x>0.63878</cdr:x>
      <cdr:y>0.29255</cdr:y>
    </cdr:to>
    <cdr:cxnSp macro="">
      <cdr:nvCxnSpPr>
        <cdr:cNvPr id="7" name="Straight Connector 6">
          <a:extLst xmlns:a="http://schemas.openxmlformats.org/drawingml/2006/main">
            <a:ext uri="{FF2B5EF4-FFF2-40B4-BE49-F238E27FC236}">
              <a16:creationId xmlns:a16="http://schemas.microsoft.com/office/drawing/2014/main" id="{4DFA3DE0-180B-C547-A585-536D115C61E0}"/>
            </a:ext>
          </a:extLst>
        </cdr:cNvPr>
        <cdr:cNvCxnSpPr>
          <a:cxnSpLocks xmlns:a="http://schemas.openxmlformats.org/drawingml/2006/main"/>
        </cdr:cNvCxnSpPr>
      </cdr:nvCxnSpPr>
      <cdr:spPr>
        <a:xfrm xmlns:a="http://schemas.openxmlformats.org/drawingml/2006/main">
          <a:off x="2830303" y="1305023"/>
          <a:ext cx="405370" cy="0"/>
        </a:xfrm>
        <a:prstGeom xmlns:a="http://schemas.openxmlformats.org/drawingml/2006/main" prst="line">
          <a:avLst/>
        </a:prstGeom>
        <a:ln xmlns:a="http://schemas.openxmlformats.org/drawingml/2006/main" w="12700">
          <a:solidFill>
            <a:schemeClr val="accent1"/>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0.76016</cdr:x>
      <cdr:y>0.18614</cdr:y>
    </cdr:from>
    <cdr:to>
      <cdr:x>0.93183</cdr:x>
      <cdr:y>0.18614</cdr:y>
    </cdr:to>
    <cdr:cxnSp macro="">
      <cdr:nvCxnSpPr>
        <cdr:cNvPr id="8" name="Straight Connector 7">
          <a:extLst xmlns:a="http://schemas.openxmlformats.org/drawingml/2006/main">
            <a:ext uri="{FF2B5EF4-FFF2-40B4-BE49-F238E27FC236}">
              <a16:creationId xmlns:a16="http://schemas.microsoft.com/office/drawing/2014/main" id="{C9589CE9-3471-2243-88F0-02E33AECC2CD}"/>
            </a:ext>
          </a:extLst>
        </cdr:cNvPr>
        <cdr:cNvCxnSpPr>
          <a:cxnSpLocks xmlns:a="http://schemas.openxmlformats.org/drawingml/2006/main"/>
        </cdr:cNvCxnSpPr>
      </cdr:nvCxnSpPr>
      <cdr:spPr>
        <a:xfrm xmlns:a="http://schemas.openxmlformats.org/drawingml/2006/main">
          <a:off x="3850485" y="830348"/>
          <a:ext cx="869594" cy="0"/>
        </a:xfrm>
        <a:prstGeom xmlns:a="http://schemas.openxmlformats.org/drawingml/2006/main" prst="line">
          <a:avLst/>
        </a:prstGeom>
        <a:ln xmlns:a="http://schemas.openxmlformats.org/drawingml/2006/main" w="12700">
          <a:solidFill>
            <a:schemeClr val="accent1"/>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0.36812</cdr:x>
      <cdr:y>0.55166</cdr:y>
    </cdr:from>
    <cdr:to>
      <cdr:x>0.39564</cdr:x>
      <cdr:y>0.55166</cdr:y>
    </cdr:to>
    <cdr:cxnSp macro="">
      <cdr:nvCxnSpPr>
        <cdr:cNvPr id="9" name="Straight Connector 8">
          <a:extLst xmlns:a="http://schemas.openxmlformats.org/drawingml/2006/main">
            <a:ext uri="{FF2B5EF4-FFF2-40B4-BE49-F238E27FC236}">
              <a16:creationId xmlns:a16="http://schemas.microsoft.com/office/drawing/2014/main" id="{BE4FFDCF-E921-F841-B048-37491F1F04C3}"/>
            </a:ext>
          </a:extLst>
        </cdr:cNvPr>
        <cdr:cNvCxnSpPr>
          <a:cxnSpLocks xmlns:a="http://schemas.openxmlformats.org/drawingml/2006/main"/>
        </cdr:cNvCxnSpPr>
      </cdr:nvCxnSpPr>
      <cdr:spPr>
        <a:xfrm xmlns:a="http://schemas.openxmlformats.org/drawingml/2006/main">
          <a:off x="1864676" y="2460871"/>
          <a:ext cx="139389" cy="0"/>
        </a:xfrm>
        <a:prstGeom xmlns:a="http://schemas.openxmlformats.org/drawingml/2006/main" prst="line">
          <a:avLst/>
        </a:prstGeom>
        <a:ln xmlns:a="http://schemas.openxmlformats.org/drawingml/2006/main" w="12700">
          <a:solidFill>
            <a:schemeClr val="accent1"/>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9BD2D6-1EF8-4179-B177-E92723A3600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4992280-22D9-4B13-A7D2-71B3CD2A9FE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7A48409-0AD1-46CC-9E68-75F9E7D488A2}" type="datetimeFigureOut">
              <a:rPr lang="en-US" smtClean="0"/>
              <a:t>3/31/2023</a:t>
            </a:fld>
            <a:endParaRPr lang="en-US" dirty="0"/>
          </a:p>
        </p:txBody>
      </p:sp>
      <p:sp>
        <p:nvSpPr>
          <p:cNvPr id="4" name="Footer Placeholder 3">
            <a:extLst>
              <a:ext uri="{FF2B5EF4-FFF2-40B4-BE49-F238E27FC236}">
                <a16:creationId xmlns:a16="http://schemas.microsoft.com/office/drawing/2014/main" id="{7C45EEC8-810C-406C-9DC1-529788681AB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D3F3E-C0A6-4962-B959-7FB028326E6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8EBAC8F-8A89-4DF6-893A-7CD817110822}" type="slidenum">
              <a:rPr lang="en-US" smtClean="0"/>
              <a:t>‹#›</a:t>
            </a:fld>
            <a:endParaRPr lang="en-US" dirty="0"/>
          </a:p>
        </p:txBody>
      </p:sp>
    </p:spTree>
    <p:extLst>
      <p:ext uri="{BB962C8B-B14F-4D97-AF65-F5344CB8AC3E}">
        <p14:creationId xmlns:p14="http://schemas.microsoft.com/office/powerpoint/2010/main" val="25530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47" tIns="46575" rIns="93147" bIns="4657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47" tIns="46575" rIns="93147" bIns="46575" rtlCol="0"/>
          <a:lstStyle>
            <a:lvl1pPr algn="r">
              <a:defRPr sz="1200"/>
            </a:lvl1pPr>
          </a:lstStyle>
          <a:p>
            <a:fld id="{C6E63567-6843-4EA5-8BF8-266288965017}" type="datetimeFigureOut">
              <a:rPr lang="en-US" smtClean="0"/>
              <a:t>3/31/2023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7" tIns="46575" rIns="93147" bIns="46575"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47" tIns="46575" rIns="93147" bIns="465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47" tIns="46575" rIns="93147" bIns="4657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47" tIns="46575" rIns="93147" bIns="46575" rtlCol="0" anchor="b"/>
          <a:lstStyle>
            <a:lvl1pPr algn="r">
              <a:defRPr sz="1200"/>
            </a:lvl1pPr>
          </a:lstStyle>
          <a:p>
            <a:fld id="{43B37A67-24AD-48C2-975B-C902DBC05746}" type="slidenum">
              <a:rPr lang="en-US" smtClean="0"/>
              <a:t>‹#›</a:t>
            </a:fld>
            <a:endParaRPr lang="en-US" dirty="0"/>
          </a:p>
        </p:txBody>
      </p:sp>
    </p:spTree>
    <p:extLst>
      <p:ext uri="{BB962C8B-B14F-4D97-AF65-F5344CB8AC3E}">
        <p14:creationId xmlns:p14="http://schemas.microsoft.com/office/powerpoint/2010/main" val="99748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1</a:t>
            </a:fld>
            <a:endParaRPr lang="en-US" dirty="0"/>
          </a:p>
        </p:txBody>
      </p:sp>
    </p:spTree>
    <p:extLst>
      <p:ext uri="{BB962C8B-B14F-4D97-AF65-F5344CB8AC3E}">
        <p14:creationId xmlns:p14="http://schemas.microsoft.com/office/powerpoint/2010/main" val="428586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10</a:t>
            </a:fld>
            <a:endParaRPr lang="en-US" dirty="0"/>
          </a:p>
        </p:txBody>
      </p:sp>
    </p:spTree>
    <p:extLst>
      <p:ext uri="{BB962C8B-B14F-4D97-AF65-F5344CB8AC3E}">
        <p14:creationId xmlns:p14="http://schemas.microsoft.com/office/powerpoint/2010/main" val="107475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4213"/>
            <a:ext cx="6088063" cy="3424237"/>
          </a:xfrm>
        </p:spPr>
      </p:sp>
      <p:sp>
        <p:nvSpPr>
          <p:cNvPr id="3" name="Notes Placeholder 2"/>
          <p:cNvSpPr>
            <a:spLocks noGrp="1"/>
          </p:cNvSpPr>
          <p:nvPr>
            <p:ph type="body" idx="1"/>
          </p:nvPr>
        </p:nvSpPr>
        <p:spPr/>
        <p:txBody>
          <a:bodyPr/>
          <a:lstStyle/>
          <a:p>
            <a:pPr defTabSz="914303">
              <a:defRPr/>
            </a:pPr>
            <a:endParaRPr lang="en-US" dirty="0"/>
          </a:p>
        </p:txBody>
      </p:sp>
      <p:sp>
        <p:nvSpPr>
          <p:cNvPr id="4" name="Slide Number Placeholder 3"/>
          <p:cNvSpPr>
            <a:spLocks noGrp="1"/>
          </p:cNvSpPr>
          <p:nvPr>
            <p:ph type="sldNum" sz="quarter" idx="10"/>
          </p:nvPr>
        </p:nvSpPr>
        <p:spPr/>
        <p:txBody>
          <a:bodyPr/>
          <a:lstStyle/>
          <a:p>
            <a:pPr marL="0" marR="0" lvl="0" indent="0" algn="r" defTabSz="914303" rtl="0" eaLnBrk="1" fontAlgn="auto" latinLnBrk="0" hangingPunct="1">
              <a:lnSpc>
                <a:spcPct val="100000"/>
              </a:lnSpc>
              <a:spcBef>
                <a:spcPts val="0"/>
              </a:spcBef>
              <a:spcAft>
                <a:spcPts val="0"/>
              </a:spcAft>
              <a:buClrTx/>
              <a:buSzTx/>
              <a:buFontTx/>
              <a:buNone/>
              <a:tabLst/>
              <a:defRPr/>
            </a:pPr>
            <a:fld id="{00E24927-6D2F-4A72-8FA4-C5B773105E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29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4213"/>
            <a:ext cx="6088063" cy="3424237"/>
          </a:xfrm>
        </p:spPr>
      </p:sp>
      <p:sp>
        <p:nvSpPr>
          <p:cNvPr id="3" name="Notes Placeholder 2"/>
          <p:cNvSpPr>
            <a:spLocks noGrp="1"/>
          </p:cNvSpPr>
          <p:nvPr>
            <p:ph type="body" idx="1"/>
          </p:nvPr>
        </p:nvSpPr>
        <p:spPr/>
        <p:txBody>
          <a:bodyPr/>
          <a:lstStyle/>
          <a:p>
            <a:pPr defTabSz="914303">
              <a:defRPr/>
            </a:pPr>
            <a:endParaRPr lang="en-US" dirty="0"/>
          </a:p>
        </p:txBody>
      </p:sp>
      <p:sp>
        <p:nvSpPr>
          <p:cNvPr id="4" name="Slide Number Placeholder 3"/>
          <p:cNvSpPr>
            <a:spLocks noGrp="1"/>
          </p:cNvSpPr>
          <p:nvPr>
            <p:ph type="sldNum" sz="quarter" idx="10"/>
          </p:nvPr>
        </p:nvSpPr>
        <p:spPr/>
        <p:txBody>
          <a:bodyPr/>
          <a:lstStyle/>
          <a:p>
            <a:pPr marL="0" marR="0" lvl="0" indent="0" algn="r" defTabSz="914303" rtl="0" eaLnBrk="1" fontAlgn="auto" latinLnBrk="0" hangingPunct="1">
              <a:lnSpc>
                <a:spcPct val="100000"/>
              </a:lnSpc>
              <a:spcBef>
                <a:spcPts val="0"/>
              </a:spcBef>
              <a:spcAft>
                <a:spcPts val="0"/>
              </a:spcAft>
              <a:buClrTx/>
              <a:buSzTx/>
              <a:buFontTx/>
              <a:buNone/>
              <a:tabLst/>
              <a:defRPr/>
            </a:pPr>
            <a:fld id="{00E24927-6D2F-4A72-8FA4-C5B773105E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15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FE5AA-20C7-DB48-AED0-9C8DD3538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5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16</a:t>
            </a:fld>
            <a:endParaRPr lang="en-US" dirty="0"/>
          </a:p>
        </p:txBody>
      </p:sp>
    </p:spTree>
    <p:extLst>
      <p:ext uri="{BB962C8B-B14F-4D97-AF65-F5344CB8AC3E}">
        <p14:creationId xmlns:p14="http://schemas.microsoft.com/office/powerpoint/2010/main" val="231059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17</a:t>
            </a:fld>
            <a:endParaRPr lang="en-US" dirty="0"/>
          </a:p>
        </p:txBody>
      </p:sp>
    </p:spTree>
    <p:extLst>
      <p:ext uri="{BB962C8B-B14F-4D97-AF65-F5344CB8AC3E}">
        <p14:creationId xmlns:p14="http://schemas.microsoft.com/office/powerpoint/2010/main" val="374304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18</a:t>
            </a:fld>
            <a:endParaRPr lang="en-US" dirty="0"/>
          </a:p>
        </p:txBody>
      </p:sp>
    </p:spTree>
    <p:extLst>
      <p:ext uri="{BB962C8B-B14F-4D97-AF65-F5344CB8AC3E}">
        <p14:creationId xmlns:p14="http://schemas.microsoft.com/office/powerpoint/2010/main" val="2501142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19</a:t>
            </a:fld>
            <a:endParaRPr lang="en-US" dirty="0"/>
          </a:p>
        </p:txBody>
      </p:sp>
    </p:spTree>
    <p:extLst>
      <p:ext uri="{BB962C8B-B14F-4D97-AF65-F5344CB8AC3E}">
        <p14:creationId xmlns:p14="http://schemas.microsoft.com/office/powerpoint/2010/main" val="146687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21</a:t>
            </a:fld>
            <a:endParaRPr lang="en-US" dirty="0"/>
          </a:p>
        </p:txBody>
      </p:sp>
    </p:spTree>
    <p:extLst>
      <p:ext uri="{BB962C8B-B14F-4D97-AF65-F5344CB8AC3E}">
        <p14:creationId xmlns:p14="http://schemas.microsoft.com/office/powerpoint/2010/main" val="133705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22</a:t>
            </a:fld>
            <a:endParaRPr lang="en-US" dirty="0"/>
          </a:p>
        </p:txBody>
      </p:sp>
    </p:spTree>
    <p:extLst>
      <p:ext uri="{BB962C8B-B14F-4D97-AF65-F5344CB8AC3E}">
        <p14:creationId xmlns:p14="http://schemas.microsoft.com/office/powerpoint/2010/main" val="304409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a:t>
            </a:fld>
            <a:endParaRPr lang="en-US" dirty="0"/>
          </a:p>
        </p:txBody>
      </p:sp>
    </p:spTree>
    <p:extLst>
      <p:ext uri="{BB962C8B-B14F-4D97-AF65-F5344CB8AC3E}">
        <p14:creationId xmlns:p14="http://schemas.microsoft.com/office/powerpoint/2010/main" val="50313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23</a:t>
            </a:fld>
            <a:endParaRPr lang="en-US" dirty="0"/>
          </a:p>
        </p:txBody>
      </p:sp>
    </p:spTree>
    <p:extLst>
      <p:ext uri="{BB962C8B-B14F-4D97-AF65-F5344CB8AC3E}">
        <p14:creationId xmlns:p14="http://schemas.microsoft.com/office/powerpoint/2010/main" val="2242597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37A67-24AD-48C2-975B-C902DBC05746}" type="slidenum">
              <a:rPr lang="en-US" smtClean="0"/>
              <a:t>26</a:t>
            </a:fld>
            <a:endParaRPr lang="en-US" dirty="0"/>
          </a:p>
        </p:txBody>
      </p:sp>
    </p:spTree>
    <p:extLst>
      <p:ext uri="{BB962C8B-B14F-4D97-AF65-F5344CB8AC3E}">
        <p14:creationId xmlns:p14="http://schemas.microsoft.com/office/powerpoint/2010/main" val="800431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27</a:t>
            </a:fld>
            <a:endParaRPr lang="en-US" dirty="0"/>
          </a:p>
        </p:txBody>
      </p:sp>
    </p:spTree>
    <p:extLst>
      <p:ext uri="{BB962C8B-B14F-4D97-AF65-F5344CB8AC3E}">
        <p14:creationId xmlns:p14="http://schemas.microsoft.com/office/powerpoint/2010/main" val="250942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28</a:t>
            </a:fld>
            <a:endParaRPr lang="en-US" dirty="0"/>
          </a:p>
        </p:txBody>
      </p:sp>
    </p:spTree>
    <p:extLst>
      <p:ext uri="{BB962C8B-B14F-4D97-AF65-F5344CB8AC3E}">
        <p14:creationId xmlns:p14="http://schemas.microsoft.com/office/powerpoint/2010/main" val="309428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29</a:t>
            </a:fld>
            <a:endParaRPr lang="en-US" dirty="0"/>
          </a:p>
        </p:txBody>
      </p:sp>
    </p:spTree>
    <p:extLst>
      <p:ext uri="{BB962C8B-B14F-4D97-AF65-F5344CB8AC3E}">
        <p14:creationId xmlns:p14="http://schemas.microsoft.com/office/powerpoint/2010/main" val="117870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30</a:t>
            </a:fld>
            <a:endParaRPr lang="en-US" dirty="0"/>
          </a:p>
        </p:txBody>
      </p:sp>
    </p:spTree>
    <p:extLst>
      <p:ext uri="{BB962C8B-B14F-4D97-AF65-F5344CB8AC3E}">
        <p14:creationId xmlns:p14="http://schemas.microsoft.com/office/powerpoint/2010/main" val="117494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31</a:t>
            </a:fld>
            <a:endParaRPr lang="en-US" dirty="0"/>
          </a:p>
        </p:txBody>
      </p:sp>
    </p:spTree>
    <p:extLst>
      <p:ext uri="{BB962C8B-B14F-4D97-AF65-F5344CB8AC3E}">
        <p14:creationId xmlns:p14="http://schemas.microsoft.com/office/powerpoint/2010/main" val="91386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32</a:t>
            </a:fld>
            <a:endParaRPr lang="en-US" dirty="0"/>
          </a:p>
        </p:txBody>
      </p:sp>
    </p:spTree>
    <p:extLst>
      <p:ext uri="{BB962C8B-B14F-4D97-AF65-F5344CB8AC3E}">
        <p14:creationId xmlns:p14="http://schemas.microsoft.com/office/powerpoint/2010/main" val="2166478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33</a:t>
            </a:fld>
            <a:endParaRPr lang="en-US" dirty="0"/>
          </a:p>
        </p:txBody>
      </p:sp>
    </p:spTree>
    <p:extLst>
      <p:ext uri="{BB962C8B-B14F-4D97-AF65-F5344CB8AC3E}">
        <p14:creationId xmlns:p14="http://schemas.microsoft.com/office/powerpoint/2010/main" val="3580632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34</a:t>
            </a:fld>
            <a:endParaRPr lang="en-US" dirty="0"/>
          </a:p>
        </p:txBody>
      </p:sp>
    </p:spTree>
    <p:extLst>
      <p:ext uri="{BB962C8B-B14F-4D97-AF65-F5344CB8AC3E}">
        <p14:creationId xmlns:p14="http://schemas.microsoft.com/office/powerpoint/2010/main" val="256535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a:t>
            </a:fld>
            <a:endParaRPr lang="en-US" dirty="0"/>
          </a:p>
        </p:txBody>
      </p:sp>
    </p:spTree>
    <p:extLst>
      <p:ext uri="{BB962C8B-B14F-4D97-AF65-F5344CB8AC3E}">
        <p14:creationId xmlns:p14="http://schemas.microsoft.com/office/powerpoint/2010/main" val="1724999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37A67-24AD-48C2-975B-C902DBC05746}" type="slidenum">
              <a:rPr lang="en-US" smtClean="0"/>
              <a:t>35</a:t>
            </a:fld>
            <a:endParaRPr lang="en-US" dirty="0"/>
          </a:p>
        </p:txBody>
      </p:sp>
    </p:spTree>
    <p:extLst>
      <p:ext uri="{BB962C8B-B14F-4D97-AF65-F5344CB8AC3E}">
        <p14:creationId xmlns:p14="http://schemas.microsoft.com/office/powerpoint/2010/main" val="1423011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36</a:t>
            </a:fld>
            <a:endParaRPr lang="en-US" dirty="0"/>
          </a:p>
        </p:txBody>
      </p:sp>
    </p:spTree>
    <p:extLst>
      <p:ext uri="{BB962C8B-B14F-4D97-AF65-F5344CB8AC3E}">
        <p14:creationId xmlns:p14="http://schemas.microsoft.com/office/powerpoint/2010/main" val="2099319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37</a:t>
            </a:fld>
            <a:endParaRPr lang="en-US" dirty="0"/>
          </a:p>
        </p:txBody>
      </p:sp>
    </p:spTree>
    <p:extLst>
      <p:ext uri="{BB962C8B-B14F-4D97-AF65-F5344CB8AC3E}">
        <p14:creationId xmlns:p14="http://schemas.microsoft.com/office/powerpoint/2010/main" val="3924561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dirty="0">
              <a:solidFill>
                <a:schemeClr val="tx1"/>
              </a:solidFill>
              <a:latin typeface="+mn-lt"/>
            </a:endParaRPr>
          </a:p>
        </p:txBody>
      </p:sp>
      <p:sp>
        <p:nvSpPr>
          <p:cNvPr id="4" name="Slide Number Placeholder 3"/>
          <p:cNvSpPr>
            <a:spLocks noGrp="1"/>
          </p:cNvSpPr>
          <p:nvPr>
            <p:ph type="sldNum" sz="quarter" idx="5"/>
          </p:nvPr>
        </p:nvSpPr>
        <p:spPr/>
        <p:txBody>
          <a:bodyPr/>
          <a:lstStyle/>
          <a:p>
            <a:fld id="{B77FE39A-35D3-477E-B1D8-8B0120A13482}" type="slidenum">
              <a:rPr lang="en-US" smtClean="0"/>
              <a:pPr/>
              <a:t>38</a:t>
            </a:fld>
            <a:endParaRPr lang="en-US" dirty="0"/>
          </a:p>
        </p:txBody>
      </p:sp>
    </p:spTree>
    <p:extLst>
      <p:ext uri="{BB962C8B-B14F-4D97-AF65-F5344CB8AC3E}">
        <p14:creationId xmlns:p14="http://schemas.microsoft.com/office/powerpoint/2010/main" val="775762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39</a:t>
            </a:fld>
            <a:endParaRPr lang="en-US" dirty="0"/>
          </a:p>
        </p:txBody>
      </p:sp>
    </p:spTree>
    <p:extLst>
      <p:ext uri="{BB962C8B-B14F-4D97-AF65-F5344CB8AC3E}">
        <p14:creationId xmlns:p14="http://schemas.microsoft.com/office/powerpoint/2010/main" val="1838705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40</a:t>
            </a:fld>
            <a:endParaRPr lang="en-US" dirty="0"/>
          </a:p>
        </p:txBody>
      </p:sp>
    </p:spTree>
    <p:extLst>
      <p:ext uri="{BB962C8B-B14F-4D97-AF65-F5344CB8AC3E}">
        <p14:creationId xmlns:p14="http://schemas.microsoft.com/office/powerpoint/2010/main" val="3674391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41</a:t>
            </a:fld>
            <a:endParaRPr lang="en-US" dirty="0"/>
          </a:p>
        </p:txBody>
      </p:sp>
    </p:spTree>
    <p:extLst>
      <p:ext uri="{BB962C8B-B14F-4D97-AF65-F5344CB8AC3E}">
        <p14:creationId xmlns:p14="http://schemas.microsoft.com/office/powerpoint/2010/main" val="235586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1A8B6-06C0-CF47-BBDD-4F74DE863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133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43</a:t>
            </a:fld>
            <a:endParaRPr lang="en-US" dirty="0"/>
          </a:p>
        </p:txBody>
      </p:sp>
    </p:spTree>
    <p:extLst>
      <p:ext uri="{BB962C8B-B14F-4D97-AF65-F5344CB8AC3E}">
        <p14:creationId xmlns:p14="http://schemas.microsoft.com/office/powerpoint/2010/main" val="2086598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44</a:t>
            </a:fld>
            <a:endParaRPr lang="en-US" dirty="0"/>
          </a:p>
        </p:txBody>
      </p:sp>
    </p:spTree>
    <p:extLst>
      <p:ext uri="{BB962C8B-B14F-4D97-AF65-F5344CB8AC3E}">
        <p14:creationId xmlns:p14="http://schemas.microsoft.com/office/powerpoint/2010/main" val="199876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a:t>
            </a:fld>
            <a:endParaRPr lang="en-US" dirty="0"/>
          </a:p>
        </p:txBody>
      </p:sp>
    </p:spTree>
    <p:extLst>
      <p:ext uri="{BB962C8B-B14F-4D97-AF65-F5344CB8AC3E}">
        <p14:creationId xmlns:p14="http://schemas.microsoft.com/office/powerpoint/2010/main" val="3921952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45</a:t>
            </a:fld>
            <a:endParaRPr lang="en-US" dirty="0"/>
          </a:p>
        </p:txBody>
      </p:sp>
    </p:spTree>
    <p:extLst>
      <p:ext uri="{BB962C8B-B14F-4D97-AF65-F5344CB8AC3E}">
        <p14:creationId xmlns:p14="http://schemas.microsoft.com/office/powerpoint/2010/main" val="2281407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303">
              <a:defRPr/>
            </a:pPr>
            <a:endParaRPr lang="en-US" dirty="0"/>
          </a:p>
        </p:txBody>
      </p:sp>
      <p:sp>
        <p:nvSpPr>
          <p:cNvPr id="4" name="Slide Number Placeholder 3"/>
          <p:cNvSpPr>
            <a:spLocks noGrp="1"/>
          </p:cNvSpPr>
          <p:nvPr>
            <p:ph type="sldNum" sz="quarter" idx="10"/>
          </p:nvPr>
        </p:nvSpPr>
        <p:spPr/>
        <p:txBody>
          <a:bodyPr/>
          <a:lstStyle/>
          <a:p>
            <a:pPr marL="0" marR="0" lvl="0" indent="0" algn="r" defTabSz="914303" rtl="0" eaLnBrk="1" fontAlgn="auto" latinLnBrk="0" hangingPunct="1">
              <a:lnSpc>
                <a:spcPct val="100000"/>
              </a:lnSpc>
              <a:spcBef>
                <a:spcPts val="0"/>
              </a:spcBef>
              <a:spcAft>
                <a:spcPts val="0"/>
              </a:spcAft>
              <a:buClrTx/>
              <a:buSzTx/>
              <a:buFontTx/>
              <a:buNone/>
              <a:tabLst/>
              <a:defRPr/>
            </a:pPr>
            <a:fld id="{7C453266-9E1E-47CE-A3D5-83C5780F69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3"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253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47</a:t>
            </a:fld>
            <a:endParaRPr lang="en-US" dirty="0"/>
          </a:p>
        </p:txBody>
      </p:sp>
    </p:spTree>
    <p:extLst>
      <p:ext uri="{BB962C8B-B14F-4D97-AF65-F5344CB8AC3E}">
        <p14:creationId xmlns:p14="http://schemas.microsoft.com/office/powerpoint/2010/main" val="70536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48</a:t>
            </a:fld>
            <a:endParaRPr lang="en-US" dirty="0"/>
          </a:p>
        </p:txBody>
      </p:sp>
    </p:spTree>
    <p:extLst>
      <p:ext uri="{BB962C8B-B14F-4D97-AF65-F5344CB8AC3E}">
        <p14:creationId xmlns:p14="http://schemas.microsoft.com/office/powerpoint/2010/main" val="2183832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49</a:t>
            </a:fld>
            <a:endParaRPr lang="en-US" dirty="0"/>
          </a:p>
        </p:txBody>
      </p:sp>
    </p:spTree>
    <p:extLst>
      <p:ext uri="{BB962C8B-B14F-4D97-AF65-F5344CB8AC3E}">
        <p14:creationId xmlns:p14="http://schemas.microsoft.com/office/powerpoint/2010/main" val="3487320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50</a:t>
            </a:fld>
            <a:endParaRPr lang="en-US" dirty="0"/>
          </a:p>
        </p:txBody>
      </p:sp>
    </p:spTree>
    <p:extLst>
      <p:ext uri="{BB962C8B-B14F-4D97-AF65-F5344CB8AC3E}">
        <p14:creationId xmlns:p14="http://schemas.microsoft.com/office/powerpoint/2010/main" val="2579257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51</a:t>
            </a:fld>
            <a:endParaRPr lang="en-US" dirty="0"/>
          </a:p>
        </p:txBody>
      </p:sp>
    </p:spTree>
    <p:extLst>
      <p:ext uri="{BB962C8B-B14F-4D97-AF65-F5344CB8AC3E}">
        <p14:creationId xmlns:p14="http://schemas.microsoft.com/office/powerpoint/2010/main" val="2939973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52</a:t>
            </a:fld>
            <a:endParaRPr lang="en-US" dirty="0"/>
          </a:p>
        </p:txBody>
      </p:sp>
    </p:spTree>
    <p:extLst>
      <p:ext uri="{BB962C8B-B14F-4D97-AF65-F5344CB8AC3E}">
        <p14:creationId xmlns:p14="http://schemas.microsoft.com/office/powerpoint/2010/main" val="1982756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53</a:t>
            </a:fld>
            <a:endParaRPr lang="en-US" dirty="0"/>
          </a:p>
        </p:txBody>
      </p:sp>
    </p:spTree>
    <p:extLst>
      <p:ext uri="{BB962C8B-B14F-4D97-AF65-F5344CB8AC3E}">
        <p14:creationId xmlns:p14="http://schemas.microsoft.com/office/powerpoint/2010/main" val="2711056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54</a:t>
            </a:fld>
            <a:endParaRPr lang="en-US" dirty="0"/>
          </a:p>
        </p:txBody>
      </p:sp>
    </p:spTree>
    <p:extLst>
      <p:ext uri="{BB962C8B-B14F-4D97-AF65-F5344CB8AC3E}">
        <p14:creationId xmlns:p14="http://schemas.microsoft.com/office/powerpoint/2010/main" val="56066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a:t>
            </a:fld>
            <a:endParaRPr lang="en-US" dirty="0"/>
          </a:p>
        </p:txBody>
      </p:sp>
    </p:spTree>
    <p:extLst>
      <p:ext uri="{BB962C8B-B14F-4D97-AF65-F5344CB8AC3E}">
        <p14:creationId xmlns:p14="http://schemas.microsoft.com/office/powerpoint/2010/main" val="2535352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55</a:t>
            </a:fld>
            <a:endParaRPr lang="en-US" dirty="0"/>
          </a:p>
        </p:txBody>
      </p:sp>
    </p:spTree>
    <p:extLst>
      <p:ext uri="{BB962C8B-B14F-4D97-AF65-F5344CB8AC3E}">
        <p14:creationId xmlns:p14="http://schemas.microsoft.com/office/powerpoint/2010/main" val="3926492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3B37A67-24AD-48C2-975B-C902DBC05746}" type="slidenum">
              <a:rPr lang="en-US" smtClean="0"/>
              <a:t>56</a:t>
            </a:fld>
            <a:endParaRPr lang="en-US" dirty="0"/>
          </a:p>
        </p:txBody>
      </p:sp>
    </p:spTree>
    <p:extLst>
      <p:ext uri="{BB962C8B-B14F-4D97-AF65-F5344CB8AC3E}">
        <p14:creationId xmlns:p14="http://schemas.microsoft.com/office/powerpoint/2010/main" val="1325217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57</a:t>
            </a:fld>
            <a:endParaRPr lang="en-US" dirty="0"/>
          </a:p>
        </p:txBody>
      </p:sp>
    </p:spTree>
    <p:extLst>
      <p:ext uri="{BB962C8B-B14F-4D97-AF65-F5344CB8AC3E}">
        <p14:creationId xmlns:p14="http://schemas.microsoft.com/office/powerpoint/2010/main" val="601491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58</a:t>
            </a:fld>
            <a:endParaRPr lang="en-US" dirty="0"/>
          </a:p>
        </p:txBody>
      </p:sp>
    </p:spTree>
    <p:extLst>
      <p:ext uri="{BB962C8B-B14F-4D97-AF65-F5344CB8AC3E}">
        <p14:creationId xmlns:p14="http://schemas.microsoft.com/office/powerpoint/2010/main" val="2463324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61</a:t>
            </a:fld>
            <a:endParaRPr lang="en-US" dirty="0"/>
          </a:p>
        </p:txBody>
      </p:sp>
    </p:spTree>
    <p:extLst>
      <p:ext uri="{BB962C8B-B14F-4D97-AF65-F5344CB8AC3E}">
        <p14:creationId xmlns:p14="http://schemas.microsoft.com/office/powerpoint/2010/main" val="58099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62</a:t>
            </a:fld>
            <a:endParaRPr lang="en-US" dirty="0"/>
          </a:p>
        </p:txBody>
      </p:sp>
    </p:spTree>
    <p:extLst>
      <p:ext uri="{BB962C8B-B14F-4D97-AF65-F5344CB8AC3E}">
        <p14:creationId xmlns:p14="http://schemas.microsoft.com/office/powerpoint/2010/main" val="1815764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63</a:t>
            </a:fld>
            <a:endParaRPr lang="en-US" dirty="0"/>
          </a:p>
        </p:txBody>
      </p:sp>
    </p:spTree>
    <p:extLst>
      <p:ext uri="{BB962C8B-B14F-4D97-AF65-F5344CB8AC3E}">
        <p14:creationId xmlns:p14="http://schemas.microsoft.com/office/powerpoint/2010/main" val="1231313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64</a:t>
            </a:fld>
            <a:endParaRPr lang="en-US" dirty="0"/>
          </a:p>
        </p:txBody>
      </p:sp>
    </p:spTree>
    <p:extLst>
      <p:ext uri="{BB962C8B-B14F-4D97-AF65-F5344CB8AC3E}">
        <p14:creationId xmlns:p14="http://schemas.microsoft.com/office/powerpoint/2010/main" val="3179828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67</a:t>
            </a:fld>
            <a:endParaRPr lang="en-US" dirty="0"/>
          </a:p>
        </p:txBody>
      </p:sp>
    </p:spTree>
    <p:extLst>
      <p:ext uri="{BB962C8B-B14F-4D97-AF65-F5344CB8AC3E}">
        <p14:creationId xmlns:p14="http://schemas.microsoft.com/office/powerpoint/2010/main" val="3711010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68</a:t>
            </a:fld>
            <a:endParaRPr lang="en-US" dirty="0"/>
          </a:p>
        </p:txBody>
      </p:sp>
    </p:spTree>
    <p:extLst>
      <p:ext uri="{BB962C8B-B14F-4D97-AF65-F5344CB8AC3E}">
        <p14:creationId xmlns:p14="http://schemas.microsoft.com/office/powerpoint/2010/main" val="3827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a:t>
            </a:fld>
            <a:endParaRPr lang="en-US" dirty="0"/>
          </a:p>
        </p:txBody>
      </p:sp>
    </p:spTree>
    <p:extLst>
      <p:ext uri="{BB962C8B-B14F-4D97-AF65-F5344CB8AC3E}">
        <p14:creationId xmlns:p14="http://schemas.microsoft.com/office/powerpoint/2010/main" val="1197550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69</a:t>
            </a:fld>
            <a:endParaRPr lang="en-US" dirty="0"/>
          </a:p>
        </p:txBody>
      </p:sp>
    </p:spTree>
    <p:extLst>
      <p:ext uri="{BB962C8B-B14F-4D97-AF65-F5344CB8AC3E}">
        <p14:creationId xmlns:p14="http://schemas.microsoft.com/office/powerpoint/2010/main" val="30225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31825"/>
            <a:ext cx="6196013" cy="3486150"/>
          </a:xfrm>
        </p:spPr>
      </p:sp>
      <p:sp>
        <p:nvSpPr>
          <p:cNvPr id="4" name="Slide Number Placeholder 3"/>
          <p:cNvSpPr>
            <a:spLocks noGrp="1"/>
          </p:cNvSpPr>
          <p:nvPr>
            <p:ph type="sldNum" sz="quarter" idx="10"/>
          </p:nvPr>
        </p:nvSpPr>
        <p:spPr/>
        <p:txBody>
          <a:bodyPr/>
          <a:lstStyle/>
          <a:p>
            <a:fld id="{9BF06C45-EFA5-4731-9757-DD5338269131}" type="slidenum">
              <a:rPr lang="en-US" smtClean="0">
                <a:solidFill>
                  <a:prstClr val="black"/>
                </a:solidFill>
              </a:rPr>
              <a:pPr/>
              <a:t>7</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effectLst/>
            </a:endParaRPr>
          </a:p>
        </p:txBody>
      </p:sp>
    </p:spTree>
    <p:extLst>
      <p:ext uri="{BB962C8B-B14F-4D97-AF65-F5344CB8AC3E}">
        <p14:creationId xmlns:p14="http://schemas.microsoft.com/office/powerpoint/2010/main" val="3033836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8</a:t>
            </a:fld>
            <a:endParaRPr lang="en-US" dirty="0"/>
          </a:p>
        </p:txBody>
      </p:sp>
    </p:spTree>
    <p:extLst>
      <p:ext uri="{BB962C8B-B14F-4D97-AF65-F5344CB8AC3E}">
        <p14:creationId xmlns:p14="http://schemas.microsoft.com/office/powerpoint/2010/main" val="1898319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37A67-24AD-48C2-975B-C902DBC05746}" type="slidenum">
              <a:rPr lang="en-US" smtClean="0"/>
              <a:t>9</a:t>
            </a:fld>
            <a:endParaRPr lang="en-US" dirty="0"/>
          </a:p>
        </p:txBody>
      </p:sp>
    </p:spTree>
    <p:extLst>
      <p:ext uri="{BB962C8B-B14F-4D97-AF65-F5344CB8AC3E}">
        <p14:creationId xmlns:p14="http://schemas.microsoft.com/office/powerpoint/2010/main" val="863023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zynrelef.com/prescribing-information.pdf"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zynrelef.com/prescribing-information.pdf"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zynrelef.com/prescribing-information.pdf"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ZYN Text Slid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78966-5D72-3947-92A7-DA42FC26DE17}"/>
              </a:ext>
            </a:extLst>
          </p:cNvPr>
          <p:cNvSpPr>
            <a:spLocks noGrp="1"/>
          </p:cNvSpPr>
          <p:nvPr>
            <p:ph type="title" hasCustomPrompt="1"/>
          </p:nvPr>
        </p:nvSpPr>
        <p:spPr>
          <a:xfrm>
            <a:off x="2312275" y="344966"/>
            <a:ext cx="9343697" cy="1042403"/>
          </a:xfrm>
        </p:spPr>
        <p:txBody>
          <a:bodyPr lIns="0" tIns="0" rIns="0" bIns="0" anchor="b" anchorCtr="0"/>
          <a:lstStyle>
            <a:lvl1pPr>
              <a:defRPr cap="all" baseline="0">
                <a:solidFill>
                  <a:schemeClr val="accent1"/>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20A3AB29-380C-6744-82D0-77486C4697C9}"/>
              </a:ext>
            </a:extLst>
          </p:cNvPr>
          <p:cNvSpPr>
            <a:spLocks noGrp="1"/>
          </p:cNvSpPr>
          <p:nvPr>
            <p:ph idx="1"/>
          </p:nvPr>
        </p:nvSpPr>
        <p:spPr>
          <a:xfrm>
            <a:off x="2312274" y="1713189"/>
            <a:ext cx="9343698" cy="4484541"/>
          </a:xfrm>
        </p:spPr>
        <p:txBody>
          <a:bodyPr lIns="0" rIns="0">
            <a:normAutofit/>
          </a:bodyPr>
          <a:lstStyle>
            <a:lvl1pPr>
              <a:buClr>
                <a:schemeClr val="accent5"/>
              </a:buClr>
              <a:defRPr sz="2000">
                <a:solidFill>
                  <a:schemeClr val="accent3">
                    <a:lumMod val="50000"/>
                  </a:schemeClr>
                </a:solidFill>
              </a:defRPr>
            </a:lvl1pPr>
            <a:lvl2pPr>
              <a:buClr>
                <a:schemeClr val="accent5"/>
              </a:buClr>
              <a:defRPr sz="1800">
                <a:solidFill>
                  <a:schemeClr val="accent3">
                    <a:lumMod val="50000"/>
                  </a:schemeClr>
                </a:solidFill>
              </a:defRPr>
            </a:lvl2pPr>
            <a:lvl3pPr>
              <a:buClr>
                <a:schemeClr val="accent5"/>
              </a:buClr>
              <a:defRPr sz="1600">
                <a:solidFill>
                  <a:schemeClr val="accent3">
                    <a:lumMod val="50000"/>
                  </a:schemeClr>
                </a:solidFill>
              </a:defRPr>
            </a:lvl3pPr>
            <a:lvl4pPr>
              <a:buClr>
                <a:schemeClr val="accent5"/>
              </a:buClr>
              <a:defRPr sz="1400">
                <a:solidFill>
                  <a:schemeClr val="accent3">
                    <a:lumMod val="50000"/>
                  </a:schemeClr>
                </a:solidFill>
              </a:defRPr>
            </a:lvl4pPr>
            <a:lvl5pPr>
              <a:buClr>
                <a:schemeClr val="accent5"/>
              </a:buClr>
              <a:defRPr sz="1400">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1726D4FF-E2F4-424F-9BCB-16B36A0D5796}"/>
              </a:ext>
            </a:extLst>
          </p:cNvPr>
          <p:cNvSpPr/>
          <p:nvPr userDrawn="1"/>
        </p:nvSpPr>
        <p:spPr>
          <a:xfrm>
            <a:off x="0" y="6480475"/>
            <a:ext cx="12192000" cy="377525"/>
          </a:xfrm>
          <a:prstGeom prst="rect">
            <a:avLst/>
          </a:prstGeom>
          <a:gradFill>
            <a:gsLst>
              <a:gs pos="100000">
                <a:schemeClr val="accent2"/>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 name="Footer Placeholder 4">
            <a:extLst>
              <a:ext uri="{FF2B5EF4-FFF2-40B4-BE49-F238E27FC236}">
                <a16:creationId xmlns:a16="http://schemas.microsoft.com/office/drawing/2014/main" id="{9987B051-2936-A64B-B388-AF7D87D3823C}"/>
              </a:ext>
            </a:extLst>
          </p:cNvPr>
          <p:cNvSpPr>
            <a:spLocks noGrp="1"/>
          </p:cNvSpPr>
          <p:nvPr>
            <p:ph type="ftr" sz="quarter" idx="11"/>
          </p:nvPr>
        </p:nvSpPr>
        <p:spPr>
          <a:xfrm>
            <a:off x="377554" y="6592062"/>
            <a:ext cx="1934720" cy="365125"/>
          </a:xfrm>
          <a:prstGeom prst="rect">
            <a:avLst/>
          </a:prstGeom>
        </p:spPr>
        <p:txBody>
          <a:bodyPr lIns="0" tIns="0" rIns="0" bIns="0"/>
          <a:lstStyle>
            <a:lvl1pPr algn="l">
              <a:defRPr sz="1000">
                <a:solidFill>
                  <a:schemeClr val="bg1"/>
                </a:solidFill>
              </a:defRPr>
            </a:lvl1pPr>
          </a:lstStyle>
          <a:p>
            <a:r>
              <a:rPr lang="en-US" dirty="0"/>
              <a:t>© 2023 Heron Therapeutics, Inc.</a:t>
            </a:r>
          </a:p>
        </p:txBody>
      </p:sp>
      <p:sp>
        <p:nvSpPr>
          <p:cNvPr id="12" name="Slide Number Placeholder 5">
            <a:extLst>
              <a:ext uri="{FF2B5EF4-FFF2-40B4-BE49-F238E27FC236}">
                <a16:creationId xmlns:a16="http://schemas.microsoft.com/office/drawing/2014/main" id="{D2BE434C-3205-A24D-80DB-CACEE1BB9468}"/>
              </a:ext>
            </a:extLst>
          </p:cNvPr>
          <p:cNvSpPr txBox="1">
            <a:spLocks/>
          </p:cNvSpPr>
          <p:nvPr userDrawn="1"/>
        </p:nvSpPr>
        <p:spPr>
          <a:xfrm>
            <a:off x="11582402" y="6480475"/>
            <a:ext cx="495300" cy="377526"/>
          </a:xfrm>
          <a:prstGeom prst="rect">
            <a:avLst/>
          </a:prstGeom>
        </p:spPr>
        <p:txBody>
          <a:bodyPr anchor="ctr" anchorCtr="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161E-85C0-9F46-B976-07B4FDFA4F97}" type="slidenum">
              <a:rPr lang="en-US" smtClean="0"/>
              <a:pPr/>
              <a:t>‹#›</a:t>
            </a:fld>
            <a:r>
              <a:rPr lang="en-US" dirty="0"/>
              <a:t> </a:t>
            </a:r>
          </a:p>
        </p:txBody>
      </p:sp>
      <p:sp>
        <p:nvSpPr>
          <p:cNvPr id="9" name="TextBox 8">
            <a:extLst>
              <a:ext uri="{FF2B5EF4-FFF2-40B4-BE49-F238E27FC236}">
                <a16:creationId xmlns:a16="http://schemas.microsoft.com/office/drawing/2014/main" id="{CE4A94AB-4982-CB4E-9D6D-6AB275EADCD9}"/>
              </a:ext>
            </a:extLst>
          </p:cNvPr>
          <p:cNvSpPr txBox="1"/>
          <p:nvPr userDrawn="1"/>
        </p:nvSpPr>
        <p:spPr>
          <a:xfrm>
            <a:off x="2199704" y="6483969"/>
            <a:ext cx="9527698" cy="366774"/>
          </a:xfrm>
          <a:prstGeom prst="rect">
            <a:avLst/>
          </a:prstGeom>
          <a:noFill/>
        </p:spPr>
        <p:txBody>
          <a:bodyPr wrap="square" rtlCol="0" anchor="ctr">
            <a:noAutofit/>
          </a:bodyPr>
          <a:lstStyle/>
          <a:p>
            <a:pPr lvl="0" algn="ctr">
              <a:defRPr/>
            </a:pPr>
            <a:r>
              <a:rPr kumimoji="0" lang="en-US" sz="1100" b="0" i="0" u="none" strike="noStrike" kern="1200" cap="none" spc="0" normalizeH="0" baseline="0" noProof="0" dirty="0">
                <a:ln>
                  <a:noFill/>
                </a:ln>
                <a:solidFill>
                  <a:schemeClr val="bg1"/>
                </a:solidFill>
                <a:effectLst/>
                <a:uLnTx/>
                <a:uFillTx/>
                <a:latin typeface="+mn-lt"/>
                <a:ea typeface="+mn-ea"/>
                <a:cs typeface="+mn-cs"/>
              </a:rPr>
              <a:t>Please see </a:t>
            </a:r>
            <a:r>
              <a:rPr kumimoji="0" lang="en-US" sz="1100" b="1" i="0" u="none" strike="noStrike" kern="1200" cap="none" spc="0" normalizeH="0" baseline="0" noProof="0" dirty="0">
                <a:ln>
                  <a:noFill/>
                </a:ln>
                <a:solidFill>
                  <a:schemeClr val="bg1"/>
                </a:solidFill>
                <a:effectLst/>
                <a:uLnTx/>
                <a:uFillTx/>
                <a:latin typeface="+mn-lt"/>
                <a:ea typeface="+mn-ea"/>
                <a:cs typeface="+mn-cs"/>
              </a:rPr>
              <a:t>IMPORTANT SAFETY INFORMATION </a:t>
            </a:r>
            <a:r>
              <a:rPr kumimoji="0" lang="en-US" sz="1100" b="0" i="0" u="none" strike="noStrike" kern="1200" cap="none" spc="0" normalizeH="0" baseline="0" noProof="0" dirty="0">
                <a:ln>
                  <a:noFill/>
                </a:ln>
                <a:solidFill>
                  <a:schemeClr val="bg1"/>
                </a:solidFill>
                <a:effectLst/>
                <a:uLnTx/>
                <a:uFillTx/>
                <a:latin typeface="+mn-lt"/>
                <a:ea typeface="+mn-ea"/>
                <a:cs typeface="+mn-cs"/>
              </a:rPr>
              <a:t>on pages 64 to 68 and full </a:t>
            </a:r>
            <a:r>
              <a:rPr kumimoji="0" lang="en-US" sz="1100" b="0" i="0" u="none" strike="noStrike" kern="1200" cap="none" spc="0" normalizeH="0" baseline="0" noProof="0" dirty="0">
                <a:ln>
                  <a:noFill/>
                </a:ln>
                <a:solidFill>
                  <a:schemeClr val="bg1"/>
                </a:solidFill>
                <a:effectLst/>
                <a:uLnTx/>
                <a:uFillTx/>
                <a:latin typeface="+mn-lt"/>
                <a:ea typeface="+mn-ea"/>
                <a:cs typeface="+mn-cs"/>
                <a:hlinkClick r:id="rId2">
                  <a:extLst>
                    <a:ext uri="{A12FA001-AC4F-418D-AE19-62706E023703}">
                      <ahyp:hlinkClr xmlns:ahyp="http://schemas.microsoft.com/office/drawing/2018/hyperlinkcolor" val="tx"/>
                    </a:ext>
                  </a:extLst>
                </a:hlinkClick>
              </a:rPr>
              <a:t>Prescribing Information</a:t>
            </a:r>
            <a:r>
              <a:rPr kumimoji="0" lang="en-US" sz="1100" b="0" i="0" u="none" strike="noStrike" kern="1200" cap="none" spc="0" normalizeH="0" baseline="0" noProof="0" dirty="0">
                <a:ln>
                  <a:noFill/>
                </a:ln>
                <a:solidFill>
                  <a:schemeClr val="bg1"/>
                </a:solidFill>
                <a:effectLst/>
                <a:uLnTx/>
                <a:uFillTx/>
                <a:latin typeface="+mn-lt"/>
                <a:ea typeface="+mn-ea"/>
                <a:cs typeface="+mn-cs"/>
              </a:rPr>
              <a:t>, including </a:t>
            </a:r>
            <a:r>
              <a:rPr kumimoji="0" lang="en-US" sz="1100" b="1" i="0" u="none" strike="noStrike" kern="1200" cap="none" spc="0" normalizeH="0" baseline="0" noProof="0" dirty="0">
                <a:ln>
                  <a:noFill/>
                </a:ln>
                <a:solidFill>
                  <a:schemeClr val="bg1"/>
                </a:solidFill>
                <a:effectLst/>
                <a:uLnTx/>
                <a:uFillTx/>
                <a:latin typeface="+mn-lt"/>
                <a:ea typeface="+mn-ea"/>
                <a:cs typeface="+mn-cs"/>
              </a:rPr>
              <a:t>Boxed Warning</a:t>
            </a:r>
            <a:r>
              <a:rPr kumimoji="0" lang="en-US" sz="1100" b="0" i="0" u="none" strike="noStrike" kern="1200" cap="none" spc="0" normalizeH="0" baseline="0" noProof="0" dirty="0">
                <a:ln>
                  <a:noFill/>
                </a:ln>
                <a:solidFill>
                  <a:schemeClr val="bg1"/>
                </a:solidFill>
                <a:effectLst/>
                <a:uLnTx/>
                <a:uFillTx/>
                <a:latin typeface="+mn-lt"/>
                <a:ea typeface="+mn-ea"/>
                <a:cs typeface="+mn-cs"/>
              </a:rPr>
              <a:t>.</a:t>
            </a:r>
          </a:p>
        </p:txBody>
      </p:sp>
      <p:pic>
        <p:nvPicPr>
          <p:cNvPr id="13" name="Picture 12" descr="Logo&#10;&#10;Description automatically generated">
            <a:extLst>
              <a:ext uri="{FF2B5EF4-FFF2-40B4-BE49-F238E27FC236}">
                <a16:creationId xmlns:a16="http://schemas.microsoft.com/office/drawing/2014/main" id="{C2EA6EEC-9336-1645-B9B8-7EC91567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274" y="256567"/>
            <a:ext cx="1611422" cy="1042403"/>
          </a:xfrm>
          <a:prstGeom prst="rect">
            <a:avLst/>
          </a:prstGeom>
        </p:spPr>
      </p:pic>
    </p:spTree>
    <p:extLst>
      <p:ext uri="{BB962C8B-B14F-4D97-AF65-F5344CB8AC3E}">
        <p14:creationId xmlns:p14="http://schemas.microsoft.com/office/powerpoint/2010/main" val="81225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YN Text Slide - 1 - No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39460D-1009-7E4E-B2E8-492FC9BE4E2B}"/>
              </a:ext>
            </a:extLst>
          </p:cNvPr>
          <p:cNvSpPr>
            <a:spLocks noGrp="1"/>
          </p:cNvSpPr>
          <p:nvPr>
            <p:ph type="title" hasCustomPrompt="1"/>
          </p:nvPr>
        </p:nvSpPr>
        <p:spPr>
          <a:xfrm>
            <a:off x="733099" y="344966"/>
            <a:ext cx="10922873" cy="1042403"/>
          </a:xfrm>
        </p:spPr>
        <p:txBody>
          <a:bodyPr lIns="0" tIns="0" rIns="0" bIns="0" anchor="b" anchorCtr="0"/>
          <a:lstStyle>
            <a:lvl1pPr>
              <a:defRPr cap="all" baseline="0">
                <a:solidFill>
                  <a:schemeClr val="accent1"/>
                </a:solidFill>
              </a:defRPr>
            </a:lvl1pPr>
          </a:lstStyle>
          <a:p>
            <a:r>
              <a:rPr lang="en-US" dirty="0"/>
              <a:t>CLICK TO EDIT MASTER TITLE</a:t>
            </a:r>
          </a:p>
        </p:txBody>
      </p:sp>
      <p:sp>
        <p:nvSpPr>
          <p:cNvPr id="9" name="Content Placeholder 2">
            <a:extLst>
              <a:ext uri="{FF2B5EF4-FFF2-40B4-BE49-F238E27FC236}">
                <a16:creationId xmlns:a16="http://schemas.microsoft.com/office/drawing/2014/main" id="{B1500312-12E5-F249-A9FD-94764530C668}"/>
              </a:ext>
            </a:extLst>
          </p:cNvPr>
          <p:cNvSpPr>
            <a:spLocks noGrp="1"/>
          </p:cNvSpPr>
          <p:nvPr>
            <p:ph idx="1"/>
          </p:nvPr>
        </p:nvSpPr>
        <p:spPr>
          <a:xfrm>
            <a:off x="733099" y="1713189"/>
            <a:ext cx="10922873" cy="4484541"/>
          </a:xfrm>
        </p:spPr>
        <p:txBody>
          <a:bodyPr lIns="0" rIns="0">
            <a:normAutofit/>
          </a:bodyPr>
          <a:lstStyle>
            <a:lvl1pPr>
              <a:buClr>
                <a:schemeClr val="accent5"/>
              </a:buClr>
              <a:defRPr sz="2000">
                <a:solidFill>
                  <a:schemeClr val="accent3">
                    <a:lumMod val="50000"/>
                  </a:schemeClr>
                </a:solidFill>
              </a:defRPr>
            </a:lvl1pPr>
            <a:lvl2pPr>
              <a:buClr>
                <a:schemeClr val="accent5"/>
              </a:buClr>
              <a:defRPr sz="1800">
                <a:solidFill>
                  <a:schemeClr val="accent3">
                    <a:lumMod val="50000"/>
                  </a:schemeClr>
                </a:solidFill>
              </a:defRPr>
            </a:lvl2pPr>
            <a:lvl3pPr>
              <a:buClr>
                <a:schemeClr val="accent5"/>
              </a:buClr>
              <a:defRPr sz="1600">
                <a:solidFill>
                  <a:schemeClr val="accent3">
                    <a:lumMod val="50000"/>
                  </a:schemeClr>
                </a:solidFill>
              </a:defRPr>
            </a:lvl3pPr>
            <a:lvl4pPr>
              <a:buClr>
                <a:schemeClr val="accent5"/>
              </a:buClr>
              <a:defRPr sz="1400">
                <a:solidFill>
                  <a:schemeClr val="accent3">
                    <a:lumMod val="50000"/>
                  </a:schemeClr>
                </a:solidFill>
              </a:defRPr>
            </a:lvl4pPr>
            <a:lvl5pPr>
              <a:buClr>
                <a:schemeClr val="accent5"/>
              </a:buClr>
              <a:defRPr sz="1400">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Rounded Corners 2">
            <a:extLst>
              <a:ext uri="{FF2B5EF4-FFF2-40B4-BE49-F238E27FC236}">
                <a16:creationId xmlns:a16="http://schemas.microsoft.com/office/drawing/2014/main" id="{2D6C43A3-4665-164D-A06C-0E92767928C6}"/>
              </a:ext>
            </a:extLst>
          </p:cNvPr>
          <p:cNvSpPr/>
          <p:nvPr userDrawn="1"/>
        </p:nvSpPr>
        <p:spPr>
          <a:xfrm>
            <a:off x="7996961" y="-52047"/>
            <a:ext cx="3833091" cy="397013"/>
          </a:xfrm>
          <a:custGeom>
            <a:avLst/>
            <a:gdLst>
              <a:gd name="connsiteX0" fmla="*/ 0 w 3833091"/>
              <a:gd name="connsiteY0" fmla="*/ 79404 h 476417"/>
              <a:gd name="connsiteX1" fmla="*/ 79404 w 3833091"/>
              <a:gd name="connsiteY1" fmla="*/ 0 h 476417"/>
              <a:gd name="connsiteX2" fmla="*/ 3753687 w 3833091"/>
              <a:gd name="connsiteY2" fmla="*/ 0 h 476417"/>
              <a:gd name="connsiteX3" fmla="*/ 3833091 w 3833091"/>
              <a:gd name="connsiteY3" fmla="*/ 79404 h 476417"/>
              <a:gd name="connsiteX4" fmla="*/ 3833091 w 3833091"/>
              <a:gd name="connsiteY4" fmla="*/ 397013 h 476417"/>
              <a:gd name="connsiteX5" fmla="*/ 3753687 w 3833091"/>
              <a:gd name="connsiteY5" fmla="*/ 476417 h 476417"/>
              <a:gd name="connsiteX6" fmla="*/ 79404 w 3833091"/>
              <a:gd name="connsiteY6" fmla="*/ 476417 h 476417"/>
              <a:gd name="connsiteX7" fmla="*/ 0 w 3833091"/>
              <a:gd name="connsiteY7" fmla="*/ 397013 h 476417"/>
              <a:gd name="connsiteX8" fmla="*/ 0 w 3833091"/>
              <a:gd name="connsiteY8" fmla="*/ 79404 h 476417"/>
              <a:gd name="connsiteX0" fmla="*/ 0 w 3833091"/>
              <a:gd name="connsiteY0" fmla="*/ 79404 h 476417"/>
              <a:gd name="connsiteX1" fmla="*/ 3753687 w 3833091"/>
              <a:gd name="connsiteY1" fmla="*/ 0 h 476417"/>
              <a:gd name="connsiteX2" fmla="*/ 3833091 w 3833091"/>
              <a:gd name="connsiteY2" fmla="*/ 79404 h 476417"/>
              <a:gd name="connsiteX3" fmla="*/ 3833091 w 3833091"/>
              <a:gd name="connsiteY3" fmla="*/ 397013 h 476417"/>
              <a:gd name="connsiteX4" fmla="*/ 3753687 w 3833091"/>
              <a:gd name="connsiteY4" fmla="*/ 476417 h 476417"/>
              <a:gd name="connsiteX5" fmla="*/ 79404 w 3833091"/>
              <a:gd name="connsiteY5" fmla="*/ 476417 h 476417"/>
              <a:gd name="connsiteX6" fmla="*/ 0 w 3833091"/>
              <a:gd name="connsiteY6" fmla="*/ 397013 h 476417"/>
              <a:gd name="connsiteX7" fmla="*/ 0 w 3833091"/>
              <a:gd name="connsiteY7" fmla="*/ 79404 h 476417"/>
              <a:gd name="connsiteX0" fmla="*/ 0 w 3833091"/>
              <a:gd name="connsiteY0" fmla="*/ 39702 h 436715"/>
              <a:gd name="connsiteX1" fmla="*/ 3833091 w 3833091"/>
              <a:gd name="connsiteY1" fmla="*/ 39702 h 436715"/>
              <a:gd name="connsiteX2" fmla="*/ 3833091 w 3833091"/>
              <a:gd name="connsiteY2" fmla="*/ 357311 h 436715"/>
              <a:gd name="connsiteX3" fmla="*/ 3753687 w 3833091"/>
              <a:gd name="connsiteY3" fmla="*/ 436715 h 436715"/>
              <a:gd name="connsiteX4" fmla="*/ 79404 w 3833091"/>
              <a:gd name="connsiteY4" fmla="*/ 436715 h 436715"/>
              <a:gd name="connsiteX5" fmla="*/ 0 w 3833091"/>
              <a:gd name="connsiteY5" fmla="*/ 357311 h 436715"/>
              <a:gd name="connsiteX6" fmla="*/ 0 w 3833091"/>
              <a:gd name="connsiteY6" fmla="*/ 39702 h 436715"/>
              <a:gd name="connsiteX0" fmla="*/ 0 w 3833091"/>
              <a:gd name="connsiteY0" fmla="*/ 22430 h 419443"/>
              <a:gd name="connsiteX1" fmla="*/ 3833091 w 3833091"/>
              <a:gd name="connsiteY1" fmla="*/ 22430 h 419443"/>
              <a:gd name="connsiteX2" fmla="*/ 3833091 w 3833091"/>
              <a:gd name="connsiteY2" fmla="*/ 340039 h 419443"/>
              <a:gd name="connsiteX3" fmla="*/ 3753687 w 3833091"/>
              <a:gd name="connsiteY3" fmla="*/ 419443 h 419443"/>
              <a:gd name="connsiteX4" fmla="*/ 79404 w 3833091"/>
              <a:gd name="connsiteY4" fmla="*/ 419443 h 419443"/>
              <a:gd name="connsiteX5" fmla="*/ 0 w 3833091"/>
              <a:gd name="connsiteY5" fmla="*/ 340039 h 419443"/>
              <a:gd name="connsiteX6" fmla="*/ 0 w 3833091"/>
              <a:gd name="connsiteY6" fmla="*/ 22430 h 419443"/>
              <a:gd name="connsiteX0" fmla="*/ 0 w 3833091"/>
              <a:gd name="connsiteY0" fmla="*/ 61124 h 458137"/>
              <a:gd name="connsiteX1" fmla="*/ 3833091 w 3833091"/>
              <a:gd name="connsiteY1" fmla="*/ 61124 h 458137"/>
              <a:gd name="connsiteX2" fmla="*/ 3833091 w 3833091"/>
              <a:gd name="connsiteY2" fmla="*/ 378733 h 458137"/>
              <a:gd name="connsiteX3" fmla="*/ 3753687 w 3833091"/>
              <a:gd name="connsiteY3" fmla="*/ 458137 h 458137"/>
              <a:gd name="connsiteX4" fmla="*/ 79404 w 3833091"/>
              <a:gd name="connsiteY4" fmla="*/ 458137 h 458137"/>
              <a:gd name="connsiteX5" fmla="*/ 0 w 3833091"/>
              <a:gd name="connsiteY5" fmla="*/ 378733 h 458137"/>
              <a:gd name="connsiteX6" fmla="*/ 0 w 3833091"/>
              <a:gd name="connsiteY6" fmla="*/ 61124 h 458137"/>
              <a:gd name="connsiteX0" fmla="*/ 0 w 3833091"/>
              <a:gd name="connsiteY0" fmla="*/ 61124 h 458137"/>
              <a:gd name="connsiteX1" fmla="*/ 3833091 w 3833091"/>
              <a:gd name="connsiteY1" fmla="*/ 61124 h 458137"/>
              <a:gd name="connsiteX2" fmla="*/ 3833091 w 3833091"/>
              <a:gd name="connsiteY2" fmla="*/ 378733 h 458137"/>
              <a:gd name="connsiteX3" fmla="*/ 3753687 w 3833091"/>
              <a:gd name="connsiteY3" fmla="*/ 458137 h 458137"/>
              <a:gd name="connsiteX4" fmla="*/ 79404 w 3833091"/>
              <a:gd name="connsiteY4" fmla="*/ 458137 h 458137"/>
              <a:gd name="connsiteX5" fmla="*/ 0 w 3833091"/>
              <a:gd name="connsiteY5" fmla="*/ 378733 h 458137"/>
              <a:gd name="connsiteX6" fmla="*/ 0 w 3833091"/>
              <a:gd name="connsiteY6" fmla="*/ 61124 h 458137"/>
              <a:gd name="connsiteX0" fmla="*/ 0 w 3833091"/>
              <a:gd name="connsiteY0" fmla="*/ 23527 h 420540"/>
              <a:gd name="connsiteX1" fmla="*/ 3833091 w 3833091"/>
              <a:gd name="connsiteY1" fmla="*/ 23527 h 420540"/>
              <a:gd name="connsiteX2" fmla="*/ 3833091 w 3833091"/>
              <a:gd name="connsiteY2" fmla="*/ 341136 h 420540"/>
              <a:gd name="connsiteX3" fmla="*/ 3753687 w 3833091"/>
              <a:gd name="connsiteY3" fmla="*/ 420540 h 420540"/>
              <a:gd name="connsiteX4" fmla="*/ 79404 w 3833091"/>
              <a:gd name="connsiteY4" fmla="*/ 420540 h 420540"/>
              <a:gd name="connsiteX5" fmla="*/ 0 w 3833091"/>
              <a:gd name="connsiteY5" fmla="*/ 341136 h 420540"/>
              <a:gd name="connsiteX6" fmla="*/ 0 w 3833091"/>
              <a:gd name="connsiteY6" fmla="*/ 23527 h 420540"/>
              <a:gd name="connsiteX0" fmla="*/ 0 w 3833091"/>
              <a:gd name="connsiteY0" fmla="*/ 0 h 397013"/>
              <a:gd name="connsiteX1" fmla="*/ 3833091 w 3833091"/>
              <a:gd name="connsiteY1" fmla="*/ 0 h 397013"/>
              <a:gd name="connsiteX2" fmla="*/ 3833091 w 3833091"/>
              <a:gd name="connsiteY2" fmla="*/ 317609 h 397013"/>
              <a:gd name="connsiteX3" fmla="*/ 3753687 w 3833091"/>
              <a:gd name="connsiteY3" fmla="*/ 397013 h 397013"/>
              <a:gd name="connsiteX4" fmla="*/ 79404 w 3833091"/>
              <a:gd name="connsiteY4" fmla="*/ 397013 h 397013"/>
              <a:gd name="connsiteX5" fmla="*/ 0 w 3833091"/>
              <a:gd name="connsiteY5" fmla="*/ 317609 h 397013"/>
              <a:gd name="connsiteX6" fmla="*/ 0 w 3833091"/>
              <a:gd name="connsiteY6" fmla="*/ 0 h 39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3091" h="397013">
                <a:moveTo>
                  <a:pt x="0" y="0"/>
                </a:moveTo>
                <a:lnTo>
                  <a:pt x="3833091" y="0"/>
                </a:lnTo>
                <a:lnTo>
                  <a:pt x="3833091" y="317609"/>
                </a:lnTo>
                <a:cubicBezTo>
                  <a:pt x="3833091" y="361463"/>
                  <a:pt x="3797541" y="397013"/>
                  <a:pt x="3753687" y="397013"/>
                </a:cubicBezTo>
                <a:lnTo>
                  <a:pt x="79404" y="397013"/>
                </a:lnTo>
                <a:cubicBezTo>
                  <a:pt x="35550" y="397013"/>
                  <a:pt x="0" y="361463"/>
                  <a:pt x="0" y="317609"/>
                </a:cubicBezTo>
                <a:lnTo>
                  <a:pt x="0" y="0"/>
                </a:lnTo>
                <a:close/>
              </a:path>
            </a:pathLst>
          </a:custGeom>
          <a:solidFill>
            <a:schemeClr val="accent1"/>
          </a:solidFill>
          <a:ln>
            <a:noFill/>
          </a:ln>
        </p:spPr>
        <p:txBody>
          <a:bodyPr wrap="square" lIns="91440" tIns="228600" rIns="91440" bIns="91440" anchor="b">
            <a:noAutofit/>
          </a:bodyPr>
          <a:lstStyle/>
          <a:p>
            <a:pPr algn="ctr"/>
            <a:r>
              <a:rPr lang="en-US" sz="1200" b="1" dirty="0">
                <a:solidFill>
                  <a:schemeClr val="bg1"/>
                </a:solidFill>
              </a:rPr>
              <a:t>ZYNRELEF</a:t>
            </a:r>
            <a:r>
              <a:rPr lang="en-US" sz="1200" baseline="30000" dirty="0">
                <a:solidFill>
                  <a:schemeClr val="bg1"/>
                </a:solidFill>
              </a:rPr>
              <a:t>®</a:t>
            </a:r>
            <a:r>
              <a:rPr lang="en-US" sz="1200" dirty="0">
                <a:solidFill>
                  <a:schemeClr val="bg1"/>
                </a:solidFill>
              </a:rPr>
              <a:t> </a:t>
            </a:r>
            <a:r>
              <a:rPr lang="en-US" sz="800" dirty="0">
                <a:solidFill>
                  <a:schemeClr val="bg1"/>
                </a:solidFill>
              </a:rPr>
              <a:t>(bupivacaine and meloxicam) extended-release solution</a:t>
            </a:r>
          </a:p>
        </p:txBody>
      </p:sp>
      <p:sp>
        <p:nvSpPr>
          <p:cNvPr id="14" name="Rectangle 13">
            <a:extLst>
              <a:ext uri="{FF2B5EF4-FFF2-40B4-BE49-F238E27FC236}">
                <a16:creationId xmlns:a16="http://schemas.microsoft.com/office/drawing/2014/main" id="{90AE51F4-3900-4547-A970-3281484764EC}"/>
              </a:ext>
            </a:extLst>
          </p:cNvPr>
          <p:cNvSpPr/>
          <p:nvPr userDrawn="1"/>
        </p:nvSpPr>
        <p:spPr>
          <a:xfrm>
            <a:off x="0" y="6480475"/>
            <a:ext cx="12192000" cy="377525"/>
          </a:xfrm>
          <a:prstGeom prst="rect">
            <a:avLst/>
          </a:prstGeom>
          <a:gradFill>
            <a:gsLst>
              <a:gs pos="100000">
                <a:schemeClr val="accent2"/>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 name="Footer Placeholder 4">
            <a:extLst>
              <a:ext uri="{FF2B5EF4-FFF2-40B4-BE49-F238E27FC236}">
                <a16:creationId xmlns:a16="http://schemas.microsoft.com/office/drawing/2014/main" id="{9CBA3453-A75A-6448-85E2-AEC040190172}"/>
              </a:ext>
            </a:extLst>
          </p:cNvPr>
          <p:cNvSpPr>
            <a:spLocks noGrp="1"/>
          </p:cNvSpPr>
          <p:nvPr>
            <p:ph type="ftr" sz="quarter" idx="11"/>
          </p:nvPr>
        </p:nvSpPr>
        <p:spPr>
          <a:xfrm>
            <a:off x="377554" y="6592062"/>
            <a:ext cx="1934720" cy="365125"/>
          </a:xfrm>
          <a:prstGeom prst="rect">
            <a:avLst/>
          </a:prstGeom>
        </p:spPr>
        <p:txBody>
          <a:bodyPr lIns="0" tIns="0" rIns="0" bIns="0"/>
          <a:lstStyle>
            <a:lvl1pPr algn="l">
              <a:defRPr sz="1000">
                <a:solidFill>
                  <a:schemeClr val="bg1"/>
                </a:solidFill>
              </a:defRPr>
            </a:lvl1pPr>
          </a:lstStyle>
          <a:p>
            <a:r>
              <a:rPr lang="en-US" dirty="0"/>
              <a:t>© 2023 Heron Therapeutics, Inc.</a:t>
            </a:r>
          </a:p>
        </p:txBody>
      </p:sp>
      <p:sp>
        <p:nvSpPr>
          <p:cNvPr id="10" name="Slide Number Placeholder 5">
            <a:extLst>
              <a:ext uri="{FF2B5EF4-FFF2-40B4-BE49-F238E27FC236}">
                <a16:creationId xmlns:a16="http://schemas.microsoft.com/office/drawing/2014/main" id="{2952B749-FA76-E24A-B329-6C91FD10A352}"/>
              </a:ext>
            </a:extLst>
          </p:cNvPr>
          <p:cNvSpPr txBox="1">
            <a:spLocks/>
          </p:cNvSpPr>
          <p:nvPr userDrawn="1"/>
        </p:nvSpPr>
        <p:spPr>
          <a:xfrm>
            <a:off x="11582402" y="6480475"/>
            <a:ext cx="495300" cy="377526"/>
          </a:xfrm>
          <a:prstGeom prst="rect">
            <a:avLst/>
          </a:prstGeom>
        </p:spPr>
        <p:txBody>
          <a:bodyPr anchor="ctr" anchorCtr="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161E-85C0-9F46-B976-07B4FDFA4F97}" type="slidenum">
              <a:rPr lang="en-US" smtClean="0"/>
              <a:pPr/>
              <a:t>‹#›</a:t>
            </a:fld>
            <a:r>
              <a:rPr lang="en-US" dirty="0"/>
              <a:t> </a:t>
            </a:r>
          </a:p>
        </p:txBody>
      </p:sp>
      <p:sp>
        <p:nvSpPr>
          <p:cNvPr id="12" name="TextBox 11">
            <a:extLst>
              <a:ext uri="{FF2B5EF4-FFF2-40B4-BE49-F238E27FC236}">
                <a16:creationId xmlns:a16="http://schemas.microsoft.com/office/drawing/2014/main" id="{40E24682-EE06-CE40-BC42-BE7CB08532B3}"/>
              </a:ext>
            </a:extLst>
          </p:cNvPr>
          <p:cNvSpPr txBox="1"/>
          <p:nvPr userDrawn="1"/>
        </p:nvSpPr>
        <p:spPr>
          <a:xfrm>
            <a:off x="2199704" y="6483969"/>
            <a:ext cx="9527698" cy="366774"/>
          </a:xfrm>
          <a:prstGeom prst="rect">
            <a:avLst/>
          </a:prstGeom>
          <a:noFill/>
        </p:spPr>
        <p:txBody>
          <a:bodyPr wrap="square" rtlCol="0" anchor="ctr">
            <a:noAutofit/>
          </a:bodyPr>
          <a:lstStyle/>
          <a:p>
            <a:pPr lvl="0" algn="ctr">
              <a:defRPr/>
            </a:pPr>
            <a:r>
              <a:rPr kumimoji="0" lang="en-US" sz="1100" b="0" i="0" u="none" strike="noStrike" kern="1200" cap="none" spc="0" normalizeH="0" baseline="0" noProof="0" dirty="0">
                <a:ln>
                  <a:noFill/>
                </a:ln>
                <a:solidFill>
                  <a:schemeClr val="bg1"/>
                </a:solidFill>
                <a:effectLst/>
                <a:uLnTx/>
                <a:uFillTx/>
                <a:latin typeface="+mn-lt"/>
                <a:ea typeface="+mn-ea"/>
                <a:cs typeface="+mn-cs"/>
              </a:rPr>
              <a:t>Please see </a:t>
            </a:r>
            <a:r>
              <a:rPr kumimoji="0" lang="en-US" sz="1100" b="1" i="0" u="none" strike="noStrike" kern="1200" cap="none" spc="0" normalizeH="0" baseline="0" noProof="0" dirty="0">
                <a:ln>
                  <a:noFill/>
                </a:ln>
                <a:solidFill>
                  <a:schemeClr val="bg1"/>
                </a:solidFill>
                <a:effectLst/>
                <a:uLnTx/>
                <a:uFillTx/>
                <a:latin typeface="+mn-lt"/>
                <a:ea typeface="+mn-ea"/>
                <a:cs typeface="+mn-cs"/>
              </a:rPr>
              <a:t>IMPORTANT SAFETY INFORMATION </a:t>
            </a:r>
            <a:r>
              <a:rPr kumimoji="0" lang="en-US" sz="1100" b="0" i="0" u="none" strike="noStrike" kern="1200" cap="none" spc="0" normalizeH="0" baseline="0" noProof="0" dirty="0">
                <a:ln>
                  <a:noFill/>
                </a:ln>
                <a:solidFill>
                  <a:schemeClr val="bg1"/>
                </a:solidFill>
                <a:effectLst/>
                <a:uLnTx/>
                <a:uFillTx/>
                <a:latin typeface="+mn-lt"/>
                <a:ea typeface="+mn-ea"/>
                <a:cs typeface="+mn-cs"/>
              </a:rPr>
              <a:t>on pages 64 to 68 and full </a:t>
            </a:r>
            <a:r>
              <a:rPr kumimoji="0" lang="en-US" sz="1100" b="0" i="0" u="none" strike="noStrike" kern="1200" cap="none" spc="0" normalizeH="0" baseline="0" noProof="0" dirty="0">
                <a:ln>
                  <a:noFill/>
                </a:ln>
                <a:solidFill>
                  <a:schemeClr val="bg1"/>
                </a:solidFill>
                <a:effectLst/>
                <a:uLnTx/>
                <a:uFillTx/>
                <a:latin typeface="+mn-lt"/>
                <a:ea typeface="+mn-ea"/>
                <a:cs typeface="+mn-cs"/>
                <a:hlinkClick r:id="rId2">
                  <a:extLst>
                    <a:ext uri="{A12FA001-AC4F-418D-AE19-62706E023703}">
                      <ahyp:hlinkClr xmlns:ahyp="http://schemas.microsoft.com/office/drawing/2018/hyperlinkcolor" val="tx"/>
                    </a:ext>
                  </a:extLst>
                </a:hlinkClick>
              </a:rPr>
              <a:t>Prescribing Information</a:t>
            </a:r>
            <a:r>
              <a:rPr kumimoji="0" lang="en-US" sz="1100" b="0" i="0" u="none" strike="noStrike" kern="1200" cap="none" spc="0" normalizeH="0" baseline="0" noProof="0" dirty="0">
                <a:ln>
                  <a:noFill/>
                </a:ln>
                <a:solidFill>
                  <a:schemeClr val="bg1"/>
                </a:solidFill>
                <a:effectLst/>
                <a:uLnTx/>
                <a:uFillTx/>
                <a:latin typeface="+mn-lt"/>
                <a:ea typeface="+mn-ea"/>
                <a:cs typeface="+mn-cs"/>
              </a:rPr>
              <a:t>, including </a:t>
            </a:r>
            <a:r>
              <a:rPr kumimoji="0" lang="en-US" sz="1100" b="1" i="0" u="none" strike="noStrike" kern="1200" cap="none" spc="0" normalizeH="0" baseline="0" noProof="0" dirty="0">
                <a:ln>
                  <a:noFill/>
                </a:ln>
                <a:solidFill>
                  <a:schemeClr val="bg1"/>
                </a:solidFill>
                <a:effectLst/>
                <a:uLnTx/>
                <a:uFillTx/>
                <a:latin typeface="+mn-lt"/>
                <a:ea typeface="+mn-ea"/>
                <a:cs typeface="+mn-cs"/>
              </a:rPr>
              <a:t>Boxed Warning</a:t>
            </a:r>
            <a:r>
              <a:rPr kumimoji="0" lang="en-US" sz="1100" b="0" i="0" u="none" strike="noStrike" kern="1200" cap="none" spc="0" normalizeH="0" baseline="0" noProof="0" dirty="0">
                <a:ln>
                  <a:noFill/>
                </a:ln>
                <a:solidFill>
                  <a:schemeClr val="bg1"/>
                </a:solidFill>
                <a:effectLst/>
                <a:uLnTx/>
                <a:uFillTx/>
                <a:latin typeface="+mn-lt"/>
                <a:ea typeface="+mn-ea"/>
                <a:cs typeface="+mn-cs"/>
              </a:rPr>
              <a:t>.</a:t>
            </a:r>
            <a:endParaRPr kumimoji="0" lang="en-US" sz="11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0694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YN Text Slide - 1 - No Logo - Gradi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0E1FD4-6B9F-024E-ADB5-3E234777B206}"/>
              </a:ext>
            </a:extLst>
          </p:cNvPr>
          <p:cNvSpPr>
            <a:spLocks noGrp="1"/>
          </p:cNvSpPr>
          <p:nvPr>
            <p:ph type="title" hasCustomPrompt="1"/>
          </p:nvPr>
        </p:nvSpPr>
        <p:spPr>
          <a:xfrm>
            <a:off x="733099" y="344966"/>
            <a:ext cx="10922873" cy="1042403"/>
          </a:xfrm>
        </p:spPr>
        <p:txBody>
          <a:bodyPr lIns="0" tIns="0" rIns="0" bIns="0" anchor="b" anchorCtr="0"/>
          <a:lstStyle>
            <a:lvl1pPr>
              <a:defRPr cap="none" baseline="0">
                <a:solidFill>
                  <a:schemeClr val="accent1"/>
                </a:solidFill>
              </a:defRPr>
            </a:lvl1pPr>
          </a:lstStyle>
          <a:p>
            <a:r>
              <a:rPr lang="en-US" dirty="0"/>
              <a:t>CLICK TO EDIT MASTER TITLE</a:t>
            </a:r>
          </a:p>
        </p:txBody>
      </p:sp>
      <p:sp>
        <p:nvSpPr>
          <p:cNvPr id="10" name="Content Placeholder 2">
            <a:extLst>
              <a:ext uri="{FF2B5EF4-FFF2-40B4-BE49-F238E27FC236}">
                <a16:creationId xmlns:a16="http://schemas.microsoft.com/office/drawing/2014/main" id="{B6AB6592-3030-1C44-AEB9-55AF4655F3E2}"/>
              </a:ext>
            </a:extLst>
          </p:cNvPr>
          <p:cNvSpPr>
            <a:spLocks noGrp="1"/>
          </p:cNvSpPr>
          <p:nvPr>
            <p:ph idx="1"/>
          </p:nvPr>
        </p:nvSpPr>
        <p:spPr>
          <a:xfrm>
            <a:off x="733099" y="1713189"/>
            <a:ext cx="10922873" cy="4484541"/>
          </a:xfrm>
        </p:spPr>
        <p:txBody>
          <a:bodyPr lIns="0" rIns="0">
            <a:normAutofit/>
          </a:bodyPr>
          <a:lstStyle>
            <a:lvl1pPr>
              <a:buClr>
                <a:schemeClr val="accent5"/>
              </a:buClr>
              <a:defRPr sz="2000">
                <a:solidFill>
                  <a:schemeClr val="accent3">
                    <a:lumMod val="50000"/>
                  </a:schemeClr>
                </a:solidFill>
              </a:defRPr>
            </a:lvl1pPr>
            <a:lvl2pPr>
              <a:buClr>
                <a:schemeClr val="accent5"/>
              </a:buClr>
              <a:defRPr sz="1800">
                <a:solidFill>
                  <a:schemeClr val="accent3">
                    <a:lumMod val="50000"/>
                  </a:schemeClr>
                </a:solidFill>
              </a:defRPr>
            </a:lvl2pPr>
            <a:lvl3pPr>
              <a:buClr>
                <a:schemeClr val="accent5"/>
              </a:buClr>
              <a:defRPr sz="1600">
                <a:solidFill>
                  <a:schemeClr val="accent3">
                    <a:lumMod val="50000"/>
                  </a:schemeClr>
                </a:solidFill>
              </a:defRPr>
            </a:lvl3pPr>
            <a:lvl4pPr>
              <a:buClr>
                <a:schemeClr val="accent5"/>
              </a:buClr>
              <a:defRPr sz="1400">
                <a:solidFill>
                  <a:schemeClr val="accent3">
                    <a:lumMod val="50000"/>
                  </a:schemeClr>
                </a:solidFill>
              </a:defRPr>
            </a:lvl4pPr>
            <a:lvl5pPr>
              <a:buClr>
                <a:schemeClr val="accent5"/>
              </a:buClr>
              <a:defRPr sz="1400">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Rounded Corners 2">
            <a:extLst>
              <a:ext uri="{FF2B5EF4-FFF2-40B4-BE49-F238E27FC236}">
                <a16:creationId xmlns:a16="http://schemas.microsoft.com/office/drawing/2014/main" id="{93F0D5FF-F589-B143-9366-2278D90B44E7}"/>
              </a:ext>
            </a:extLst>
          </p:cNvPr>
          <p:cNvSpPr/>
          <p:nvPr userDrawn="1"/>
        </p:nvSpPr>
        <p:spPr>
          <a:xfrm>
            <a:off x="7996961" y="-52047"/>
            <a:ext cx="3833091" cy="397013"/>
          </a:xfrm>
          <a:custGeom>
            <a:avLst/>
            <a:gdLst>
              <a:gd name="connsiteX0" fmla="*/ 0 w 3833091"/>
              <a:gd name="connsiteY0" fmla="*/ 79404 h 476417"/>
              <a:gd name="connsiteX1" fmla="*/ 79404 w 3833091"/>
              <a:gd name="connsiteY1" fmla="*/ 0 h 476417"/>
              <a:gd name="connsiteX2" fmla="*/ 3753687 w 3833091"/>
              <a:gd name="connsiteY2" fmla="*/ 0 h 476417"/>
              <a:gd name="connsiteX3" fmla="*/ 3833091 w 3833091"/>
              <a:gd name="connsiteY3" fmla="*/ 79404 h 476417"/>
              <a:gd name="connsiteX4" fmla="*/ 3833091 w 3833091"/>
              <a:gd name="connsiteY4" fmla="*/ 397013 h 476417"/>
              <a:gd name="connsiteX5" fmla="*/ 3753687 w 3833091"/>
              <a:gd name="connsiteY5" fmla="*/ 476417 h 476417"/>
              <a:gd name="connsiteX6" fmla="*/ 79404 w 3833091"/>
              <a:gd name="connsiteY6" fmla="*/ 476417 h 476417"/>
              <a:gd name="connsiteX7" fmla="*/ 0 w 3833091"/>
              <a:gd name="connsiteY7" fmla="*/ 397013 h 476417"/>
              <a:gd name="connsiteX8" fmla="*/ 0 w 3833091"/>
              <a:gd name="connsiteY8" fmla="*/ 79404 h 476417"/>
              <a:gd name="connsiteX0" fmla="*/ 0 w 3833091"/>
              <a:gd name="connsiteY0" fmla="*/ 79404 h 476417"/>
              <a:gd name="connsiteX1" fmla="*/ 3753687 w 3833091"/>
              <a:gd name="connsiteY1" fmla="*/ 0 h 476417"/>
              <a:gd name="connsiteX2" fmla="*/ 3833091 w 3833091"/>
              <a:gd name="connsiteY2" fmla="*/ 79404 h 476417"/>
              <a:gd name="connsiteX3" fmla="*/ 3833091 w 3833091"/>
              <a:gd name="connsiteY3" fmla="*/ 397013 h 476417"/>
              <a:gd name="connsiteX4" fmla="*/ 3753687 w 3833091"/>
              <a:gd name="connsiteY4" fmla="*/ 476417 h 476417"/>
              <a:gd name="connsiteX5" fmla="*/ 79404 w 3833091"/>
              <a:gd name="connsiteY5" fmla="*/ 476417 h 476417"/>
              <a:gd name="connsiteX6" fmla="*/ 0 w 3833091"/>
              <a:gd name="connsiteY6" fmla="*/ 397013 h 476417"/>
              <a:gd name="connsiteX7" fmla="*/ 0 w 3833091"/>
              <a:gd name="connsiteY7" fmla="*/ 79404 h 476417"/>
              <a:gd name="connsiteX0" fmla="*/ 0 w 3833091"/>
              <a:gd name="connsiteY0" fmla="*/ 39702 h 436715"/>
              <a:gd name="connsiteX1" fmla="*/ 3833091 w 3833091"/>
              <a:gd name="connsiteY1" fmla="*/ 39702 h 436715"/>
              <a:gd name="connsiteX2" fmla="*/ 3833091 w 3833091"/>
              <a:gd name="connsiteY2" fmla="*/ 357311 h 436715"/>
              <a:gd name="connsiteX3" fmla="*/ 3753687 w 3833091"/>
              <a:gd name="connsiteY3" fmla="*/ 436715 h 436715"/>
              <a:gd name="connsiteX4" fmla="*/ 79404 w 3833091"/>
              <a:gd name="connsiteY4" fmla="*/ 436715 h 436715"/>
              <a:gd name="connsiteX5" fmla="*/ 0 w 3833091"/>
              <a:gd name="connsiteY5" fmla="*/ 357311 h 436715"/>
              <a:gd name="connsiteX6" fmla="*/ 0 w 3833091"/>
              <a:gd name="connsiteY6" fmla="*/ 39702 h 436715"/>
              <a:gd name="connsiteX0" fmla="*/ 0 w 3833091"/>
              <a:gd name="connsiteY0" fmla="*/ 22430 h 419443"/>
              <a:gd name="connsiteX1" fmla="*/ 3833091 w 3833091"/>
              <a:gd name="connsiteY1" fmla="*/ 22430 h 419443"/>
              <a:gd name="connsiteX2" fmla="*/ 3833091 w 3833091"/>
              <a:gd name="connsiteY2" fmla="*/ 340039 h 419443"/>
              <a:gd name="connsiteX3" fmla="*/ 3753687 w 3833091"/>
              <a:gd name="connsiteY3" fmla="*/ 419443 h 419443"/>
              <a:gd name="connsiteX4" fmla="*/ 79404 w 3833091"/>
              <a:gd name="connsiteY4" fmla="*/ 419443 h 419443"/>
              <a:gd name="connsiteX5" fmla="*/ 0 w 3833091"/>
              <a:gd name="connsiteY5" fmla="*/ 340039 h 419443"/>
              <a:gd name="connsiteX6" fmla="*/ 0 w 3833091"/>
              <a:gd name="connsiteY6" fmla="*/ 22430 h 419443"/>
              <a:gd name="connsiteX0" fmla="*/ 0 w 3833091"/>
              <a:gd name="connsiteY0" fmla="*/ 61124 h 458137"/>
              <a:gd name="connsiteX1" fmla="*/ 3833091 w 3833091"/>
              <a:gd name="connsiteY1" fmla="*/ 61124 h 458137"/>
              <a:gd name="connsiteX2" fmla="*/ 3833091 w 3833091"/>
              <a:gd name="connsiteY2" fmla="*/ 378733 h 458137"/>
              <a:gd name="connsiteX3" fmla="*/ 3753687 w 3833091"/>
              <a:gd name="connsiteY3" fmla="*/ 458137 h 458137"/>
              <a:gd name="connsiteX4" fmla="*/ 79404 w 3833091"/>
              <a:gd name="connsiteY4" fmla="*/ 458137 h 458137"/>
              <a:gd name="connsiteX5" fmla="*/ 0 w 3833091"/>
              <a:gd name="connsiteY5" fmla="*/ 378733 h 458137"/>
              <a:gd name="connsiteX6" fmla="*/ 0 w 3833091"/>
              <a:gd name="connsiteY6" fmla="*/ 61124 h 458137"/>
              <a:gd name="connsiteX0" fmla="*/ 0 w 3833091"/>
              <a:gd name="connsiteY0" fmla="*/ 61124 h 458137"/>
              <a:gd name="connsiteX1" fmla="*/ 3833091 w 3833091"/>
              <a:gd name="connsiteY1" fmla="*/ 61124 h 458137"/>
              <a:gd name="connsiteX2" fmla="*/ 3833091 w 3833091"/>
              <a:gd name="connsiteY2" fmla="*/ 378733 h 458137"/>
              <a:gd name="connsiteX3" fmla="*/ 3753687 w 3833091"/>
              <a:gd name="connsiteY3" fmla="*/ 458137 h 458137"/>
              <a:gd name="connsiteX4" fmla="*/ 79404 w 3833091"/>
              <a:gd name="connsiteY4" fmla="*/ 458137 h 458137"/>
              <a:gd name="connsiteX5" fmla="*/ 0 w 3833091"/>
              <a:gd name="connsiteY5" fmla="*/ 378733 h 458137"/>
              <a:gd name="connsiteX6" fmla="*/ 0 w 3833091"/>
              <a:gd name="connsiteY6" fmla="*/ 61124 h 458137"/>
              <a:gd name="connsiteX0" fmla="*/ 0 w 3833091"/>
              <a:gd name="connsiteY0" fmla="*/ 23527 h 420540"/>
              <a:gd name="connsiteX1" fmla="*/ 3833091 w 3833091"/>
              <a:gd name="connsiteY1" fmla="*/ 23527 h 420540"/>
              <a:gd name="connsiteX2" fmla="*/ 3833091 w 3833091"/>
              <a:gd name="connsiteY2" fmla="*/ 341136 h 420540"/>
              <a:gd name="connsiteX3" fmla="*/ 3753687 w 3833091"/>
              <a:gd name="connsiteY3" fmla="*/ 420540 h 420540"/>
              <a:gd name="connsiteX4" fmla="*/ 79404 w 3833091"/>
              <a:gd name="connsiteY4" fmla="*/ 420540 h 420540"/>
              <a:gd name="connsiteX5" fmla="*/ 0 w 3833091"/>
              <a:gd name="connsiteY5" fmla="*/ 341136 h 420540"/>
              <a:gd name="connsiteX6" fmla="*/ 0 w 3833091"/>
              <a:gd name="connsiteY6" fmla="*/ 23527 h 420540"/>
              <a:gd name="connsiteX0" fmla="*/ 0 w 3833091"/>
              <a:gd name="connsiteY0" fmla="*/ 0 h 397013"/>
              <a:gd name="connsiteX1" fmla="*/ 3833091 w 3833091"/>
              <a:gd name="connsiteY1" fmla="*/ 0 h 397013"/>
              <a:gd name="connsiteX2" fmla="*/ 3833091 w 3833091"/>
              <a:gd name="connsiteY2" fmla="*/ 317609 h 397013"/>
              <a:gd name="connsiteX3" fmla="*/ 3753687 w 3833091"/>
              <a:gd name="connsiteY3" fmla="*/ 397013 h 397013"/>
              <a:gd name="connsiteX4" fmla="*/ 79404 w 3833091"/>
              <a:gd name="connsiteY4" fmla="*/ 397013 h 397013"/>
              <a:gd name="connsiteX5" fmla="*/ 0 w 3833091"/>
              <a:gd name="connsiteY5" fmla="*/ 317609 h 397013"/>
              <a:gd name="connsiteX6" fmla="*/ 0 w 3833091"/>
              <a:gd name="connsiteY6" fmla="*/ 0 h 39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3091" h="397013">
                <a:moveTo>
                  <a:pt x="0" y="0"/>
                </a:moveTo>
                <a:lnTo>
                  <a:pt x="3833091" y="0"/>
                </a:lnTo>
                <a:lnTo>
                  <a:pt x="3833091" y="317609"/>
                </a:lnTo>
                <a:cubicBezTo>
                  <a:pt x="3833091" y="361463"/>
                  <a:pt x="3797541" y="397013"/>
                  <a:pt x="3753687" y="397013"/>
                </a:cubicBezTo>
                <a:lnTo>
                  <a:pt x="79404" y="397013"/>
                </a:lnTo>
                <a:cubicBezTo>
                  <a:pt x="35550" y="397013"/>
                  <a:pt x="0" y="361463"/>
                  <a:pt x="0" y="317609"/>
                </a:cubicBezTo>
                <a:lnTo>
                  <a:pt x="0" y="0"/>
                </a:lnTo>
                <a:close/>
              </a:path>
            </a:pathLst>
          </a:custGeom>
          <a:solidFill>
            <a:schemeClr val="accent1"/>
          </a:solidFill>
          <a:ln>
            <a:noFill/>
          </a:ln>
        </p:spPr>
        <p:txBody>
          <a:bodyPr wrap="square" lIns="91440" tIns="228600" rIns="91440" bIns="91440" anchor="b">
            <a:noAutofit/>
          </a:bodyPr>
          <a:lstStyle/>
          <a:p>
            <a:pPr algn="ctr"/>
            <a:r>
              <a:rPr lang="en-US" sz="1200" b="1" dirty="0">
                <a:solidFill>
                  <a:schemeClr val="bg1"/>
                </a:solidFill>
              </a:rPr>
              <a:t>ZYNRELEF</a:t>
            </a:r>
            <a:r>
              <a:rPr lang="en-US" sz="1200" baseline="30000" dirty="0">
                <a:solidFill>
                  <a:schemeClr val="bg1"/>
                </a:solidFill>
              </a:rPr>
              <a:t>®</a:t>
            </a:r>
            <a:r>
              <a:rPr lang="en-US" sz="1200" dirty="0">
                <a:solidFill>
                  <a:schemeClr val="bg1"/>
                </a:solidFill>
              </a:rPr>
              <a:t> </a:t>
            </a:r>
            <a:r>
              <a:rPr lang="en-US" sz="800" dirty="0">
                <a:solidFill>
                  <a:schemeClr val="bg1"/>
                </a:solidFill>
              </a:rPr>
              <a:t>(bupivacaine and meloxicam) extended-release solution</a:t>
            </a:r>
          </a:p>
        </p:txBody>
      </p:sp>
      <p:sp>
        <p:nvSpPr>
          <p:cNvPr id="16" name="Rectangle 15">
            <a:extLst>
              <a:ext uri="{FF2B5EF4-FFF2-40B4-BE49-F238E27FC236}">
                <a16:creationId xmlns:a16="http://schemas.microsoft.com/office/drawing/2014/main" id="{42AE1249-4753-0448-873B-AEA0EEE0E13F}"/>
              </a:ext>
            </a:extLst>
          </p:cNvPr>
          <p:cNvSpPr/>
          <p:nvPr userDrawn="1"/>
        </p:nvSpPr>
        <p:spPr>
          <a:xfrm>
            <a:off x="0" y="6480475"/>
            <a:ext cx="12192000" cy="377525"/>
          </a:xfrm>
          <a:prstGeom prst="rect">
            <a:avLst/>
          </a:prstGeom>
          <a:gradFill>
            <a:gsLst>
              <a:gs pos="100000">
                <a:schemeClr val="accent2"/>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 name="Footer Placeholder 4">
            <a:extLst>
              <a:ext uri="{FF2B5EF4-FFF2-40B4-BE49-F238E27FC236}">
                <a16:creationId xmlns:a16="http://schemas.microsoft.com/office/drawing/2014/main" id="{68405E27-33D5-9F41-9FC1-D08FF85A9558}"/>
              </a:ext>
            </a:extLst>
          </p:cNvPr>
          <p:cNvSpPr>
            <a:spLocks noGrp="1"/>
          </p:cNvSpPr>
          <p:nvPr>
            <p:ph type="ftr" sz="quarter" idx="11"/>
          </p:nvPr>
        </p:nvSpPr>
        <p:spPr>
          <a:xfrm>
            <a:off x="377554" y="6592062"/>
            <a:ext cx="1934720" cy="365125"/>
          </a:xfrm>
          <a:prstGeom prst="rect">
            <a:avLst/>
          </a:prstGeom>
        </p:spPr>
        <p:txBody>
          <a:bodyPr lIns="0" tIns="0" rIns="0" bIns="0"/>
          <a:lstStyle>
            <a:lvl1pPr algn="l">
              <a:defRPr sz="1000">
                <a:solidFill>
                  <a:schemeClr val="bg1"/>
                </a:solidFill>
              </a:defRPr>
            </a:lvl1pPr>
          </a:lstStyle>
          <a:p>
            <a:r>
              <a:rPr lang="en-US" dirty="0"/>
              <a:t>© 2023 Heron Therapeutics, Inc.</a:t>
            </a:r>
          </a:p>
        </p:txBody>
      </p:sp>
      <p:sp>
        <p:nvSpPr>
          <p:cNvPr id="21" name="Slide Number Placeholder 5">
            <a:extLst>
              <a:ext uri="{FF2B5EF4-FFF2-40B4-BE49-F238E27FC236}">
                <a16:creationId xmlns:a16="http://schemas.microsoft.com/office/drawing/2014/main" id="{F3F3507B-B700-B449-82D1-B59B28070632}"/>
              </a:ext>
            </a:extLst>
          </p:cNvPr>
          <p:cNvSpPr txBox="1">
            <a:spLocks/>
          </p:cNvSpPr>
          <p:nvPr userDrawn="1"/>
        </p:nvSpPr>
        <p:spPr>
          <a:xfrm>
            <a:off x="11582402" y="6480475"/>
            <a:ext cx="495300" cy="377526"/>
          </a:xfrm>
          <a:prstGeom prst="rect">
            <a:avLst/>
          </a:prstGeom>
        </p:spPr>
        <p:txBody>
          <a:bodyPr anchor="ctr" anchorCtr="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161E-85C0-9F46-B976-07B4FDFA4F97}" type="slidenum">
              <a:rPr lang="en-US" smtClean="0"/>
              <a:pPr/>
              <a:t>‹#›</a:t>
            </a:fld>
            <a:r>
              <a:rPr lang="en-US" dirty="0"/>
              <a:t> </a:t>
            </a:r>
          </a:p>
        </p:txBody>
      </p:sp>
      <p:sp>
        <p:nvSpPr>
          <p:cNvPr id="11" name="TextBox 10">
            <a:extLst>
              <a:ext uri="{FF2B5EF4-FFF2-40B4-BE49-F238E27FC236}">
                <a16:creationId xmlns:a16="http://schemas.microsoft.com/office/drawing/2014/main" id="{87B431FA-5F18-AC49-AD0B-FDDA2D43979A}"/>
              </a:ext>
            </a:extLst>
          </p:cNvPr>
          <p:cNvSpPr txBox="1"/>
          <p:nvPr userDrawn="1"/>
        </p:nvSpPr>
        <p:spPr>
          <a:xfrm>
            <a:off x="2199704" y="6483969"/>
            <a:ext cx="9527698" cy="366774"/>
          </a:xfrm>
          <a:prstGeom prst="rect">
            <a:avLst/>
          </a:prstGeom>
          <a:noFill/>
        </p:spPr>
        <p:txBody>
          <a:bodyPr wrap="square" rtlCol="0" anchor="ctr">
            <a:noAutofit/>
          </a:bodyPr>
          <a:lstStyle/>
          <a:p>
            <a:pPr lvl="0" algn="ctr">
              <a:defRPr/>
            </a:pPr>
            <a:r>
              <a:rPr kumimoji="0" lang="en-US" sz="1100" b="0" i="0" u="none" strike="noStrike" kern="1200" cap="none" spc="0" normalizeH="0" baseline="0" noProof="0" dirty="0">
                <a:ln>
                  <a:noFill/>
                </a:ln>
                <a:solidFill>
                  <a:schemeClr val="bg1"/>
                </a:solidFill>
                <a:effectLst/>
                <a:uLnTx/>
                <a:uFillTx/>
                <a:latin typeface="+mn-lt"/>
                <a:ea typeface="+mn-ea"/>
                <a:cs typeface="+mn-cs"/>
              </a:rPr>
              <a:t>Please see </a:t>
            </a:r>
            <a:r>
              <a:rPr kumimoji="0" lang="en-US" sz="1100" b="1" i="0" u="none" strike="noStrike" kern="1200" cap="none" spc="0" normalizeH="0" baseline="0" noProof="0" dirty="0">
                <a:ln>
                  <a:noFill/>
                </a:ln>
                <a:solidFill>
                  <a:schemeClr val="bg1"/>
                </a:solidFill>
                <a:effectLst/>
                <a:uLnTx/>
                <a:uFillTx/>
                <a:latin typeface="+mn-lt"/>
                <a:ea typeface="+mn-ea"/>
                <a:cs typeface="+mn-cs"/>
              </a:rPr>
              <a:t>IMPORTANT SAFETY INFORMATION </a:t>
            </a:r>
            <a:r>
              <a:rPr kumimoji="0" lang="en-US" sz="1100" b="0" i="0" u="none" strike="noStrike" kern="1200" cap="none" spc="0" normalizeH="0" baseline="0" noProof="0" dirty="0">
                <a:ln>
                  <a:noFill/>
                </a:ln>
                <a:solidFill>
                  <a:schemeClr val="bg1"/>
                </a:solidFill>
                <a:effectLst/>
                <a:uLnTx/>
                <a:uFillTx/>
                <a:latin typeface="+mn-lt"/>
                <a:ea typeface="+mn-ea"/>
                <a:cs typeface="+mn-cs"/>
              </a:rPr>
              <a:t>on pages 64 to 68 and full </a:t>
            </a:r>
            <a:r>
              <a:rPr kumimoji="0" lang="en-US" sz="1100" b="0" i="0" u="none" strike="noStrike" kern="1200" cap="none" spc="0" normalizeH="0" baseline="0" noProof="0" dirty="0">
                <a:ln>
                  <a:noFill/>
                </a:ln>
                <a:solidFill>
                  <a:schemeClr val="bg1"/>
                </a:solidFill>
                <a:effectLst/>
                <a:uLnTx/>
                <a:uFillTx/>
                <a:latin typeface="+mn-lt"/>
                <a:ea typeface="+mn-ea"/>
                <a:cs typeface="+mn-cs"/>
                <a:hlinkClick r:id="rId2">
                  <a:extLst>
                    <a:ext uri="{A12FA001-AC4F-418D-AE19-62706E023703}">
                      <ahyp:hlinkClr xmlns:ahyp="http://schemas.microsoft.com/office/drawing/2018/hyperlinkcolor" val="tx"/>
                    </a:ext>
                  </a:extLst>
                </a:hlinkClick>
              </a:rPr>
              <a:t>Prescribing Information</a:t>
            </a:r>
            <a:r>
              <a:rPr kumimoji="0" lang="en-US" sz="1100" b="0" i="0" u="none" strike="noStrike" kern="1200" cap="none" spc="0" normalizeH="0" baseline="0" noProof="0" dirty="0">
                <a:ln>
                  <a:noFill/>
                </a:ln>
                <a:solidFill>
                  <a:schemeClr val="bg1"/>
                </a:solidFill>
                <a:effectLst/>
                <a:uLnTx/>
                <a:uFillTx/>
                <a:latin typeface="+mn-lt"/>
                <a:ea typeface="+mn-ea"/>
                <a:cs typeface="+mn-cs"/>
              </a:rPr>
              <a:t>, including </a:t>
            </a:r>
            <a:r>
              <a:rPr kumimoji="0" lang="en-US" sz="1100" b="1" i="0" u="none" strike="noStrike" kern="1200" cap="none" spc="0" normalizeH="0" baseline="0" noProof="0" dirty="0">
                <a:ln>
                  <a:noFill/>
                </a:ln>
                <a:solidFill>
                  <a:schemeClr val="bg1"/>
                </a:solidFill>
                <a:effectLst/>
                <a:uLnTx/>
                <a:uFillTx/>
                <a:latin typeface="+mn-lt"/>
                <a:ea typeface="+mn-ea"/>
                <a:cs typeface="+mn-cs"/>
              </a:rPr>
              <a:t>Boxed Warning</a:t>
            </a:r>
            <a:r>
              <a:rPr kumimoji="0" lang="en-US" sz="1100" b="0" i="0" u="none" strike="noStrike" kern="1200" cap="none" spc="0" normalizeH="0" baseline="0" noProof="0" dirty="0">
                <a:ln>
                  <a:noFill/>
                </a:ln>
                <a:solidFill>
                  <a:schemeClr val="bg1"/>
                </a:solidFill>
                <a:effectLst/>
                <a:uLnTx/>
                <a:uFillTx/>
                <a:latin typeface="+mn-lt"/>
                <a:ea typeface="+mn-ea"/>
                <a:cs typeface="+mn-cs"/>
              </a:rPr>
              <a:t>.</a:t>
            </a:r>
          </a:p>
        </p:txBody>
      </p:sp>
    </p:spTree>
    <p:extLst>
      <p:ext uri="{BB962C8B-B14F-4D97-AF65-F5344CB8AC3E}">
        <p14:creationId xmlns:p14="http://schemas.microsoft.com/office/powerpoint/2010/main" val="75128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ZYN Text Slide - 1 - No Logo - Gradient">
    <p:spTree>
      <p:nvGrpSpPr>
        <p:cNvPr id="1" name=""/>
        <p:cNvGrpSpPr/>
        <p:nvPr/>
      </p:nvGrpSpPr>
      <p:grpSpPr>
        <a:xfrm>
          <a:off x="0" y="0"/>
          <a:ext cx="0" cy="0"/>
          <a:chOff x="0" y="0"/>
          <a:chExt cx="0" cy="0"/>
        </a:xfrm>
      </p:grpSpPr>
      <p:sp>
        <p:nvSpPr>
          <p:cNvPr id="13" name="Rectangle: Rounded Corners 2">
            <a:extLst>
              <a:ext uri="{FF2B5EF4-FFF2-40B4-BE49-F238E27FC236}">
                <a16:creationId xmlns:a16="http://schemas.microsoft.com/office/drawing/2014/main" id="{93F0D5FF-F589-B143-9366-2278D90B44E7}"/>
              </a:ext>
            </a:extLst>
          </p:cNvPr>
          <p:cNvSpPr/>
          <p:nvPr userDrawn="1"/>
        </p:nvSpPr>
        <p:spPr>
          <a:xfrm>
            <a:off x="7996961" y="-52047"/>
            <a:ext cx="3833091" cy="397013"/>
          </a:xfrm>
          <a:custGeom>
            <a:avLst/>
            <a:gdLst>
              <a:gd name="connsiteX0" fmla="*/ 0 w 3833091"/>
              <a:gd name="connsiteY0" fmla="*/ 79404 h 476417"/>
              <a:gd name="connsiteX1" fmla="*/ 79404 w 3833091"/>
              <a:gd name="connsiteY1" fmla="*/ 0 h 476417"/>
              <a:gd name="connsiteX2" fmla="*/ 3753687 w 3833091"/>
              <a:gd name="connsiteY2" fmla="*/ 0 h 476417"/>
              <a:gd name="connsiteX3" fmla="*/ 3833091 w 3833091"/>
              <a:gd name="connsiteY3" fmla="*/ 79404 h 476417"/>
              <a:gd name="connsiteX4" fmla="*/ 3833091 w 3833091"/>
              <a:gd name="connsiteY4" fmla="*/ 397013 h 476417"/>
              <a:gd name="connsiteX5" fmla="*/ 3753687 w 3833091"/>
              <a:gd name="connsiteY5" fmla="*/ 476417 h 476417"/>
              <a:gd name="connsiteX6" fmla="*/ 79404 w 3833091"/>
              <a:gd name="connsiteY6" fmla="*/ 476417 h 476417"/>
              <a:gd name="connsiteX7" fmla="*/ 0 w 3833091"/>
              <a:gd name="connsiteY7" fmla="*/ 397013 h 476417"/>
              <a:gd name="connsiteX8" fmla="*/ 0 w 3833091"/>
              <a:gd name="connsiteY8" fmla="*/ 79404 h 476417"/>
              <a:gd name="connsiteX0" fmla="*/ 0 w 3833091"/>
              <a:gd name="connsiteY0" fmla="*/ 79404 h 476417"/>
              <a:gd name="connsiteX1" fmla="*/ 3753687 w 3833091"/>
              <a:gd name="connsiteY1" fmla="*/ 0 h 476417"/>
              <a:gd name="connsiteX2" fmla="*/ 3833091 w 3833091"/>
              <a:gd name="connsiteY2" fmla="*/ 79404 h 476417"/>
              <a:gd name="connsiteX3" fmla="*/ 3833091 w 3833091"/>
              <a:gd name="connsiteY3" fmla="*/ 397013 h 476417"/>
              <a:gd name="connsiteX4" fmla="*/ 3753687 w 3833091"/>
              <a:gd name="connsiteY4" fmla="*/ 476417 h 476417"/>
              <a:gd name="connsiteX5" fmla="*/ 79404 w 3833091"/>
              <a:gd name="connsiteY5" fmla="*/ 476417 h 476417"/>
              <a:gd name="connsiteX6" fmla="*/ 0 w 3833091"/>
              <a:gd name="connsiteY6" fmla="*/ 397013 h 476417"/>
              <a:gd name="connsiteX7" fmla="*/ 0 w 3833091"/>
              <a:gd name="connsiteY7" fmla="*/ 79404 h 476417"/>
              <a:gd name="connsiteX0" fmla="*/ 0 w 3833091"/>
              <a:gd name="connsiteY0" fmla="*/ 39702 h 436715"/>
              <a:gd name="connsiteX1" fmla="*/ 3833091 w 3833091"/>
              <a:gd name="connsiteY1" fmla="*/ 39702 h 436715"/>
              <a:gd name="connsiteX2" fmla="*/ 3833091 w 3833091"/>
              <a:gd name="connsiteY2" fmla="*/ 357311 h 436715"/>
              <a:gd name="connsiteX3" fmla="*/ 3753687 w 3833091"/>
              <a:gd name="connsiteY3" fmla="*/ 436715 h 436715"/>
              <a:gd name="connsiteX4" fmla="*/ 79404 w 3833091"/>
              <a:gd name="connsiteY4" fmla="*/ 436715 h 436715"/>
              <a:gd name="connsiteX5" fmla="*/ 0 w 3833091"/>
              <a:gd name="connsiteY5" fmla="*/ 357311 h 436715"/>
              <a:gd name="connsiteX6" fmla="*/ 0 w 3833091"/>
              <a:gd name="connsiteY6" fmla="*/ 39702 h 436715"/>
              <a:gd name="connsiteX0" fmla="*/ 0 w 3833091"/>
              <a:gd name="connsiteY0" fmla="*/ 22430 h 419443"/>
              <a:gd name="connsiteX1" fmla="*/ 3833091 w 3833091"/>
              <a:gd name="connsiteY1" fmla="*/ 22430 h 419443"/>
              <a:gd name="connsiteX2" fmla="*/ 3833091 w 3833091"/>
              <a:gd name="connsiteY2" fmla="*/ 340039 h 419443"/>
              <a:gd name="connsiteX3" fmla="*/ 3753687 w 3833091"/>
              <a:gd name="connsiteY3" fmla="*/ 419443 h 419443"/>
              <a:gd name="connsiteX4" fmla="*/ 79404 w 3833091"/>
              <a:gd name="connsiteY4" fmla="*/ 419443 h 419443"/>
              <a:gd name="connsiteX5" fmla="*/ 0 w 3833091"/>
              <a:gd name="connsiteY5" fmla="*/ 340039 h 419443"/>
              <a:gd name="connsiteX6" fmla="*/ 0 w 3833091"/>
              <a:gd name="connsiteY6" fmla="*/ 22430 h 419443"/>
              <a:gd name="connsiteX0" fmla="*/ 0 w 3833091"/>
              <a:gd name="connsiteY0" fmla="*/ 61124 h 458137"/>
              <a:gd name="connsiteX1" fmla="*/ 3833091 w 3833091"/>
              <a:gd name="connsiteY1" fmla="*/ 61124 h 458137"/>
              <a:gd name="connsiteX2" fmla="*/ 3833091 w 3833091"/>
              <a:gd name="connsiteY2" fmla="*/ 378733 h 458137"/>
              <a:gd name="connsiteX3" fmla="*/ 3753687 w 3833091"/>
              <a:gd name="connsiteY3" fmla="*/ 458137 h 458137"/>
              <a:gd name="connsiteX4" fmla="*/ 79404 w 3833091"/>
              <a:gd name="connsiteY4" fmla="*/ 458137 h 458137"/>
              <a:gd name="connsiteX5" fmla="*/ 0 w 3833091"/>
              <a:gd name="connsiteY5" fmla="*/ 378733 h 458137"/>
              <a:gd name="connsiteX6" fmla="*/ 0 w 3833091"/>
              <a:gd name="connsiteY6" fmla="*/ 61124 h 458137"/>
              <a:gd name="connsiteX0" fmla="*/ 0 w 3833091"/>
              <a:gd name="connsiteY0" fmla="*/ 61124 h 458137"/>
              <a:gd name="connsiteX1" fmla="*/ 3833091 w 3833091"/>
              <a:gd name="connsiteY1" fmla="*/ 61124 h 458137"/>
              <a:gd name="connsiteX2" fmla="*/ 3833091 w 3833091"/>
              <a:gd name="connsiteY2" fmla="*/ 378733 h 458137"/>
              <a:gd name="connsiteX3" fmla="*/ 3753687 w 3833091"/>
              <a:gd name="connsiteY3" fmla="*/ 458137 h 458137"/>
              <a:gd name="connsiteX4" fmla="*/ 79404 w 3833091"/>
              <a:gd name="connsiteY4" fmla="*/ 458137 h 458137"/>
              <a:gd name="connsiteX5" fmla="*/ 0 w 3833091"/>
              <a:gd name="connsiteY5" fmla="*/ 378733 h 458137"/>
              <a:gd name="connsiteX6" fmla="*/ 0 w 3833091"/>
              <a:gd name="connsiteY6" fmla="*/ 61124 h 458137"/>
              <a:gd name="connsiteX0" fmla="*/ 0 w 3833091"/>
              <a:gd name="connsiteY0" fmla="*/ 23527 h 420540"/>
              <a:gd name="connsiteX1" fmla="*/ 3833091 w 3833091"/>
              <a:gd name="connsiteY1" fmla="*/ 23527 h 420540"/>
              <a:gd name="connsiteX2" fmla="*/ 3833091 w 3833091"/>
              <a:gd name="connsiteY2" fmla="*/ 341136 h 420540"/>
              <a:gd name="connsiteX3" fmla="*/ 3753687 w 3833091"/>
              <a:gd name="connsiteY3" fmla="*/ 420540 h 420540"/>
              <a:gd name="connsiteX4" fmla="*/ 79404 w 3833091"/>
              <a:gd name="connsiteY4" fmla="*/ 420540 h 420540"/>
              <a:gd name="connsiteX5" fmla="*/ 0 w 3833091"/>
              <a:gd name="connsiteY5" fmla="*/ 341136 h 420540"/>
              <a:gd name="connsiteX6" fmla="*/ 0 w 3833091"/>
              <a:gd name="connsiteY6" fmla="*/ 23527 h 420540"/>
              <a:gd name="connsiteX0" fmla="*/ 0 w 3833091"/>
              <a:gd name="connsiteY0" fmla="*/ 0 h 397013"/>
              <a:gd name="connsiteX1" fmla="*/ 3833091 w 3833091"/>
              <a:gd name="connsiteY1" fmla="*/ 0 h 397013"/>
              <a:gd name="connsiteX2" fmla="*/ 3833091 w 3833091"/>
              <a:gd name="connsiteY2" fmla="*/ 317609 h 397013"/>
              <a:gd name="connsiteX3" fmla="*/ 3753687 w 3833091"/>
              <a:gd name="connsiteY3" fmla="*/ 397013 h 397013"/>
              <a:gd name="connsiteX4" fmla="*/ 79404 w 3833091"/>
              <a:gd name="connsiteY4" fmla="*/ 397013 h 397013"/>
              <a:gd name="connsiteX5" fmla="*/ 0 w 3833091"/>
              <a:gd name="connsiteY5" fmla="*/ 317609 h 397013"/>
              <a:gd name="connsiteX6" fmla="*/ 0 w 3833091"/>
              <a:gd name="connsiteY6" fmla="*/ 0 h 39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3091" h="397013">
                <a:moveTo>
                  <a:pt x="0" y="0"/>
                </a:moveTo>
                <a:lnTo>
                  <a:pt x="3833091" y="0"/>
                </a:lnTo>
                <a:lnTo>
                  <a:pt x="3833091" y="317609"/>
                </a:lnTo>
                <a:cubicBezTo>
                  <a:pt x="3833091" y="361463"/>
                  <a:pt x="3797541" y="397013"/>
                  <a:pt x="3753687" y="397013"/>
                </a:cubicBezTo>
                <a:lnTo>
                  <a:pt x="79404" y="397013"/>
                </a:lnTo>
                <a:cubicBezTo>
                  <a:pt x="35550" y="397013"/>
                  <a:pt x="0" y="361463"/>
                  <a:pt x="0" y="317609"/>
                </a:cubicBezTo>
                <a:lnTo>
                  <a:pt x="0" y="0"/>
                </a:lnTo>
                <a:close/>
              </a:path>
            </a:pathLst>
          </a:custGeom>
          <a:solidFill>
            <a:schemeClr val="accent1"/>
          </a:solidFill>
          <a:ln>
            <a:noFill/>
          </a:ln>
        </p:spPr>
        <p:txBody>
          <a:bodyPr wrap="square" lIns="91440" tIns="228600" rIns="91440" bIns="91440" anchor="b">
            <a:noAutofit/>
          </a:bodyPr>
          <a:lstStyle/>
          <a:p>
            <a:pPr algn="ctr"/>
            <a:r>
              <a:rPr lang="en-US" sz="1200" b="1" dirty="0">
                <a:solidFill>
                  <a:schemeClr val="bg1"/>
                </a:solidFill>
              </a:rPr>
              <a:t>ZYNRELEF</a:t>
            </a:r>
            <a:r>
              <a:rPr lang="en-US" sz="1200" baseline="30000" dirty="0">
                <a:solidFill>
                  <a:schemeClr val="bg1"/>
                </a:solidFill>
              </a:rPr>
              <a:t>®</a:t>
            </a:r>
            <a:r>
              <a:rPr lang="en-US" sz="1200" dirty="0">
                <a:solidFill>
                  <a:schemeClr val="bg1"/>
                </a:solidFill>
              </a:rPr>
              <a:t> </a:t>
            </a:r>
            <a:r>
              <a:rPr lang="en-US" sz="800" dirty="0">
                <a:solidFill>
                  <a:schemeClr val="bg1"/>
                </a:solidFill>
              </a:rPr>
              <a:t>(bupivacaine and meloxicam) extended-release solution</a:t>
            </a:r>
          </a:p>
        </p:txBody>
      </p:sp>
      <p:sp>
        <p:nvSpPr>
          <p:cNvPr id="12" name="Rectangle 11">
            <a:extLst>
              <a:ext uri="{FF2B5EF4-FFF2-40B4-BE49-F238E27FC236}">
                <a16:creationId xmlns:a16="http://schemas.microsoft.com/office/drawing/2014/main" id="{1D7AB634-07E4-9749-AF8D-35A29080B029}"/>
              </a:ext>
            </a:extLst>
          </p:cNvPr>
          <p:cNvSpPr/>
          <p:nvPr userDrawn="1"/>
        </p:nvSpPr>
        <p:spPr>
          <a:xfrm>
            <a:off x="0" y="6480475"/>
            <a:ext cx="12192000" cy="377525"/>
          </a:xfrm>
          <a:prstGeom prst="rect">
            <a:avLst/>
          </a:prstGeom>
          <a:gradFill>
            <a:gsLst>
              <a:gs pos="100000">
                <a:schemeClr val="accent2"/>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 name="Slide Number Placeholder 5">
            <a:extLst>
              <a:ext uri="{FF2B5EF4-FFF2-40B4-BE49-F238E27FC236}">
                <a16:creationId xmlns:a16="http://schemas.microsoft.com/office/drawing/2014/main" id="{DE64F97C-268D-7B4F-9495-8F3579229559}"/>
              </a:ext>
            </a:extLst>
          </p:cNvPr>
          <p:cNvSpPr txBox="1">
            <a:spLocks/>
          </p:cNvSpPr>
          <p:nvPr userDrawn="1"/>
        </p:nvSpPr>
        <p:spPr>
          <a:xfrm>
            <a:off x="11582402" y="6480475"/>
            <a:ext cx="495300" cy="377526"/>
          </a:xfrm>
          <a:prstGeom prst="rect">
            <a:avLst/>
          </a:prstGeom>
        </p:spPr>
        <p:txBody>
          <a:bodyPr anchor="ctr" anchorCtr="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161E-85C0-9F46-B976-07B4FDFA4F97}" type="slidenum">
              <a:rPr lang="en-US" smtClean="0"/>
              <a:pPr/>
              <a:t>‹#›</a:t>
            </a:fld>
            <a:r>
              <a:rPr lang="en-US" dirty="0"/>
              <a:t> </a:t>
            </a:r>
          </a:p>
        </p:txBody>
      </p:sp>
      <p:sp>
        <p:nvSpPr>
          <p:cNvPr id="8" name="Footer Placeholder 4">
            <a:extLst>
              <a:ext uri="{FF2B5EF4-FFF2-40B4-BE49-F238E27FC236}">
                <a16:creationId xmlns:a16="http://schemas.microsoft.com/office/drawing/2014/main" id="{E6161042-3DBC-9747-90AA-0FA577C2DDB6}"/>
              </a:ext>
            </a:extLst>
          </p:cNvPr>
          <p:cNvSpPr>
            <a:spLocks noGrp="1"/>
          </p:cNvSpPr>
          <p:nvPr>
            <p:ph type="ftr" sz="quarter" idx="11"/>
          </p:nvPr>
        </p:nvSpPr>
        <p:spPr>
          <a:xfrm>
            <a:off x="377554" y="6592062"/>
            <a:ext cx="1934720" cy="365125"/>
          </a:xfrm>
          <a:prstGeom prst="rect">
            <a:avLst/>
          </a:prstGeom>
        </p:spPr>
        <p:txBody>
          <a:bodyPr lIns="0" tIns="0" rIns="0" bIns="0"/>
          <a:lstStyle>
            <a:lvl1pPr algn="l">
              <a:defRPr sz="1000">
                <a:solidFill>
                  <a:schemeClr val="bg1"/>
                </a:solidFill>
              </a:defRPr>
            </a:lvl1pPr>
          </a:lstStyle>
          <a:p>
            <a:r>
              <a:rPr lang="en-US" dirty="0"/>
              <a:t>© 2022 Heron Therapeutics, Inc.</a:t>
            </a:r>
          </a:p>
        </p:txBody>
      </p:sp>
    </p:spTree>
    <p:extLst>
      <p:ext uri="{BB962C8B-B14F-4D97-AF65-F5344CB8AC3E}">
        <p14:creationId xmlns:p14="http://schemas.microsoft.com/office/powerpoint/2010/main" val="1237378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585BF-A9D6-894D-ACB6-90FE2D14EF41}"/>
              </a:ext>
            </a:extLst>
          </p:cNvPr>
          <p:cNvSpPr>
            <a:spLocks noGrp="1"/>
          </p:cNvSpPr>
          <p:nvPr>
            <p:ph type="title"/>
          </p:nvPr>
        </p:nvSpPr>
        <p:spPr>
          <a:xfrm>
            <a:off x="376318" y="365125"/>
            <a:ext cx="107672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80D6-533C-E343-A713-F3D934713833}"/>
              </a:ext>
            </a:extLst>
          </p:cNvPr>
          <p:cNvSpPr>
            <a:spLocks noGrp="1"/>
          </p:cNvSpPr>
          <p:nvPr>
            <p:ph type="body" idx="1"/>
          </p:nvPr>
        </p:nvSpPr>
        <p:spPr>
          <a:xfrm>
            <a:off x="376318" y="1825625"/>
            <a:ext cx="107672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F5EE8-D7B6-6348-BDD8-DE10B372B0F4}"/>
              </a:ext>
            </a:extLst>
          </p:cNvPr>
          <p:cNvSpPr>
            <a:spLocks noGrp="1"/>
          </p:cNvSpPr>
          <p:nvPr>
            <p:ph type="dt" sz="half" idx="2"/>
          </p:nvPr>
        </p:nvSpPr>
        <p:spPr>
          <a:xfrm>
            <a:off x="838200" y="57189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8091653"/>
      </p:ext>
    </p:extLst>
  </p:cSld>
  <p:clrMap bg1="lt1" tx1="dk1" bg2="lt2" tx2="dk2" accent1="accent1" accent2="accent2" accent3="accent3" accent4="accent4" accent5="accent5" accent6="accent6" hlink="hlink" folHlink="folHlink"/>
  <p:sldLayoutIdLst>
    <p:sldLayoutId id="2147483669" r:id="rId1"/>
    <p:sldLayoutId id="2147483672" r:id="rId2"/>
    <p:sldLayoutId id="2147483673" r:id="rId3"/>
    <p:sldLayoutId id="2147483674" r:id="rId4"/>
  </p:sldLayoutIdLst>
  <p:hf hdr="0" dt="0"/>
  <p:txStyles>
    <p:titleStyle>
      <a:lvl1pPr algn="l" defTabSz="914400" rtl="0" eaLnBrk="1" latinLnBrk="0" hangingPunct="1">
        <a:lnSpc>
          <a:spcPct val="90000"/>
        </a:lnSpc>
        <a:spcBef>
          <a:spcPct val="0"/>
        </a:spcBef>
        <a:buNone/>
        <a:defRPr sz="2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gi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slide" Target="slide3.xml"/><Relationship Id="rId7" Type="http://schemas.openxmlformats.org/officeDocument/2006/relationships/slide" Target="slide55.xml"/><Relationship Id="rId12" Type="http://schemas.openxmlformats.org/officeDocument/2006/relationships/slide" Target="slide5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64.xml"/><Relationship Id="rId5" Type="http://schemas.openxmlformats.org/officeDocument/2006/relationships/slide" Target="slide6.xml"/><Relationship Id="rId10" Type="http://schemas.openxmlformats.org/officeDocument/2006/relationships/slide" Target="slide62.xml"/><Relationship Id="rId4" Type="http://schemas.openxmlformats.org/officeDocument/2006/relationships/slide" Target="slide4.xml"/><Relationship Id="rId9" Type="http://schemas.openxmlformats.org/officeDocument/2006/relationships/slide" Target="slide61.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chart" Target="../charts/char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chart" Target="../charts/chart24.xml"/><Relationship Id="rId4" Type="http://schemas.openxmlformats.org/officeDocument/2006/relationships/chart" Target="../charts/chart23.xml"/></Relationships>
</file>

<file path=ppt/slides/_rels/slide3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hart" Target="../charts/char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hart" Target="../charts/chart28.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chart" Target="../charts/chart30.xml"/></Relationships>
</file>

<file path=ppt/slides/_rels/slide4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chart" Target="../charts/chart36.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chart" Target="../charts/chart38.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www.fda.gov/medwatch"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hyperlink" Target="https://zynrelef.com/prescribing-information.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78002955-17C6-4D90-9E39-58C0FF4CBE67}"/>
              </a:ext>
            </a:extLst>
          </p:cNvPr>
          <p:cNvSpPr txBox="1">
            <a:spLocks/>
          </p:cNvSpPr>
          <p:nvPr/>
        </p:nvSpPr>
        <p:spPr>
          <a:xfrm>
            <a:off x="1524000" y="4725842"/>
            <a:ext cx="9144000" cy="827881"/>
          </a:xfrm>
          <a:prstGeom prst="rect">
            <a:avLst/>
          </a:prstGeom>
        </p:spPr>
        <p:txBody>
          <a:bodyPr>
            <a:norm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FFCF12"/>
              </a:buClr>
              <a:buSzTx/>
              <a:buFont typeface="Arial" pitchFamily="34" charset="0"/>
              <a:buNone/>
              <a:tabLst/>
              <a:defRPr/>
            </a:pPr>
            <a:r>
              <a:rPr kumimoji="0" lang="en-US" sz="2400" b="1" i="0" u="none" strike="noStrike" kern="1200" cap="none" spc="0" normalizeH="0" baseline="0" noProof="0" dirty="0">
                <a:ln>
                  <a:noFill/>
                </a:ln>
                <a:solidFill>
                  <a:srgbClr val="808083">
                    <a:lumMod val="50000"/>
                  </a:srgbClr>
                </a:solidFill>
                <a:effectLst/>
                <a:uLnTx/>
                <a:uFillTx/>
                <a:latin typeface="Arial" panose="020B0604020202020204"/>
                <a:ea typeface="+mn-ea"/>
                <a:cs typeface="+mn-cs"/>
              </a:rPr>
              <a:t>Clinical, Administration, and Pricing Overview </a:t>
            </a:r>
          </a:p>
        </p:txBody>
      </p:sp>
      <p:sp>
        <p:nvSpPr>
          <p:cNvPr id="7" name="Title 1">
            <a:extLst>
              <a:ext uri="{FF2B5EF4-FFF2-40B4-BE49-F238E27FC236}">
                <a16:creationId xmlns:a16="http://schemas.microsoft.com/office/drawing/2014/main" id="{EC6A5670-80AF-2F4A-A85A-8A9A9F2C54F2}"/>
              </a:ext>
            </a:extLst>
          </p:cNvPr>
          <p:cNvSpPr txBox="1">
            <a:spLocks/>
          </p:cNvSpPr>
          <p:nvPr/>
        </p:nvSpPr>
        <p:spPr>
          <a:xfrm>
            <a:off x="1524000" y="2042319"/>
            <a:ext cx="9144000" cy="2387600"/>
          </a:xfrm>
          <a:prstGeom prst="rect">
            <a:avLst/>
          </a:prstGeom>
        </p:spPr>
        <p:txBody>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lvl="0" algn="ctr">
              <a:defRPr/>
            </a:pPr>
            <a:r>
              <a:rPr kumimoji="0" lang="en-US" sz="4000" b="1" i="0" u="none" strike="noStrike" kern="1200" cap="none" spc="0" normalizeH="0" baseline="0" noProof="0" dirty="0">
                <a:ln>
                  <a:noFill/>
                </a:ln>
                <a:solidFill>
                  <a:srgbClr val="808083">
                    <a:lumMod val="50000"/>
                  </a:srgbClr>
                </a:solidFill>
                <a:effectLst/>
                <a:uLnTx/>
                <a:uFillTx/>
                <a:latin typeface="Arial" panose="020B0604020202020204"/>
                <a:ea typeface="+mj-ea"/>
                <a:cs typeface="+mj-cs"/>
              </a:rPr>
              <a:t>ZYNRELEF</a:t>
            </a:r>
            <a:r>
              <a:rPr kumimoji="0" lang="en-US" sz="4000" b="1" i="0" u="none" strike="noStrike" kern="1200" cap="none" spc="0" normalizeH="0" baseline="30000" noProof="0" dirty="0">
                <a:ln>
                  <a:noFill/>
                </a:ln>
                <a:solidFill>
                  <a:srgbClr val="808083">
                    <a:lumMod val="50000"/>
                  </a:srgbClr>
                </a:solidFill>
                <a:effectLst/>
                <a:uLnTx/>
                <a:uFillTx/>
                <a:latin typeface="Arial" panose="020B0604020202020204"/>
                <a:ea typeface="+mj-ea"/>
                <a:cs typeface="+mj-cs"/>
              </a:rPr>
              <a:t>®</a:t>
            </a:r>
            <a:br>
              <a:rPr kumimoji="0" lang="en-US" sz="4000" b="1" i="0" u="none" strike="noStrike" kern="1200" cap="none" spc="0" normalizeH="0" baseline="30000" noProof="0" dirty="0">
                <a:ln>
                  <a:noFill/>
                </a:ln>
                <a:solidFill>
                  <a:srgbClr val="808083">
                    <a:lumMod val="50000"/>
                  </a:srgbClr>
                </a:solidFill>
                <a:effectLst/>
                <a:uLnTx/>
                <a:uFillTx/>
                <a:latin typeface="Arial" panose="020B0604020202020204"/>
                <a:ea typeface="+mj-ea"/>
                <a:cs typeface="+mj-cs"/>
              </a:rPr>
            </a:br>
            <a:r>
              <a:rPr kumimoji="0" lang="en-US" sz="2400" b="1" i="0" u="none" strike="noStrike" kern="1200" cap="none" spc="0" normalizeH="0" baseline="0" noProof="0" dirty="0">
                <a:ln>
                  <a:noFill/>
                </a:ln>
                <a:solidFill>
                  <a:srgbClr val="808083">
                    <a:lumMod val="50000"/>
                  </a:srgbClr>
                </a:solidFill>
                <a:effectLst/>
                <a:uLnTx/>
                <a:uFillTx/>
                <a:latin typeface="Arial" panose="020B0604020202020204"/>
                <a:ea typeface="+mj-ea"/>
                <a:cs typeface="+mj-cs"/>
              </a:rPr>
              <a:t>(bupivacaine and meloxicam) extended-release </a:t>
            </a:r>
            <a:r>
              <a:rPr lang="en-US" sz="2400" dirty="0">
                <a:solidFill>
                  <a:srgbClr val="808083">
                    <a:lumMod val="50000"/>
                  </a:srgbClr>
                </a:solidFill>
              </a:rPr>
              <a:t>solution</a:t>
            </a:r>
          </a:p>
          <a:p>
            <a:pPr lvl="0" algn="ctr">
              <a:defRPr/>
            </a:pPr>
            <a:r>
              <a:rPr lang="en-US" sz="2400" b="0" dirty="0">
                <a:solidFill>
                  <a:schemeClr val="accent5"/>
                </a:solidFill>
                <a:latin typeface="Arial" panose="020B0604020202020204"/>
              </a:rPr>
              <a:t>a dual-acting local anesthetic (DALA)</a:t>
            </a:r>
          </a:p>
          <a:p>
            <a:pPr lvl="0" algn="ctr">
              <a:defRPr/>
            </a:pPr>
            <a:endParaRPr kumimoji="0" lang="en-US" sz="2400" b="1" i="0" u="none" strike="noStrike" kern="1200" cap="none" spc="0" normalizeH="0" noProof="0" dirty="0">
              <a:ln>
                <a:noFill/>
              </a:ln>
              <a:solidFill>
                <a:srgbClr val="808083">
                  <a:lumMod val="50000"/>
                </a:srgbClr>
              </a:solidFill>
              <a:effectLst/>
              <a:uLnTx/>
              <a:uFillTx/>
              <a:latin typeface="Arial" panose="020B0604020202020204"/>
              <a:ea typeface="+mj-ea"/>
              <a:cs typeface="+mj-cs"/>
            </a:endParaRPr>
          </a:p>
        </p:txBody>
      </p:sp>
      <p:sp>
        <p:nvSpPr>
          <p:cNvPr id="16" name="Footer Placeholder 4">
            <a:extLst>
              <a:ext uri="{FF2B5EF4-FFF2-40B4-BE49-F238E27FC236}">
                <a16:creationId xmlns:a16="http://schemas.microsoft.com/office/drawing/2014/main" id="{F20771AC-8393-034C-8FC1-A82E0F588A27}"/>
              </a:ext>
            </a:extLst>
          </p:cNvPr>
          <p:cNvSpPr>
            <a:spLocks noGrp="1"/>
          </p:cNvSpPr>
          <p:nvPr>
            <p:ph type="ftr" sz="quarter" idx="11"/>
          </p:nvPr>
        </p:nvSpPr>
        <p:spPr>
          <a:xfrm>
            <a:off x="377554" y="6592062"/>
            <a:ext cx="1934720" cy="365125"/>
          </a:xfrm>
          <a:prstGeom prst="rect">
            <a:avLst/>
          </a:prstGeom>
        </p:spPr>
        <p:txBody>
          <a:bodyPr lIns="0" tIns="0" rIns="0" bIns="0"/>
          <a:lstStyle>
            <a:lvl1pPr algn="l">
              <a:defRPr sz="1000">
                <a:solidFill>
                  <a:schemeClr val="bg1"/>
                </a:solidFill>
              </a:defRPr>
            </a:lvl1pPr>
          </a:lstStyle>
          <a:p>
            <a:r>
              <a:rPr lang="en-US" dirty="0"/>
              <a:t>© 2023 Heron Therapeutics, Inc.</a:t>
            </a:r>
          </a:p>
        </p:txBody>
      </p:sp>
    </p:spTree>
    <p:extLst>
      <p:ext uri="{BB962C8B-B14F-4D97-AF65-F5344CB8AC3E}">
        <p14:creationId xmlns:p14="http://schemas.microsoft.com/office/powerpoint/2010/main" val="422920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ED5382-06CC-F14F-8A9C-E916F8E97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22" y="2567687"/>
            <a:ext cx="1815178" cy="3225621"/>
          </a:xfrm>
          <a:prstGeom prst="rect">
            <a:avLst/>
          </a:prstGeom>
        </p:spPr>
      </p:pic>
      <p:pic>
        <p:nvPicPr>
          <p:cNvPr id="24" name="Picture 23">
            <a:extLst>
              <a:ext uri="{FF2B5EF4-FFF2-40B4-BE49-F238E27FC236}">
                <a16:creationId xmlns:a16="http://schemas.microsoft.com/office/drawing/2014/main" id="{BA866203-4CF1-4A4A-AA0D-F958D4F463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3517" y="2567687"/>
            <a:ext cx="1815178" cy="3225621"/>
          </a:xfrm>
          <a:prstGeom prst="rect">
            <a:avLst/>
          </a:prstGeom>
        </p:spPr>
      </p:pic>
      <p:pic>
        <p:nvPicPr>
          <p:cNvPr id="25" name="Picture 24">
            <a:extLst>
              <a:ext uri="{FF2B5EF4-FFF2-40B4-BE49-F238E27FC236}">
                <a16:creationId xmlns:a16="http://schemas.microsoft.com/office/drawing/2014/main" id="{99D7EF8D-E985-AF41-A421-6F2958F1A8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55264" y="2567687"/>
            <a:ext cx="1815178" cy="3225621"/>
          </a:xfrm>
          <a:prstGeom prst="rect">
            <a:avLst/>
          </a:prstGeom>
        </p:spPr>
      </p:pic>
      <p:pic>
        <p:nvPicPr>
          <p:cNvPr id="9" name="Picture 8">
            <a:extLst>
              <a:ext uri="{FF2B5EF4-FFF2-40B4-BE49-F238E27FC236}">
                <a16:creationId xmlns:a16="http://schemas.microsoft.com/office/drawing/2014/main" id="{82D04D2C-6244-904C-949E-AADA89A88B6F}"/>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917170" y="2972501"/>
            <a:ext cx="2129952" cy="2832682"/>
          </a:xfrm>
          <a:prstGeom prst="rect">
            <a:avLst/>
          </a:prstGeom>
        </p:spPr>
      </p:pic>
      <p:sp>
        <p:nvSpPr>
          <p:cNvPr id="6" name="Title 1">
            <a:extLst>
              <a:ext uri="{FF2B5EF4-FFF2-40B4-BE49-F238E27FC236}">
                <a16:creationId xmlns:a16="http://schemas.microsoft.com/office/drawing/2014/main" id="{C5456B75-B73A-4FB7-A4D5-DD266B83A56F}"/>
              </a:ext>
            </a:extLst>
          </p:cNvPr>
          <p:cNvSpPr>
            <a:spLocks noGrp="1"/>
          </p:cNvSpPr>
          <p:nvPr>
            <p:ph type="title"/>
          </p:nvPr>
        </p:nvSpPr>
        <p:spPr>
          <a:xfrm>
            <a:off x="733099" y="325302"/>
            <a:ext cx="10922873" cy="1042403"/>
          </a:xfrm>
        </p:spPr>
        <p:txBody>
          <a:bodyPr>
            <a:normAutofit/>
          </a:bodyPr>
          <a:lstStyle/>
          <a:p>
            <a:r>
              <a:rPr lang="en-US" dirty="0"/>
              <a:t>ZYNRELEF </a:t>
            </a:r>
            <a:r>
              <a:rPr lang="en-US" cap="none" dirty="0"/>
              <a:t>Is Applied Without a Needle as a Single Dose</a:t>
            </a:r>
            <a:r>
              <a:rPr lang="en-US" cap="none" baseline="30000" dirty="0"/>
              <a:t>1</a:t>
            </a:r>
            <a:endParaRPr lang="en-US" dirty="0"/>
          </a:p>
        </p:txBody>
      </p:sp>
      <p:sp>
        <p:nvSpPr>
          <p:cNvPr id="21" name="TextBox 20">
            <a:extLst>
              <a:ext uri="{FF2B5EF4-FFF2-40B4-BE49-F238E27FC236}">
                <a16:creationId xmlns:a16="http://schemas.microsoft.com/office/drawing/2014/main" id="{F17B1914-D8AD-44CA-A790-2FF850D09F98}"/>
              </a:ext>
            </a:extLst>
          </p:cNvPr>
          <p:cNvSpPr txBox="1"/>
          <p:nvPr/>
        </p:nvSpPr>
        <p:spPr>
          <a:xfrm>
            <a:off x="1851741" y="3617322"/>
            <a:ext cx="1199367" cy="307777"/>
          </a:xfrm>
          <a:prstGeom prst="rect">
            <a:avLst/>
          </a:prstGeom>
          <a:noFill/>
        </p:spPr>
        <p:txBody>
          <a:bodyPr wrap="none" rtlCol="0">
            <a:spAutoFit/>
          </a:bodyPr>
          <a:lstStyle/>
          <a:p>
            <a:pPr lvl="0">
              <a:defRPr/>
            </a:pPr>
            <a:r>
              <a:rPr lang="en-US" sz="1400" b="1" dirty="0">
                <a:solidFill>
                  <a:schemeClr val="accent6"/>
                </a:solidFill>
              </a:rPr>
              <a:t>ZYNRELEF</a:t>
            </a:r>
            <a:r>
              <a:rPr lang="en-US" sz="1400" b="1" baseline="30000" dirty="0">
                <a:solidFill>
                  <a:schemeClr val="accent6"/>
                </a:solidFill>
              </a:rPr>
              <a:t>1</a:t>
            </a:r>
            <a:endParaRPr kumimoji="0" lang="en-US" sz="1400" b="1" i="0" u="none" strike="noStrike" kern="1200" cap="none" spc="0" normalizeH="0" baseline="0" noProof="0" dirty="0">
              <a:ln>
                <a:noFill/>
              </a:ln>
              <a:solidFill>
                <a:schemeClr val="accent6"/>
              </a:solidFill>
              <a:effectLst/>
              <a:uLnTx/>
              <a:uFillTx/>
              <a:latin typeface="Arial"/>
            </a:endParaRPr>
          </a:p>
        </p:txBody>
      </p:sp>
      <p:sp>
        <p:nvSpPr>
          <p:cNvPr id="22" name="TextBox 21">
            <a:extLst>
              <a:ext uri="{FF2B5EF4-FFF2-40B4-BE49-F238E27FC236}">
                <a16:creationId xmlns:a16="http://schemas.microsoft.com/office/drawing/2014/main" id="{92030840-0247-46B6-BBB5-E075D0126D11}"/>
              </a:ext>
            </a:extLst>
          </p:cNvPr>
          <p:cNvSpPr txBox="1"/>
          <p:nvPr/>
        </p:nvSpPr>
        <p:spPr>
          <a:xfrm>
            <a:off x="8248913" y="3400437"/>
            <a:ext cx="1477777" cy="523220"/>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Arial"/>
                <a:ea typeface="+mn-ea"/>
                <a:cs typeface="+mn-cs"/>
              </a:rPr>
              <a:t>LIPOSOMAL </a:t>
            </a:r>
            <a:br>
              <a:rPr kumimoji="0" lang="en-US" sz="1400" b="1" i="0" u="none" strike="noStrike" kern="1200" cap="none" spc="0" normalizeH="0" baseline="0" noProof="0" dirty="0">
                <a:ln>
                  <a:noFill/>
                </a:ln>
                <a:solidFill>
                  <a:schemeClr val="accent6"/>
                </a:solidFill>
                <a:effectLst/>
                <a:uLnTx/>
                <a:uFillTx/>
                <a:latin typeface="Arial"/>
                <a:ea typeface="+mn-ea"/>
                <a:cs typeface="+mn-cs"/>
              </a:rPr>
            </a:br>
            <a:r>
              <a:rPr kumimoji="0" lang="en-US" sz="1400" b="1" i="0" u="none" strike="noStrike" kern="1200" cap="none" spc="0" normalizeH="0" baseline="0" noProof="0" dirty="0">
                <a:ln>
                  <a:noFill/>
                </a:ln>
                <a:solidFill>
                  <a:schemeClr val="accent6"/>
                </a:solidFill>
                <a:effectLst/>
                <a:uLnTx/>
                <a:uFillTx/>
                <a:latin typeface="Arial"/>
                <a:ea typeface="+mn-ea"/>
                <a:cs typeface="+mn-cs"/>
              </a:rPr>
              <a:t>BUPIVACAINE</a:t>
            </a:r>
            <a:r>
              <a:rPr kumimoji="0" lang="en-US" sz="1400" b="1" i="0" u="none" strike="noStrike" kern="1200" cap="none" spc="0" normalizeH="0" baseline="30000" noProof="0" dirty="0">
                <a:ln>
                  <a:noFill/>
                </a:ln>
                <a:solidFill>
                  <a:schemeClr val="accent6"/>
                </a:solidFill>
                <a:effectLst/>
                <a:uLnTx/>
                <a:uFillTx/>
                <a:latin typeface="Arial"/>
                <a:ea typeface="+mn-ea"/>
                <a:cs typeface="+mn-cs"/>
              </a:rPr>
              <a:t>2</a:t>
            </a:r>
            <a:endParaRPr kumimoji="0" lang="en-US" sz="1400" b="1" i="0" u="none" strike="noStrike" kern="1200" cap="none" spc="0" normalizeH="0" baseline="0" noProof="0" dirty="0">
              <a:ln>
                <a:noFill/>
              </a:ln>
              <a:solidFill>
                <a:schemeClr val="accent6"/>
              </a:solidFill>
              <a:effectLst/>
              <a:uLnTx/>
              <a:uFillTx/>
              <a:latin typeface="Arial"/>
              <a:ea typeface="+mn-ea"/>
              <a:cs typeface="+mn-cs"/>
            </a:endParaRPr>
          </a:p>
        </p:txBody>
      </p:sp>
      <p:sp>
        <p:nvSpPr>
          <p:cNvPr id="23" name="TextBox 22">
            <a:extLst>
              <a:ext uri="{FF2B5EF4-FFF2-40B4-BE49-F238E27FC236}">
                <a16:creationId xmlns:a16="http://schemas.microsoft.com/office/drawing/2014/main" id="{3C497E52-3F26-4539-90CB-3C1F53175D36}"/>
              </a:ext>
            </a:extLst>
          </p:cNvPr>
          <p:cNvSpPr txBox="1"/>
          <p:nvPr/>
        </p:nvSpPr>
        <p:spPr>
          <a:xfrm>
            <a:off x="5039046" y="3400437"/>
            <a:ext cx="1593641" cy="523220"/>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Arial"/>
                <a:ea typeface="+mn-ea"/>
                <a:cs typeface="+mn-cs"/>
              </a:rPr>
              <a:t>BUPIVACAINE </a:t>
            </a:r>
            <a:br>
              <a:rPr kumimoji="0" lang="en-US" sz="1400" b="1" i="0" u="none" strike="noStrike" kern="1200" cap="none" spc="0" normalizeH="0" baseline="0" noProof="0" dirty="0">
                <a:ln>
                  <a:noFill/>
                </a:ln>
                <a:solidFill>
                  <a:schemeClr val="accent6"/>
                </a:solidFill>
                <a:effectLst/>
                <a:uLnTx/>
                <a:uFillTx/>
                <a:latin typeface="Arial"/>
                <a:ea typeface="+mn-ea"/>
                <a:cs typeface="+mn-cs"/>
              </a:rPr>
            </a:br>
            <a:r>
              <a:rPr kumimoji="0" lang="en-US" sz="1400" b="1" i="0" u="none" strike="noStrike" kern="1200" cap="none" spc="0" normalizeH="0" baseline="0" noProof="0" dirty="0">
                <a:ln>
                  <a:noFill/>
                </a:ln>
                <a:solidFill>
                  <a:schemeClr val="accent6"/>
                </a:solidFill>
                <a:effectLst/>
                <a:uLnTx/>
                <a:uFillTx/>
                <a:latin typeface="Arial"/>
                <a:ea typeface="+mn-ea"/>
                <a:cs typeface="+mn-cs"/>
              </a:rPr>
              <a:t>HCL SOLUTION</a:t>
            </a:r>
            <a:r>
              <a:rPr kumimoji="0" lang="en-US" sz="1400" b="1" i="0" u="none" strike="noStrike" kern="1200" cap="none" spc="0" normalizeH="0" baseline="30000" noProof="0" dirty="0">
                <a:ln>
                  <a:noFill/>
                </a:ln>
                <a:solidFill>
                  <a:schemeClr val="accent6"/>
                </a:solidFill>
                <a:effectLst/>
                <a:uLnTx/>
                <a:uFillTx/>
                <a:latin typeface="Arial"/>
                <a:ea typeface="+mn-ea"/>
                <a:cs typeface="+mn-cs"/>
              </a:rPr>
              <a:t>2</a:t>
            </a:r>
            <a:endParaRPr kumimoji="0" lang="en-US" sz="1400" b="1" i="0" u="none" strike="noStrike" kern="1200" cap="none" spc="0" normalizeH="0" baseline="30000" noProof="0" dirty="0">
              <a:ln>
                <a:noFill/>
              </a:ln>
              <a:solidFill>
                <a:srgbClr val="FF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DB6FDC66-4587-614F-B358-1544B8F6DA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12526" y="3216688"/>
            <a:ext cx="2065492" cy="2573736"/>
          </a:xfrm>
          <a:prstGeom prst="rect">
            <a:avLst/>
          </a:prstGeom>
        </p:spPr>
      </p:pic>
      <p:pic>
        <p:nvPicPr>
          <p:cNvPr id="13" name="Picture 12">
            <a:extLst>
              <a:ext uri="{FF2B5EF4-FFF2-40B4-BE49-F238E27FC236}">
                <a16:creationId xmlns:a16="http://schemas.microsoft.com/office/drawing/2014/main" id="{EF6EB4E4-8C20-435D-89CE-5FBAE997D39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97233" y="2864090"/>
            <a:ext cx="3061375" cy="3061375"/>
          </a:xfrm>
          <a:prstGeom prst="rect">
            <a:avLst/>
          </a:prstGeom>
        </p:spPr>
      </p:pic>
      <p:sp>
        <p:nvSpPr>
          <p:cNvPr id="8" name="Content Placeholder 2">
            <a:extLst>
              <a:ext uri="{FF2B5EF4-FFF2-40B4-BE49-F238E27FC236}">
                <a16:creationId xmlns:a16="http://schemas.microsoft.com/office/drawing/2014/main" id="{AF20D047-2917-4B89-A7FB-6A67DF97E81E}"/>
              </a:ext>
            </a:extLst>
          </p:cNvPr>
          <p:cNvSpPr>
            <a:spLocks noGrp="1"/>
          </p:cNvSpPr>
          <p:nvPr>
            <p:ph idx="1"/>
          </p:nvPr>
        </p:nvSpPr>
        <p:spPr>
          <a:xfrm>
            <a:off x="694944" y="1470416"/>
            <a:ext cx="9966960" cy="4484541"/>
          </a:xfrm>
        </p:spPr>
        <p:txBody>
          <a:bodyPr>
            <a:normAutofit/>
          </a:bodyPr>
          <a:lstStyle/>
          <a:p>
            <a:pPr>
              <a:lnSpc>
                <a:spcPct val="100000"/>
              </a:lnSpc>
              <a:buClr>
                <a:schemeClr val="accent2"/>
              </a:buClr>
            </a:pPr>
            <a:r>
              <a:rPr lang="en-US" sz="1500" dirty="0"/>
              <a:t>Applied via a needle-free syringe to directly coat the affected tissue within the surgical site, following irrigation and suction and prior to suturing; eliminates the need for up to 120 injections, as in total knee arthroplasty</a:t>
            </a:r>
            <a:r>
              <a:rPr lang="en-US" sz="1500" baseline="30000" dirty="0"/>
              <a:t>1,2</a:t>
            </a:r>
            <a:endParaRPr lang="en-US" sz="1500" dirty="0"/>
          </a:p>
          <a:p>
            <a:pPr>
              <a:lnSpc>
                <a:spcPct val="100000"/>
              </a:lnSpc>
              <a:buClr>
                <a:schemeClr val="accent2"/>
              </a:buClr>
            </a:pPr>
            <a:r>
              <a:rPr lang="en-US" sz="1500" b="1" dirty="0"/>
              <a:t>No mixing with bupivacaine is required to achieve efficacy</a:t>
            </a:r>
            <a:r>
              <a:rPr lang="en-US" sz="1500" b="1" baseline="30000" dirty="0"/>
              <a:t>1</a:t>
            </a:r>
            <a:endParaRPr lang="en-US" sz="1500" b="1" dirty="0"/>
          </a:p>
          <a:p>
            <a:pPr>
              <a:lnSpc>
                <a:spcPct val="100000"/>
              </a:lnSpc>
              <a:buClr>
                <a:schemeClr val="accent2"/>
              </a:buClr>
            </a:pPr>
            <a:r>
              <a:rPr lang="en-US" sz="1500" dirty="0"/>
              <a:t>Other local anesthetics can be administered before ZYNRELEF without causing release of the active ingredients all at once</a:t>
            </a:r>
            <a:r>
              <a:rPr lang="en-US" sz="1500" baseline="30000" dirty="0"/>
              <a:t>1,3,4</a:t>
            </a:r>
            <a:endParaRPr lang="en-US" sz="1500" dirty="0"/>
          </a:p>
        </p:txBody>
      </p:sp>
      <p:sp>
        <p:nvSpPr>
          <p:cNvPr id="7" name="Rectangle 6">
            <a:extLst>
              <a:ext uri="{FF2B5EF4-FFF2-40B4-BE49-F238E27FC236}">
                <a16:creationId xmlns:a16="http://schemas.microsoft.com/office/drawing/2014/main" id="{3EACEB83-0582-486E-A35B-4DF12F8E70F9}"/>
              </a:ext>
            </a:extLst>
          </p:cNvPr>
          <p:cNvSpPr/>
          <p:nvPr/>
        </p:nvSpPr>
        <p:spPr>
          <a:xfrm>
            <a:off x="376318" y="6126875"/>
            <a:ext cx="11061703" cy="307777"/>
          </a:xfrm>
          <a:prstGeom prst="rect">
            <a:avLst/>
          </a:prstGeom>
        </p:spPr>
        <p:txBody>
          <a:bodyPr wrap="square" lIns="45720" rIns="45720" anchor="b" anchorCtr="0">
            <a:spAutoFit/>
          </a:bodyPr>
          <a:lstStyle/>
          <a:p>
            <a:r>
              <a:rPr kumimoji="0" lang="en-US" sz="700" b="1" i="0" u="none" strike="noStrike" kern="1200" cap="none" spc="0" normalizeH="0" baseline="0" noProof="0" dirty="0">
                <a:ln>
                  <a:noFill/>
                </a:ln>
                <a:effectLst/>
                <a:uLnTx/>
                <a:uFillTx/>
                <a:latin typeface="Arial"/>
                <a:ea typeface="+mn-ea"/>
                <a:cs typeface="+mn-cs"/>
              </a:rPr>
              <a:t>References: </a:t>
            </a:r>
            <a:r>
              <a:rPr lang="en-US" sz="700" b="1" dirty="0"/>
              <a:t>1. </a:t>
            </a:r>
            <a:r>
              <a:rPr lang="en-US" sz="700" dirty="0"/>
              <a:t>ZYNRELEF [package insert]. San Diego, CA: Heron Therapeutics Inc; 2021. </a:t>
            </a:r>
            <a:r>
              <a:rPr lang="en-US" sz="700" b="1" dirty="0"/>
              <a:t>2. </a:t>
            </a:r>
            <a:r>
              <a:rPr lang="en-US" sz="700" dirty="0"/>
              <a:t>Mont MA, Beaver WB, Dysart SH, et al. </a:t>
            </a:r>
            <a:r>
              <a:rPr lang="en-US" sz="700" i="1" dirty="0"/>
              <a:t>J Arthroplasty</a:t>
            </a:r>
            <a:r>
              <a:rPr lang="en-US" sz="700" dirty="0"/>
              <a:t>. 2018;33(1):90-96. </a:t>
            </a:r>
            <a:r>
              <a:rPr lang="en-US" sz="700" b="1" dirty="0"/>
              <a:t>3. </a:t>
            </a:r>
            <a:r>
              <a:rPr lang="en-US" sz="700" dirty="0"/>
              <a:t>Viscusi E, Gimbel JS, Pollack RA, et al. </a:t>
            </a:r>
            <a:r>
              <a:rPr lang="en-US" sz="700" i="1" dirty="0"/>
              <a:t>Reg Anesth Pain Med</a:t>
            </a:r>
            <a:r>
              <a:rPr lang="en-US" sz="700" dirty="0"/>
              <a:t>. 2019;44(7):700-706.</a:t>
            </a:r>
            <a:r>
              <a:rPr lang="en-US" sz="700" b="1" baseline="30000" dirty="0"/>
              <a:t> </a:t>
            </a:r>
            <a:br>
              <a:rPr lang="en-US" sz="700" b="1" baseline="30000" dirty="0"/>
            </a:br>
            <a:r>
              <a:rPr lang="en-US" sz="700" b="1" dirty="0"/>
              <a:t>4. </a:t>
            </a:r>
            <a:r>
              <a:rPr lang="en-US" sz="700" dirty="0"/>
              <a:t>Lachiewicz PF, Lee G-C, Pollak R, et al. </a:t>
            </a:r>
            <a:r>
              <a:rPr lang="en-US" sz="700" i="1" dirty="0"/>
              <a:t>J Arthroplasty</a:t>
            </a:r>
            <a:r>
              <a:rPr lang="en-US" sz="700" dirty="0"/>
              <a:t>. 2020;35(10):2843-2851.</a:t>
            </a:r>
          </a:p>
        </p:txBody>
      </p:sp>
      <p:sp>
        <p:nvSpPr>
          <p:cNvPr id="19" name="Rectangle 18">
            <a:extLst>
              <a:ext uri="{FF2B5EF4-FFF2-40B4-BE49-F238E27FC236}">
                <a16:creationId xmlns:a16="http://schemas.microsoft.com/office/drawing/2014/main" id="{F09A73F4-4259-BC4F-925F-58B9C56A7E7A}"/>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16" name="TextBox 15">
            <a:extLst>
              <a:ext uri="{FF2B5EF4-FFF2-40B4-BE49-F238E27FC236}">
                <a16:creationId xmlns:a16="http://schemas.microsoft.com/office/drawing/2014/main" id="{B84E4608-DC62-9047-B4EA-B786701A2463}"/>
              </a:ext>
            </a:extLst>
          </p:cNvPr>
          <p:cNvSpPr txBox="1"/>
          <p:nvPr/>
        </p:nvSpPr>
        <p:spPr>
          <a:xfrm>
            <a:off x="9907186" y="4834146"/>
            <a:ext cx="1965208" cy="1015663"/>
          </a:xfrm>
          <a:prstGeom prst="rect">
            <a:avLst/>
          </a:prstGeom>
          <a:noFill/>
        </p:spPr>
        <p:txBody>
          <a:bodyPr wrap="square" rtlCol="0">
            <a:spAutoFit/>
          </a:bodyPr>
          <a:lstStyle/>
          <a:p>
            <a:r>
              <a:rPr lang="en-US" sz="1200" b="1" dirty="0">
                <a:solidFill>
                  <a:schemeClr val="accent5"/>
                </a:solidFill>
              </a:rPr>
              <a:t>To see preparation and administration videos for ZYNRELEF, visit ZYNRELEF.com/admin.</a:t>
            </a:r>
          </a:p>
          <a:p>
            <a:endParaRPr lang="en-US" sz="1200" dirty="0">
              <a:solidFill>
                <a:schemeClr val="accent5"/>
              </a:solidFill>
            </a:endParaRPr>
          </a:p>
        </p:txBody>
      </p:sp>
      <p:pic>
        <p:nvPicPr>
          <p:cNvPr id="3" name="Picture 2" descr="Qr code&#10;&#10;Description automatically generated">
            <a:extLst>
              <a:ext uri="{FF2B5EF4-FFF2-40B4-BE49-F238E27FC236}">
                <a16:creationId xmlns:a16="http://schemas.microsoft.com/office/drawing/2014/main" id="{DF9D91DC-8258-1A4D-9C60-34990CFCDC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2020" y="3617322"/>
            <a:ext cx="1196001" cy="1196001"/>
          </a:xfrm>
          <a:prstGeom prst="rect">
            <a:avLst/>
          </a:prstGeom>
        </p:spPr>
      </p:pic>
      <p:sp>
        <p:nvSpPr>
          <p:cNvPr id="20" name="Footer Placeholder 4">
            <a:extLst>
              <a:ext uri="{FF2B5EF4-FFF2-40B4-BE49-F238E27FC236}">
                <a16:creationId xmlns:a16="http://schemas.microsoft.com/office/drawing/2014/main" id="{C3650592-CDF5-2F45-86E3-91BA4F3CE6FB}"/>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52261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2077225842"/>
              </p:ext>
            </p:extLst>
          </p:nvPr>
        </p:nvGraphicFramePr>
        <p:xfrm>
          <a:off x="766644" y="2305050"/>
          <a:ext cx="4572000" cy="369167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9FD4561C-ED0C-7243-944E-2CBC2F385BDF}"/>
              </a:ext>
            </a:extLst>
          </p:cNvPr>
          <p:cNvSpPr txBox="1"/>
          <p:nvPr/>
        </p:nvSpPr>
        <p:spPr>
          <a:xfrm>
            <a:off x="676656" y="1708651"/>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PK/PD</a:t>
            </a:r>
          </a:p>
        </p:txBody>
      </p:sp>
      <p:sp>
        <p:nvSpPr>
          <p:cNvPr id="19" name="TextBox 18">
            <a:extLst>
              <a:ext uri="{FF2B5EF4-FFF2-40B4-BE49-F238E27FC236}">
                <a16:creationId xmlns:a16="http://schemas.microsoft.com/office/drawing/2014/main" id="{B63D8E7E-2B8F-1A46-AF06-35F7C9004275}"/>
              </a:ext>
            </a:extLst>
          </p:cNvPr>
          <p:cNvSpPr txBox="1"/>
          <p:nvPr/>
        </p:nvSpPr>
        <p:spPr>
          <a:xfrm>
            <a:off x="5790775" y="1708651"/>
            <a:ext cx="3758465" cy="369332"/>
          </a:xfrm>
          <a:prstGeom prst="rect">
            <a:avLst/>
          </a:prstGeom>
          <a:noFill/>
        </p:spPr>
        <p:txBody>
          <a:bodyPr wrap="none" rtlCol="0">
            <a:spAutoFit/>
          </a:bodyPr>
          <a:lstStyle/>
          <a:p>
            <a:pPr lvl="0">
              <a:defRPr/>
            </a:pPr>
            <a:r>
              <a:rPr kumimoji="0" lang="en-US" sz="1800" b="1" i="0" u="none" strike="noStrike" kern="1200" cap="none" spc="0" normalizeH="0" baseline="0" noProof="0" dirty="0">
                <a:ln>
                  <a:noFill/>
                </a:ln>
                <a:effectLst/>
                <a:uLnTx/>
                <a:uFillTx/>
                <a:latin typeface="Arial"/>
                <a:ea typeface="+mn-ea"/>
                <a:cs typeface="+mn-cs"/>
              </a:rPr>
              <a:t>Mean Pain Intensity Versus Time</a:t>
            </a:r>
          </a:p>
        </p:txBody>
      </p:sp>
      <p:cxnSp>
        <p:nvCxnSpPr>
          <p:cNvPr id="20" name="Straight Connector 19">
            <a:extLst>
              <a:ext uri="{FF2B5EF4-FFF2-40B4-BE49-F238E27FC236}">
                <a16:creationId xmlns:a16="http://schemas.microsoft.com/office/drawing/2014/main" id="{3DD314A1-A814-DE4A-B2CD-4B49E7FBE279}"/>
              </a:ext>
            </a:extLst>
          </p:cNvPr>
          <p:cNvCxnSpPr>
            <a:cxnSpLocks/>
          </p:cNvCxnSpPr>
          <p:nvPr/>
        </p:nvCxnSpPr>
        <p:spPr>
          <a:xfrm>
            <a:off x="5882340" y="2177142"/>
            <a:ext cx="4386125"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1" name="Chart 20"/>
          <p:cNvGraphicFramePr>
            <a:graphicFrameLocks noGrp="1"/>
          </p:cNvGraphicFramePr>
          <p:nvPr>
            <p:extLst>
              <p:ext uri="{D42A27DB-BD31-4B8C-83A1-F6EECF244321}">
                <p14:modId xmlns:p14="http://schemas.microsoft.com/office/powerpoint/2010/main" val="3372736927"/>
              </p:ext>
            </p:extLst>
          </p:nvPr>
        </p:nvGraphicFramePr>
        <p:xfrm>
          <a:off x="5790775" y="2276302"/>
          <a:ext cx="4678524" cy="3653431"/>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a:extLst>
              <a:ext uri="{FF2B5EF4-FFF2-40B4-BE49-F238E27FC236}">
                <a16:creationId xmlns:a16="http://schemas.microsoft.com/office/drawing/2014/main" id="{D0A60AA6-9618-D649-B3D3-C85B034A04C8}"/>
              </a:ext>
            </a:extLst>
          </p:cNvPr>
          <p:cNvCxnSpPr>
            <a:cxnSpLocks/>
          </p:cNvCxnSpPr>
          <p:nvPr/>
        </p:nvCxnSpPr>
        <p:spPr>
          <a:xfrm>
            <a:off x="766644" y="2177142"/>
            <a:ext cx="457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80630" y="2465219"/>
            <a:ext cx="1484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Change in Pain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Plasma Bupivacaine</a:t>
            </a:r>
          </a:p>
        </p:txBody>
      </p:sp>
      <p:sp>
        <p:nvSpPr>
          <p:cNvPr id="17" name="Rectangle 16">
            <a:extLst>
              <a:ext uri="{FF2B5EF4-FFF2-40B4-BE49-F238E27FC236}">
                <a16:creationId xmlns:a16="http://schemas.microsoft.com/office/drawing/2014/main" id="{DD859C83-6FEF-4031-84F9-06CF6D49C9B6}"/>
              </a:ext>
            </a:extLst>
          </p:cNvPr>
          <p:cNvSpPr/>
          <p:nvPr/>
        </p:nvSpPr>
        <p:spPr>
          <a:xfrm>
            <a:off x="376318" y="6013899"/>
            <a:ext cx="7274819" cy="415498"/>
          </a:xfrm>
          <a:prstGeom prst="rect">
            <a:avLst/>
          </a:prstGeom>
        </p:spPr>
        <p:txBody>
          <a:bodyPr wrap="square" lIns="45720" rIns="45720" anchor="b"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dirty="0">
                <a:ln>
                  <a:noFill/>
                </a:ln>
                <a:effectLst/>
                <a:uLnTx/>
                <a:uFillTx/>
                <a:latin typeface="Arial"/>
                <a:ea typeface="+mn-ea"/>
                <a:cs typeface="+mn-cs"/>
              </a:rPr>
              <a:t>PK/PD:</a:t>
            </a:r>
            <a:r>
              <a:rPr kumimoji="0" lang="en-US" sz="800" b="0" i="0" u="none" strike="noStrike" kern="1200" cap="none" spc="0" normalizeH="0" baseline="0" noProof="0" dirty="0">
                <a:ln>
                  <a:noFill/>
                </a:ln>
                <a:effectLst/>
                <a:uLnTx/>
                <a:uFillTx/>
                <a:latin typeface="Arial"/>
                <a:ea typeface="+mn-ea"/>
                <a:cs typeface="+mn-cs"/>
              </a:rPr>
              <a:t> pharmacokinetic/pharmacodynamic.</a:t>
            </a:r>
          </a:p>
          <a:p>
            <a:pPr>
              <a:defRPr/>
            </a:pPr>
            <a:r>
              <a:rPr kumimoji="0" lang="en-US" sz="800" b="1" i="0" u="none" strike="noStrike" kern="1200" cap="none" spc="0" normalizeH="0" baseline="0" noProof="0" dirty="0">
                <a:ln>
                  <a:noFill/>
                </a:ln>
                <a:effectLst/>
                <a:uLnTx/>
                <a:uFillTx/>
                <a:latin typeface="Arial"/>
                <a:ea typeface="+mn-ea"/>
                <a:cs typeface="+mn-cs"/>
              </a:rPr>
              <a:t>References: 1. </a:t>
            </a:r>
            <a:r>
              <a:rPr lang="en-US" sz="800" dirty="0"/>
              <a:t>Data on file. Study HTX-011-C2016-208. San Diego, CA: Heron Therapeutics Inc; 2017.</a:t>
            </a:r>
            <a:endParaRPr kumimoji="0" lang="en-US" sz="800" b="0" i="0" u="none" strike="noStrike" kern="1200" cap="none" spc="0" normalizeH="0" baseline="0" noProof="0" dirty="0">
              <a:ln>
                <a:noFill/>
              </a:ln>
              <a:effectLst/>
              <a:uLnTx/>
              <a:uFillTx/>
              <a:latin typeface="Arial"/>
            </a:endParaRPr>
          </a:p>
        </p:txBody>
      </p:sp>
      <p:sp>
        <p:nvSpPr>
          <p:cNvPr id="23" name="Title 6">
            <a:extLst>
              <a:ext uri="{FF2B5EF4-FFF2-40B4-BE49-F238E27FC236}">
                <a16:creationId xmlns:a16="http://schemas.microsoft.com/office/drawing/2014/main" id="{9A17FC8B-1A9D-2348-B954-00A8AE1A0443}"/>
              </a:ext>
            </a:extLst>
          </p:cNvPr>
          <p:cNvSpPr txBox="1">
            <a:spLocks/>
          </p:cNvSpPr>
          <p:nvPr/>
        </p:nvSpPr>
        <p:spPr>
          <a:xfrm>
            <a:off x="733099" y="473302"/>
            <a:ext cx="10922873" cy="104240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r>
              <a:rPr lang="en-US" cap="none" dirty="0"/>
              <a:t>ZYNRELEF Bupivacaine Plasma Levels and Efficacy Through </a:t>
            </a:r>
            <a:br>
              <a:rPr lang="en-US" cap="none" dirty="0"/>
            </a:br>
            <a:r>
              <a:rPr lang="en-US" cap="none" dirty="0"/>
              <a:t>72 Hours in Phase 2 Bunionectomy Study</a:t>
            </a:r>
            <a:r>
              <a:rPr lang="en-US" cap="none" baseline="30000" dirty="0"/>
              <a:t>1</a:t>
            </a:r>
          </a:p>
        </p:txBody>
      </p:sp>
      <p:sp>
        <p:nvSpPr>
          <p:cNvPr id="15" name="Rectangle 14">
            <a:extLst>
              <a:ext uri="{FF2B5EF4-FFF2-40B4-BE49-F238E27FC236}">
                <a16:creationId xmlns:a16="http://schemas.microsoft.com/office/drawing/2014/main" id="{163352AC-2281-2C43-B0C9-80EF255F77BE}"/>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13" name="Footer Placeholder 4">
            <a:extLst>
              <a:ext uri="{FF2B5EF4-FFF2-40B4-BE49-F238E27FC236}">
                <a16:creationId xmlns:a16="http://schemas.microsoft.com/office/drawing/2014/main" id="{EE9FA0C6-B6A1-AC43-B8A3-79B4DF0C3046}"/>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68438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DBB3907-7440-754F-9655-9F8E9BB2BAE6}"/>
              </a:ext>
            </a:extLst>
          </p:cNvPr>
          <p:cNvSpPr txBox="1"/>
          <p:nvPr/>
        </p:nvSpPr>
        <p:spPr>
          <a:xfrm>
            <a:off x="300110" y="1456554"/>
            <a:ext cx="171841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4"/>
                </a:solidFill>
                <a:effectLst/>
                <a:uLnTx/>
                <a:uFillTx/>
                <a:latin typeface="Arial"/>
                <a:ea typeface="+mn-ea"/>
                <a:cs typeface="+mn-cs"/>
              </a:rPr>
              <a:t>Herniorrhaphy</a:t>
            </a:r>
            <a:r>
              <a:rPr kumimoji="0" lang="en-US" b="1" i="0" u="none" strike="noStrike" kern="1200" cap="none" spc="0" normalizeH="0" baseline="30000" noProof="0" dirty="0">
                <a:ln>
                  <a:noFill/>
                </a:ln>
                <a:solidFill>
                  <a:schemeClr val="accent4"/>
                </a:solidFill>
                <a:effectLst/>
                <a:uLnTx/>
                <a:uFillTx/>
                <a:latin typeface="Arial"/>
                <a:ea typeface="+mn-ea"/>
                <a:cs typeface="+mn-cs"/>
              </a:rPr>
              <a:t>1</a:t>
            </a:r>
          </a:p>
        </p:txBody>
      </p:sp>
      <p:cxnSp>
        <p:nvCxnSpPr>
          <p:cNvPr id="24" name="Straight Connector 23">
            <a:extLst>
              <a:ext uri="{FF2B5EF4-FFF2-40B4-BE49-F238E27FC236}">
                <a16:creationId xmlns:a16="http://schemas.microsoft.com/office/drawing/2014/main" id="{7EDF8F8C-7EC2-8440-815F-8447D59F23FF}"/>
              </a:ext>
            </a:extLst>
          </p:cNvPr>
          <p:cNvCxnSpPr>
            <a:cxnSpLocks/>
          </p:cNvCxnSpPr>
          <p:nvPr/>
        </p:nvCxnSpPr>
        <p:spPr>
          <a:xfrm>
            <a:off x="300110" y="1849503"/>
            <a:ext cx="37601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36D3453-4AC2-DD45-893D-9231330F0064}"/>
              </a:ext>
            </a:extLst>
          </p:cNvPr>
          <p:cNvSpPr txBox="1"/>
          <p:nvPr/>
        </p:nvSpPr>
        <p:spPr>
          <a:xfrm>
            <a:off x="4293605" y="1456554"/>
            <a:ext cx="241034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4"/>
                </a:solidFill>
                <a:effectLst/>
                <a:uLnTx/>
                <a:uFillTx/>
                <a:latin typeface="Arial"/>
                <a:ea typeface="+mn-ea"/>
                <a:cs typeface="+mn-cs"/>
              </a:rPr>
              <a:t>Breast</a:t>
            </a:r>
            <a:r>
              <a:rPr kumimoji="0" lang="en-US" b="1" i="0" u="none" strike="noStrike" kern="1200" cap="none" spc="0" normalizeH="0" noProof="0" dirty="0">
                <a:ln>
                  <a:noFill/>
                </a:ln>
                <a:solidFill>
                  <a:schemeClr val="accent4"/>
                </a:solidFill>
                <a:effectLst/>
                <a:uLnTx/>
                <a:uFillTx/>
                <a:latin typeface="Arial"/>
                <a:ea typeface="+mn-ea"/>
                <a:cs typeface="+mn-cs"/>
              </a:rPr>
              <a:t> Augmentation</a:t>
            </a:r>
            <a:r>
              <a:rPr kumimoji="0" lang="en-US" b="1" i="0" u="none" strike="noStrike" kern="1200" cap="none" spc="0" normalizeH="0" baseline="30000" noProof="0" dirty="0">
                <a:ln>
                  <a:noFill/>
                </a:ln>
                <a:solidFill>
                  <a:schemeClr val="accent4"/>
                </a:solidFill>
                <a:effectLst/>
                <a:uLnTx/>
                <a:uFillTx/>
                <a:latin typeface="Arial"/>
                <a:ea typeface="+mn-ea"/>
                <a:cs typeface="+mn-cs"/>
              </a:rPr>
              <a:t>2</a:t>
            </a:r>
          </a:p>
        </p:txBody>
      </p:sp>
      <p:cxnSp>
        <p:nvCxnSpPr>
          <p:cNvPr id="28" name="Straight Connector 27">
            <a:extLst>
              <a:ext uri="{FF2B5EF4-FFF2-40B4-BE49-F238E27FC236}">
                <a16:creationId xmlns:a16="http://schemas.microsoft.com/office/drawing/2014/main" id="{DD7E6CF0-661E-7547-9003-FB501A478758}"/>
              </a:ext>
            </a:extLst>
          </p:cNvPr>
          <p:cNvCxnSpPr>
            <a:cxnSpLocks/>
          </p:cNvCxnSpPr>
          <p:nvPr/>
        </p:nvCxnSpPr>
        <p:spPr>
          <a:xfrm>
            <a:off x="4293605" y="1857700"/>
            <a:ext cx="37601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CE6D526-1E89-B04B-87A4-43381CE15906}"/>
              </a:ext>
            </a:extLst>
          </p:cNvPr>
          <p:cNvSpPr txBox="1"/>
          <p:nvPr/>
        </p:nvSpPr>
        <p:spPr>
          <a:xfrm>
            <a:off x="8256133" y="1456554"/>
            <a:ext cx="271862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4"/>
                </a:solidFill>
                <a:effectLst/>
                <a:uLnTx/>
                <a:uFillTx/>
                <a:latin typeface="Arial"/>
                <a:ea typeface="+mn-ea"/>
                <a:cs typeface="+mn-cs"/>
              </a:rPr>
              <a:t>Total Knee</a:t>
            </a:r>
            <a:r>
              <a:rPr kumimoji="0" lang="en-US" b="1" i="0" u="none" strike="noStrike" kern="1200" cap="none" spc="0" normalizeH="0" noProof="0" dirty="0">
                <a:ln>
                  <a:noFill/>
                </a:ln>
                <a:solidFill>
                  <a:schemeClr val="accent4"/>
                </a:solidFill>
                <a:effectLst/>
                <a:uLnTx/>
                <a:uFillTx/>
                <a:latin typeface="Arial"/>
                <a:ea typeface="+mn-ea"/>
                <a:cs typeface="+mn-cs"/>
              </a:rPr>
              <a:t> Arthroplasty</a:t>
            </a:r>
            <a:r>
              <a:rPr kumimoji="0" lang="en-US" b="1" i="0" u="none" strike="noStrike" kern="1200" cap="none" spc="0" normalizeH="0" baseline="30000" noProof="0" dirty="0">
                <a:ln>
                  <a:noFill/>
                </a:ln>
                <a:solidFill>
                  <a:schemeClr val="accent4"/>
                </a:solidFill>
                <a:effectLst/>
                <a:uLnTx/>
                <a:uFillTx/>
                <a:latin typeface="Arial"/>
                <a:ea typeface="+mn-ea"/>
                <a:cs typeface="+mn-cs"/>
              </a:rPr>
              <a:t>3</a:t>
            </a:r>
          </a:p>
        </p:txBody>
      </p:sp>
      <p:cxnSp>
        <p:nvCxnSpPr>
          <p:cNvPr id="30" name="Straight Connector 29">
            <a:extLst>
              <a:ext uri="{FF2B5EF4-FFF2-40B4-BE49-F238E27FC236}">
                <a16:creationId xmlns:a16="http://schemas.microsoft.com/office/drawing/2014/main" id="{6F691C4D-42D3-704E-B139-E7EAECC6A766}"/>
              </a:ext>
            </a:extLst>
          </p:cNvPr>
          <p:cNvCxnSpPr>
            <a:cxnSpLocks/>
          </p:cNvCxnSpPr>
          <p:nvPr/>
        </p:nvCxnSpPr>
        <p:spPr>
          <a:xfrm>
            <a:off x="8256133" y="1854318"/>
            <a:ext cx="37601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B6239B0-7581-6043-B1ED-98EBED3623F7}"/>
              </a:ext>
            </a:extLst>
          </p:cNvPr>
          <p:cNvSpPr/>
          <p:nvPr/>
        </p:nvSpPr>
        <p:spPr>
          <a:xfrm>
            <a:off x="376318" y="5906830"/>
            <a:ext cx="10451553" cy="538609"/>
          </a:xfrm>
          <a:prstGeom prst="rect">
            <a:avLst/>
          </a:prstGeom>
        </p:spPr>
        <p:txBody>
          <a:bodyPr wrap="square" lIns="45720" rIns="45720" anchor="b" anchorCtr="0">
            <a:spAutoFit/>
          </a:bodyPr>
          <a:lstStyle/>
          <a:p>
            <a:pPr>
              <a:spcAft>
                <a:spcPts val="600"/>
              </a:spcAft>
              <a:defRPr/>
            </a:pPr>
            <a:r>
              <a:rPr lang="en-US" sz="800" b="1" dirty="0"/>
              <a:t>PK/PD:</a:t>
            </a:r>
            <a:r>
              <a:rPr lang="en-US" sz="800" dirty="0"/>
              <a:t> pharmacokinetic/pharmacodynamic.</a:t>
            </a:r>
          </a:p>
          <a:p>
            <a:pPr>
              <a:defRPr/>
            </a:pPr>
            <a:r>
              <a:rPr kumimoji="0" lang="en-US" sz="800" b="1" i="0" u="none" strike="noStrike" kern="1200" cap="none" spc="0" normalizeH="0" baseline="0" noProof="0" dirty="0">
                <a:ln>
                  <a:noFill/>
                </a:ln>
                <a:solidFill>
                  <a:srgbClr val="05192B"/>
                </a:solidFill>
                <a:effectLst/>
                <a:uLnTx/>
                <a:uFillTx/>
                <a:latin typeface="Arial"/>
                <a:ea typeface="+mn-ea"/>
                <a:cs typeface="+mn-cs"/>
              </a:rPr>
              <a:t>References</a:t>
            </a:r>
            <a:r>
              <a:rPr lang="en-US" sz="800" b="1" dirty="0">
                <a:solidFill>
                  <a:srgbClr val="05192B"/>
                </a:solidFill>
              </a:rPr>
              <a:t>: 1.</a:t>
            </a:r>
            <a:r>
              <a:rPr lang="en-US" sz="800" dirty="0">
                <a:solidFill>
                  <a:srgbClr val="05192B"/>
                </a:solidFill>
              </a:rPr>
              <a:t> Data on file. Study HTX-011-C2015-202. San Diego, CA: Heron Therapeutics Inc; 2018. </a:t>
            </a:r>
            <a:r>
              <a:rPr lang="en-US" sz="800" b="1" dirty="0">
                <a:solidFill>
                  <a:srgbClr val="05192B"/>
                </a:solidFill>
              </a:rPr>
              <a:t>2.</a:t>
            </a:r>
            <a:r>
              <a:rPr lang="en-US" sz="800" dirty="0">
                <a:solidFill>
                  <a:srgbClr val="05192B"/>
                </a:solidFill>
              </a:rPr>
              <a:t> Data on file. Study HTX-011-211. San Diego, CA: Heron Therapeutics Inc; 2018. </a:t>
            </a:r>
            <a:r>
              <a:rPr lang="en-US" sz="800" b="1" dirty="0">
                <a:solidFill>
                  <a:srgbClr val="05192B"/>
                </a:solidFill>
              </a:rPr>
              <a:t>3.</a:t>
            </a:r>
            <a:r>
              <a:rPr lang="en-US" sz="800" dirty="0">
                <a:solidFill>
                  <a:srgbClr val="05192B"/>
                </a:solidFill>
              </a:rPr>
              <a:t> Data on file. Study HTX-011-209. San Diego, CA: Heron Therapeutics Inc; 2018. </a:t>
            </a:r>
          </a:p>
        </p:txBody>
      </p:sp>
      <p:sp>
        <p:nvSpPr>
          <p:cNvPr id="32" name="Title 6">
            <a:extLst>
              <a:ext uri="{FF2B5EF4-FFF2-40B4-BE49-F238E27FC236}">
                <a16:creationId xmlns:a16="http://schemas.microsoft.com/office/drawing/2014/main" id="{C6F90A60-5970-E745-96CF-8273B4E037F3}"/>
              </a:ext>
            </a:extLst>
          </p:cNvPr>
          <p:cNvSpPr txBox="1">
            <a:spLocks/>
          </p:cNvSpPr>
          <p:nvPr/>
        </p:nvSpPr>
        <p:spPr>
          <a:xfrm>
            <a:off x="729234" y="254916"/>
            <a:ext cx="10451553" cy="104240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r>
              <a:rPr lang="en-US" cap="none" dirty="0"/>
              <a:t>ZYNRELEF PK/PD Profiles Are Consistent Through 72 Hours Across Other Surgical Models</a:t>
            </a:r>
          </a:p>
        </p:txBody>
      </p:sp>
      <p:graphicFrame>
        <p:nvGraphicFramePr>
          <p:cNvPr id="33" name="Content Placeholder 3">
            <a:extLst>
              <a:ext uri="{FF2B5EF4-FFF2-40B4-BE49-F238E27FC236}">
                <a16:creationId xmlns:a16="http://schemas.microsoft.com/office/drawing/2014/main" id="{23C535BE-3C07-D34B-A6FD-47B39554F37F}"/>
              </a:ext>
            </a:extLst>
          </p:cNvPr>
          <p:cNvGraphicFramePr>
            <a:graphicFrameLocks/>
          </p:cNvGraphicFramePr>
          <p:nvPr>
            <p:extLst>
              <p:ext uri="{D42A27DB-BD31-4B8C-83A1-F6EECF244321}">
                <p14:modId xmlns:p14="http://schemas.microsoft.com/office/powerpoint/2010/main" val="1342955539"/>
              </p:ext>
            </p:extLst>
          </p:nvPr>
        </p:nvGraphicFramePr>
        <p:xfrm>
          <a:off x="331640" y="2180442"/>
          <a:ext cx="3664588" cy="2838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ontent Placeholder 3">
            <a:extLst>
              <a:ext uri="{FF2B5EF4-FFF2-40B4-BE49-F238E27FC236}">
                <a16:creationId xmlns:a16="http://schemas.microsoft.com/office/drawing/2014/main" id="{C3F06F3F-F5C8-A249-BDB4-373FCC9B4622}"/>
              </a:ext>
            </a:extLst>
          </p:cNvPr>
          <p:cNvGraphicFramePr>
            <a:graphicFrameLocks/>
          </p:cNvGraphicFramePr>
          <p:nvPr>
            <p:extLst>
              <p:ext uri="{D42A27DB-BD31-4B8C-83A1-F6EECF244321}">
                <p14:modId xmlns:p14="http://schemas.microsoft.com/office/powerpoint/2010/main" val="2587077446"/>
              </p:ext>
            </p:extLst>
          </p:nvPr>
        </p:nvGraphicFramePr>
        <p:xfrm>
          <a:off x="8287663" y="2180442"/>
          <a:ext cx="3664588" cy="28384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ontent Placeholder 3">
            <a:extLst>
              <a:ext uri="{FF2B5EF4-FFF2-40B4-BE49-F238E27FC236}">
                <a16:creationId xmlns:a16="http://schemas.microsoft.com/office/drawing/2014/main" id="{D2A64775-0D67-7841-9BA0-7A319A8D71BF}"/>
              </a:ext>
            </a:extLst>
          </p:cNvPr>
          <p:cNvGraphicFramePr>
            <a:graphicFrameLocks/>
          </p:cNvGraphicFramePr>
          <p:nvPr>
            <p:extLst>
              <p:ext uri="{D42A27DB-BD31-4B8C-83A1-F6EECF244321}">
                <p14:modId xmlns:p14="http://schemas.microsoft.com/office/powerpoint/2010/main" val="449081325"/>
              </p:ext>
            </p:extLst>
          </p:nvPr>
        </p:nvGraphicFramePr>
        <p:xfrm>
          <a:off x="4325135" y="2180442"/>
          <a:ext cx="3664588" cy="2838473"/>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DAC541DB-C33E-1645-B830-0BC51BC04949}"/>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6DD5889-3281-8E47-87D6-699B027C934A}"/>
              </a:ext>
            </a:extLst>
          </p:cNvPr>
          <p:cNvSpPr/>
          <p:nvPr/>
        </p:nvSpPr>
        <p:spPr>
          <a:xfrm>
            <a:off x="331640" y="5146393"/>
            <a:ext cx="11684670" cy="307777"/>
          </a:xfrm>
          <a:prstGeom prst="rect">
            <a:avLst/>
          </a:prstGeom>
        </p:spPr>
        <p:txBody>
          <a:bodyPr wrap="square">
            <a:spAutoFit/>
          </a:bodyPr>
          <a:lstStyle/>
          <a:p>
            <a:pPr>
              <a:buClr>
                <a:schemeClr val="accent2"/>
              </a:buClr>
              <a:defRPr/>
            </a:pPr>
            <a:r>
              <a:rPr lang="en-US" sz="1400" dirty="0">
                <a:solidFill>
                  <a:srgbClr val="808083"/>
                </a:solidFill>
              </a:rPr>
              <a:t>ZYNRELEF is not indicated for use in breast augmentation surgery. Data shown here for comparison of PK/PD profiles across surgical models.</a:t>
            </a:r>
          </a:p>
        </p:txBody>
      </p:sp>
      <p:sp>
        <p:nvSpPr>
          <p:cNvPr id="16" name="Footer Placeholder 4">
            <a:extLst>
              <a:ext uri="{FF2B5EF4-FFF2-40B4-BE49-F238E27FC236}">
                <a16:creationId xmlns:a16="http://schemas.microsoft.com/office/drawing/2014/main" id="{7D2D8C7C-DD37-B140-BE9D-5836E03BDEFC}"/>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406004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4A42B53A-55C3-984A-A040-B2421AB60532}"/>
              </a:ext>
            </a:extLst>
          </p:cNvPr>
          <p:cNvGraphicFramePr>
            <a:graphicFrameLocks noGrp="1"/>
          </p:cNvGraphicFramePr>
          <p:nvPr>
            <p:extLst>
              <p:ext uri="{D42A27DB-BD31-4B8C-83A1-F6EECF244321}">
                <p14:modId xmlns:p14="http://schemas.microsoft.com/office/powerpoint/2010/main" val="3465541189"/>
              </p:ext>
            </p:extLst>
          </p:nvPr>
        </p:nvGraphicFramePr>
        <p:xfrm>
          <a:off x="699046" y="1038921"/>
          <a:ext cx="7953891" cy="4792295"/>
        </p:xfrm>
        <a:graphic>
          <a:graphicData uri="http://schemas.openxmlformats.org/drawingml/2006/table">
            <a:tbl>
              <a:tblPr firstRow="1" bandRow="1">
                <a:tableStyleId>{5C22544A-7EE6-4342-B048-85BDC9FD1C3A}</a:tableStyleId>
              </a:tblPr>
              <a:tblGrid>
                <a:gridCol w="2256027">
                  <a:extLst>
                    <a:ext uri="{9D8B030D-6E8A-4147-A177-3AD203B41FA5}">
                      <a16:colId xmlns:a16="http://schemas.microsoft.com/office/drawing/2014/main" val="4189524042"/>
                    </a:ext>
                  </a:extLst>
                </a:gridCol>
                <a:gridCol w="1820006">
                  <a:extLst>
                    <a:ext uri="{9D8B030D-6E8A-4147-A177-3AD203B41FA5}">
                      <a16:colId xmlns:a16="http://schemas.microsoft.com/office/drawing/2014/main" val="2322790519"/>
                    </a:ext>
                  </a:extLst>
                </a:gridCol>
                <a:gridCol w="1938929">
                  <a:extLst>
                    <a:ext uri="{9D8B030D-6E8A-4147-A177-3AD203B41FA5}">
                      <a16:colId xmlns:a16="http://schemas.microsoft.com/office/drawing/2014/main" val="1472738796"/>
                    </a:ext>
                  </a:extLst>
                </a:gridCol>
                <a:gridCol w="1938929">
                  <a:extLst>
                    <a:ext uri="{9D8B030D-6E8A-4147-A177-3AD203B41FA5}">
                      <a16:colId xmlns:a16="http://schemas.microsoft.com/office/drawing/2014/main" val="1703174303"/>
                    </a:ext>
                  </a:extLst>
                </a:gridCol>
              </a:tblGrid>
              <a:tr h="477095">
                <a:tc>
                  <a:txBody>
                    <a:bodyPr/>
                    <a:lstStyle/>
                    <a:p>
                      <a:endParaRPr lang="en-US" sz="1200" dirty="0"/>
                    </a:p>
                  </a:txBody>
                  <a:tcPr marL="85450" marR="85450" marT="42725" marB="4272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dirty="0"/>
                        <a:t>Bunionectomy</a:t>
                      </a:r>
                    </a:p>
                    <a:p>
                      <a:pPr algn="ctr"/>
                      <a:r>
                        <a:rPr lang="en-US" sz="1100" b="0" i="1" dirty="0"/>
                        <a:t>With Osteotomy</a:t>
                      </a:r>
                    </a:p>
                    <a:p>
                      <a:pPr algn="ctr"/>
                      <a:r>
                        <a:rPr lang="en-US" sz="1100" b="0" i="0" dirty="0"/>
                        <a:t>(foot and ankle)</a:t>
                      </a:r>
                    </a:p>
                  </a:txBody>
                  <a:tcPr marL="85450" marR="85450" marT="42725" marB="4272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0" i="1" dirty="0"/>
                        <a:t>Open Inguinal </a:t>
                      </a:r>
                      <a:r>
                        <a:rPr lang="en-US" sz="1100" dirty="0"/>
                        <a:t>Herniorrhaphy </a:t>
                      </a:r>
                      <a:r>
                        <a:rPr lang="en-US" sz="1100" b="0" i="1" dirty="0"/>
                        <a:t>With Mesh</a:t>
                      </a:r>
                    </a:p>
                    <a:p>
                      <a:pPr algn="ctr"/>
                      <a:r>
                        <a:rPr lang="en-US" sz="1100" b="0" i="0" dirty="0"/>
                        <a:t>(small-to-medium open abdominal)</a:t>
                      </a:r>
                    </a:p>
                  </a:txBody>
                  <a:tcPr marL="85450" marR="85450" marT="42725" marB="4272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t>Total Knee Arthroplasty</a:t>
                      </a:r>
                    </a:p>
                    <a:p>
                      <a:pPr algn="ctr"/>
                      <a:r>
                        <a:rPr lang="en-US" sz="1100" b="0" dirty="0"/>
                        <a:t>(lower extremity total joint arthroplasty)</a:t>
                      </a:r>
                    </a:p>
                  </a:txBody>
                  <a:tcPr marL="85450" marR="85450" marT="42725" marB="4272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8C83"/>
                    </a:solidFill>
                  </a:tcPr>
                </a:tc>
                <a:extLst>
                  <a:ext uri="{0D108BD9-81ED-4DB2-BD59-A6C34878D82A}">
                    <a16:rowId xmlns:a16="http://schemas.microsoft.com/office/drawing/2014/main" val="3720714286"/>
                  </a:ext>
                </a:extLst>
              </a:tr>
              <a:tr h="914815">
                <a:tc>
                  <a:txBody>
                    <a:bodyPr/>
                    <a:lstStyle/>
                    <a:p>
                      <a:pPr algn="l"/>
                      <a:r>
                        <a:rPr lang="en-US" sz="1100" b="1" dirty="0">
                          <a:solidFill>
                            <a:schemeClr val="bg1"/>
                          </a:solidFill>
                        </a:rPr>
                        <a:t>Phase 2a Studies </a:t>
                      </a:r>
                      <a:br>
                        <a:rPr lang="en-US" sz="1100" b="1" dirty="0">
                          <a:solidFill>
                            <a:schemeClr val="bg1"/>
                          </a:solidFill>
                        </a:rPr>
                      </a:br>
                      <a:r>
                        <a:rPr lang="en-US" sz="1100" b="1" dirty="0">
                          <a:solidFill>
                            <a:schemeClr val="bg1"/>
                          </a:solidFill>
                        </a:rPr>
                        <a:t>Demonstrating Synergy</a:t>
                      </a:r>
                    </a:p>
                  </a:txBody>
                  <a:tcPr marL="85450" marR="85450" marT="42725" marB="42725" anchor="ctr">
                    <a:lnR w="12700" cap="flat" cmpd="sng" algn="ctr">
                      <a:solidFill>
                        <a:schemeClr val="tx1"/>
                      </a:solidFill>
                      <a:prstDash val="solid"/>
                      <a:round/>
                      <a:headEnd type="none" w="med" len="med"/>
                      <a:tailEnd type="none" w="med" len="med"/>
                    </a:lnR>
                    <a:lnT w="38100" cmpd="sng">
                      <a:noFill/>
                    </a:lnT>
                    <a:solidFill>
                      <a:schemeClr val="accent2"/>
                    </a:solidFill>
                  </a:tcPr>
                </a:tc>
                <a:tc>
                  <a:txBody>
                    <a:bodyPr/>
                    <a:lstStyle/>
                    <a:p>
                      <a:pPr algn="ctr"/>
                      <a:r>
                        <a:rPr lang="en-US" sz="1200" b="1" dirty="0"/>
                        <a:t>Phase 2a</a:t>
                      </a:r>
                    </a:p>
                    <a:p>
                      <a:pPr algn="ctr"/>
                      <a:r>
                        <a:rPr lang="en-US" sz="1000" b="0" dirty="0"/>
                        <a:t>(Synergy vs ER bupivacaine and </a:t>
                      </a:r>
                      <a:br>
                        <a:rPr lang="en-US" sz="1000" b="0" dirty="0"/>
                      </a:br>
                      <a:r>
                        <a:rPr lang="en-US" sz="1000" b="0" dirty="0"/>
                        <a:t>ER meloxicam alone)</a:t>
                      </a:r>
                      <a:br>
                        <a:rPr lang="en-US" sz="1200" b="1" dirty="0"/>
                      </a:br>
                      <a:r>
                        <a:rPr lang="en-US" sz="1200" b="1" dirty="0"/>
                        <a:t> </a:t>
                      </a:r>
                      <a:r>
                        <a:rPr lang="en-US" sz="1000" b="0" i="1" dirty="0"/>
                        <a:t>Study</a:t>
                      </a:r>
                      <a:r>
                        <a:rPr lang="en-US" sz="1000" b="1" i="1" dirty="0"/>
                        <a:t> </a:t>
                      </a:r>
                      <a:r>
                        <a:rPr lang="en-US" sz="1000" i="1" dirty="0"/>
                        <a:t>208</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1" dirty="0"/>
                        <a:t>Phase 2a</a:t>
                      </a:r>
                      <a:br>
                        <a:rPr lang="en-US" sz="1200" b="1" dirty="0"/>
                      </a:br>
                      <a:r>
                        <a:rPr lang="en-US" sz="1000" b="0" dirty="0"/>
                        <a:t>(Synergy vs ER bupivacaine and </a:t>
                      </a:r>
                      <a:br>
                        <a:rPr lang="en-US" sz="1000" b="0" dirty="0"/>
                      </a:br>
                      <a:r>
                        <a:rPr lang="en-US" sz="1000" b="0" dirty="0"/>
                        <a:t>ER meloxicam alone)</a:t>
                      </a:r>
                      <a:r>
                        <a:rPr lang="en-US" sz="1000" b="1" dirty="0"/>
                        <a:t> </a:t>
                      </a:r>
                      <a:br>
                        <a:rPr lang="en-US" sz="1200" b="1" dirty="0"/>
                      </a:br>
                      <a:r>
                        <a:rPr lang="en-US" sz="1000" b="0" i="1" dirty="0"/>
                        <a:t>Study 202</a:t>
                      </a:r>
                      <a:endParaRPr lang="en-US" sz="1000" dirty="0"/>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600" dirty="0">
                        <a:solidFill>
                          <a:srgbClr val="FF0000"/>
                        </a:solidFill>
                      </a:endParaRP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62871127"/>
                  </a:ext>
                </a:extLst>
              </a:tr>
              <a:tr h="903343">
                <a:tc>
                  <a:txBody>
                    <a:bodyPr/>
                    <a:lstStyle/>
                    <a:p>
                      <a:pPr algn="l"/>
                      <a:r>
                        <a:rPr lang="en-US" sz="1100" b="1" dirty="0">
                          <a:solidFill>
                            <a:schemeClr val="bg1"/>
                          </a:solidFill>
                        </a:rPr>
                        <a:t>RCT Studies Included in PI</a:t>
                      </a:r>
                    </a:p>
                    <a:p>
                      <a:pPr marL="171450" indent="-171450" algn="l">
                        <a:buFont typeface="Arial" panose="020B0604020202020204" pitchFamily="34" charset="0"/>
                        <a:buChar char="•"/>
                      </a:pPr>
                      <a:r>
                        <a:rPr lang="en-US" sz="1000" b="0" i="1" dirty="0">
                          <a:solidFill>
                            <a:schemeClr val="bg1"/>
                          </a:solidFill>
                        </a:rPr>
                        <a:t>Did not include non-opioid MMA regimen</a:t>
                      </a:r>
                    </a:p>
                    <a:p>
                      <a:pPr marL="171450" indent="-171450" algn="l">
                        <a:buFont typeface="Arial" panose="020B0604020202020204" pitchFamily="34" charset="0"/>
                        <a:buChar char="•"/>
                      </a:pPr>
                      <a:r>
                        <a:rPr lang="en-US" sz="1000" b="0" i="1" dirty="0">
                          <a:solidFill>
                            <a:schemeClr val="bg1"/>
                          </a:solidFill>
                        </a:rPr>
                        <a:t>Included 72-hour in-hospital postoperative monitoring</a:t>
                      </a:r>
                    </a:p>
                  </a:txBody>
                  <a:tcPr marL="85450" marR="85450" marT="42725" marB="42725" anchor="ctr">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1200" b="1" dirty="0"/>
                      </a:br>
                      <a:br>
                        <a:rPr lang="en-US" sz="1200" b="1" dirty="0"/>
                      </a:br>
                      <a:r>
                        <a:rPr lang="en-US" sz="1200" b="1" dirty="0"/>
                        <a:t>Phase 3</a:t>
                      </a:r>
                    </a:p>
                    <a:p>
                      <a:pPr algn="ctr"/>
                      <a:r>
                        <a:rPr lang="en-US" sz="1000" b="0" dirty="0"/>
                        <a:t>(vs placebo and bupivacaine)</a:t>
                      </a:r>
                    </a:p>
                    <a:p>
                      <a:pPr algn="ctr"/>
                      <a:r>
                        <a:rPr lang="en-US" sz="1000" b="0" i="1" dirty="0"/>
                        <a:t>Study </a:t>
                      </a:r>
                      <a:r>
                        <a:rPr lang="en-US" sz="1000" i="1" dirty="0"/>
                        <a:t>301</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1200" b="1" dirty="0"/>
                      </a:br>
                      <a:br>
                        <a:rPr lang="en-US" sz="1200" b="1" dirty="0"/>
                      </a:br>
                      <a:r>
                        <a:rPr lang="en-US" sz="1200" b="1" dirty="0"/>
                        <a:t>Phase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(vs placebo and bupivacaine)</a:t>
                      </a:r>
                      <a:endParaRPr lang="en-US" sz="1000" b="1" dirty="0"/>
                    </a:p>
                    <a:p>
                      <a:pPr algn="ctr"/>
                      <a:r>
                        <a:rPr lang="en-US" sz="1000" b="0" i="1" dirty="0"/>
                        <a:t>Study </a:t>
                      </a:r>
                      <a:r>
                        <a:rPr lang="en-US" sz="1000" i="1" dirty="0"/>
                        <a:t>302</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r>
                        <a:rPr lang="en-US" sz="1200" b="1" dirty="0"/>
                      </a:br>
                      <a:br>
                        <a:rPr lang="en-US" sz="1200" b="1" dirty="0"/>
                      </a:br>
                      <a:r>
                        <a:rPr lang="en-US" sz="1200" b="1" dirty="0"/>
                        <a:t>Phase 2b</a:t>
                      </a:r>
                      <a:br>
                        <a:rPr lang="en-US" sz="1000" i="0" dirty="0"/>
                      </a:br>
                      <a:r>
                        <a:rPr lang="en-US" sz="1000" i="0" dirty="0"/>
                        <a:t>(vs placebo and bupivacaine)</a:t>
                      </a:r>
                    </a:p>
                    <a:p>
                      <a:pPr algn="ctr"/>
                      <a:r>
                        <a:rPr lang="en-US" sz="1000" b="0" i="1" dirty="0"/>
                        <a:t>Study </a:t>
                      </a:r>
                      <a:r>
                        <a:rPr lang="en-US" sz="1000" i="1" dirty="0"/>
                        <a:t>209</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796131"/>
                  </a:ext>
                </a:extLst>
              </a:tr>
              <a:tr h="1153575">
                <a:tc>
                  <a:txBody>
                    <a:bodyPr/>
                    <a:lstStyle/>
                    <a:p>
                      <a:pPr algn="l"/>
                      <a:r>
                        <a:rPr lang="en-US" sz="1100" b="1" dirty="0">
                          <a:solidFill>
                            <a:schemeClr val="bg1"/>
                          </a:solidFill>
                        </a:rPr>
                        <a:t>Follow-On Studies</a:t>
                      </a:r>
                    </a:p>
                    <a:p>
                      <a:pPr marL="171450" indent="-171450" algn="l">
                        <a:buFont typeface="Arial" panose="020B0604020202020204" pitchFamily="34" charset="0"/>
                        <a:buChar char="•"/>
                      </a:pPr>
                      <a:r>
                        <a:rPr lang="en-US" sz="1000" i="1" dirty="0">
                          <a:solidFill>
                            <a:schemeClr val="bg1"/>
                          </a:solidFill>
                        </a:rPr>
                        <a:t>Open label, single-arm, uncontrolled</a:t>
                      </a:r>
                    </a:p>
                    <a:p>
                      <a:pPr marL="171450" indent="-171450" algn="l">
                        <a:buFont typeface="Arial" panose="020B0604020202020204" pitchFamily="34" charset="0"/>
                        <a:buChar char="•"/>
                      </a:pPr>
                      <a:r>
                        <a:rPr lang="en-US" sz="1000" i="1" dirty="0">
                          <a:solidFill>
                            <a:schemeClr val="bg1"/>
                          </a:solidFill>
                        </a:rPr>
                        <a:t>Included non-opioid MMA regimen</a:t>
                      </a:r>
                    </a:p>
                    <a:p>
                      <a:pPr marL="171450" indent="-171450" algn="l">
                        <a:buFont typeface="Arial" panose="020B0604020202020204" pitchFamily="34" charset="0"/>
                        <a:buChar char="•"/>
                      </a:pPr>
                      <a:r>
                        <a:rPr lang="en-US" sz="1000" i="1" dirty="0">
                          <a:solidFill>
                            <a:schemeClr val="bg1"/>
                          </a:solidFill>
                        </a:rPr>
                        <a:t>Included 72-hour in-hospital postoperative monitoring</a:t>
                      </a:r>
                    </a:p>
                  </a:txBody>
                  <a:tcPr marL="85450" marR="85450" marT="42725" marB="42725" anchor="ctr">
                    <a:lnR w="12700" cap="flat" cmpd="sng" algn="ctr">
                      <a:solidFill>
                        <a:schemeClr val="tx1"/>
                      </a:solidFill>
                      <a:prstDash val="solid"/>
                      <a:round/>
                      <a:headEnd type="none" w="med" len="med"/>
                      <a:tailEnd type="none" w="med" len="med"/>
                    </a:lnR>
                    <a:solidFill>
                      <a:schemeClr val="accent2"/>
                    </a:solidFill>
                  </a:tcPr>
                </a:tc>
                <a:tc>
                  <a:txBody>
                    <a:bodyPr/>
                    <a:lstStyle/>
                    <a:p>
                      <a:pPr algn="ctr"/>
                      <a:r>
                        <a:rPr lang="en-US" sz="1200" b="1" dirty="0"/>
                        <a:t>EPOCH 1 Single-Arm Follow-On</a:t>
                      </a:r>
                    </a:p>
                    <a:p>
                      <a:pPr algn="ctr"/>
                      <a:r>
                        <a:rPr lang="en-US" sz="1000" b="0" i="1" dirty="0"/>
                        <a:t>Study </a:t>
                      </a:r>
                      <a:r>
                        <a:rPr lang="en-US" sz="1000" i="1" dirty="0"/>
                        <a:t>218</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1" dirty="0"/>
                        <a:t>EPOCH 2 Single-Arm Follow-On</a:t>
                      </a:r>
                    </a:p>
                    <a:p>
                      <a:pPr algn="ctr"/>
                      <a:r>
                        <a:rPr lang="en-US" sz="1000" i="1" dirty="0"/>
                        <a:t>Study 215</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1" dirty="0"/>
                        <a:t>EPOCH TKA Single-Arm Follow-On</a:t>
                      </a:r>
                    </a:p>
                    <a:p>
                      <a:pPr algn="ctr"/>
                      <a:r>
                        <a:rPr lang="en-US" sz="1000" b="0" i="1" dirty="0"/>
                        <a:t>Study </a:t>
                      </a:r>
                      <a:r>
                        <a:rPr lang="en-US" sz="1000" i="1" dirty="0"/>
                        <a:t>306</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7271531"/>
                  </a:ext>
                </a:extLst>
              </a:tr>
              <a:tr h="1004038">
                <a:tc>
                  <a:txBody>
                    <a:bodyPr/>
                    <a:lstStyle/>
                    <a:p>
                      <a:pPr algn="l"/>
                      <a:r>
                        <a:rPr lang="en-US" sz="1100" b="1" dirty="0">
                          <a:solidFill>
                            <a:schemeClr val="bg1"/>
                          </a:solidFill>
                        </a:rPr>
                        <a:t>Real-World Setting</a:t>
                      </a:r>
                      <a:endParaRPr lang="en-US" sz="1100" b="1" baseline="30000" dirty="0">
                        <a:solidFill>
                          <a:schemeClr val="bg1"/>
                        </a:solidFill>
                      </a:endParaRPr>
                    </a:p>
                    <a:p>
                      <a:pPr marL="171450" indent="-171450" algn="l">
                        <a:buFont typeface="Arial" panose="020B0604020202020204" pitchFamily="34" charset="0"/>
                        <a:buChar char="•"/>
                      </a:pPr>
                      <a:r>
                        <a:rPr lang="en-US" sz="1000" i="1" dirty="0">
                          <a:solidFill>
                            <a:schemeClr val="bg1"/>
                          </a:solidFill>
                        </a:rPr>
                        <a:t>Open label</a:t>
                      </a:r>
                    </a:p>
                    <a:p>
                      <a:pPr marL="171450" indent="-171450" algn="l">
                        <a:buFont typeface="Arial" panose="020B0604020202020204" pitchFamily="34" charset="0"/>
                        <a:buChar char="•"/>
                      </a:pPr>
                      <a:r>
                        <a:rPr lang="en-US" sz="1000" i="1" dirty="0">
                          <a:solidFill>
                            <a:schemeClr val="bg1"/>
                          </a:solidFill>
                        </a:rPr>
                        <a:t>Included non-opioid MMA regimen</a:t>
                      </a:r>
                    </a:p>
                    <a:p>
                      <a:pPr marL="171450" indent="-171450" algn="l">
                        <a:buFont typeface="Arial" panose="020B0604020202020204" pitchFamily="34" charset="0"/>
                        <a:buChar char="•"/>
                      </a:pPr>
                      <a:r>
                        <a:rPr lang="en-US" sz="1000" i="1" dirty="0">
                          <a:solidFill>
                            <a:schemeClr val="bg1"/>
                          </a:solidFill>
                        </a:rPr>
                        <a:t>Discharged per site practice (2.41 hours after surgery on average)</a:t>
                      </a:r>
                    </a:p>
                  </a:txBody>
                  <a:tcPr marL="85450" marR="85450" marT="42725" marB="42725" anchor="ctr">
                    <a:lnR w="12700" cap="flat" cmpd="sng" algn="ctr">
                      <a:solidFill>
                        <a:schemeClr val="tx1"/>
                      </a:solidFill>
                      <a:prstDash val="solid"/>
                      <a:round/>
                      <a:headEnd type="none" w="med" len="med"/>
                      <a:tailEnd type="none" w="med" len="med"/>
                    </a:lnR>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en-US" sz="1200" dirty="0"/>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r>
                        <a:rPr lang="en-US" sz="1200" b="1" dirty="0"/>
                      </a:br>
                      <a:br>
                        <a:rPr lang="en-US" sz="1200" b="1" dirty="0"/>
                      </a:br>
                      <a:r>
                        <a:rPr lang="en-US" sz="1200" b="1" dirty="0"/>
                        <a:t>HOPE Hernia 1</a:t>
                      </a:r>
                    </a:p>
                    <a:p>
                      <a:pPr algn="ctr"/>
                      <a:r>
                        <a:rPr lang="en-US" sz="1000" i="1" dirty="0"/>
                        <a:t>Study 304</a:t>
                      </a:r>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p>
                  </a:txBody>
                  <a:tcPr marL="85450" marR="85450" marT="42725" marB="42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451939"/>
                  </a:ext>
                </a:extLst>
              </a:tr>
            </a:tbl>
          </a:graphicData>
        </a:graphic>
      </p:graphicFrame>
      <p:pic>
        <p:nvPicPr>
          <p:cNvPr id="3" name="Picture 2" descr="A picture containing drawing&#10;&#10;Description automatically generated">
            <a:extLst>
              <a:ext uri="{FF2B5EF4-FFF2-40B4-BE49-F238E27FC236}">
                <a16:creationId xmlns:a16="http://schemas.microsoft.com/office/drawing/2014/main" id="{C1B3FDAD-CF11-994E-9FB1-F351036742D7}"/>
              </a:ext>
            </a:extLst>
          </p:cNvPr>
          <p:cNvPicPr>
            <a:picLocks noChangeAspect="1"/>
          </p:cNvPicPr>
          <p:nvPr/>
        </p:nvPicPr>
        <p:blipFill rotWithShape="1">
          <a:blip r:embed="rId3"/>
          <a:srcRect t="12933" b="1"/>
          <a:stretch/>
        </p:blipFill>
        <p:spPr>
          <a:xfrm>
            <a:off x="4959905" y="2785220"/>
            <a:ext cx="1496413" cy="35622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C7FE171-C2F5-FE4F-BCE3-043A5001511C}"/>
              </a:ext>
            </a:extLst>
          </p:cNvPr>
          <p:cNvPicPr>
            <a:picLocks noChangeAspect="1"/>
          </p:cNvPicPr>
          <p:nvPr/>
        </p:nvPicPr>
        <p:blipFill rotWithShape="1">
          <a:blip r:embed="rId4"/>
          <a:srcRect t="16125" b="9495"/>
          <a:stretch/>
        </p:blipFill>
        <p:spPr>
          <a:xfrm>
            <a:off x="3099958" y="2806306"/>
            <a:ext cx="1496413" cy="304321"/>
          </a:xfrm>
          <a:prstGeom prst="rect">
            <a:avLst/>
          </a:prstGeom>
        </p:spPr>
      </p:pic>
      <p:cxnSp>
        <p:nvCxnSpPr>
          <p:cNvPr id="18" name="Straight Arrow Connector 17">
            <a:extLst>
              <a:ext uri="{FF2B5EF4-FFF2-40B4-BE49-F238E27FC236}">
                <a16:creationId xmlns:a16="http://schemas.microsoft.com/office/drawing/2014/main" id="{2B503726-67AD-A648-A3A9-D258354E0570}"/>
              </a:ext>
            </a:extLst>
          </p:cNvPr>
          <p:cNvCxnSpPr>
            <a:cxnSpLocks/>
          </p:cNvCxnSpPr>
          <p:nvPr/>
        </p:nvCxnSpPr>
        <p:spPr>
          <a:xfrm>
            <a:off x="513510" y="2351542"/>
            <a:ext cx="0" cy="606924"/>
          </a:xfrm>
          <a:prstGeom prst="straightConnector1">
            <a:avLst/>
          </a:prstGeom>
          <a:ln w="76200">
            <a:solidFill>
              <a:schemeClr val="accent5"/>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D7335418-AC7C-6C43-8EB8-C4F1E3D1C812}"/>
              </a:ext>
            </a:extLst>
          </p:cNvPr>
          <p:cNvCxnSpPr>
            <a:cxnSpLocks/>
          </p:cNvCxnSpPr>
          <p:nvPr/>
        </p:nvCxnSpPr>
        <p:spPr>
          <a:xfrm>
            <a:off x="513510" y="3429000"/>
            <a:ext cx="0" cy="601895"/>
          </a:xfrm>
          <a:prstGeom prst="straightConnector1">
            <a:avLst/>
          </a:prstGeom>
          <a:ln w="76200">
            <a:solidFill>
              <a:schemeClr val="accent5"/>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C68E0EA1-2F50-3847-811A-C3B95FC5B458}"/>
              </a:ext>
            </a:extLst>
          </p:cNvPr>
          <p:cNvCxnSpPr>
            <a:cxnSpLocks/>
          </p:cNvCxnSpPr>
          <p:nvPr/>
        </p:nvCxnSpPr>
        <p:spPr>
          <a:xfrm>
            <a:off x="513510" y="4462122"/>
            <a:ext cx="0" cy="624852"/>
          </a:xfrm>
          <a:prstGeom prst="straightConnector1">
            <a:avLst/>
          </a:prstGeom>
          <a:ln w="76200">
            <a:solidFill>
              <a:schemeClr val="accent5"/>
            </a:solidFill>
            <a:tailEnd type="triangle"/>
          </a:ln>
        </p:spPr>
        <p:style>
          <a:lnRef idx="3">
            <a:schemeClr val="accent1"/>
          </a:lnRef>
          <a:fillRef idx="0">
            <a:schemeClr val="accent1"/>
          </a:fillRef>
          <a:effectRef idx="2">
            <a:schemeClr val="accent1"/>
          </a:effectRef>
          <a:fontRef idx="minor">
            <a:schemeClr val="tx1"/>
          </a:fontRef>
        </p:style>
      </p:cxnSp>
      <p:pic>
        <p:nvPicPr>
          <p:cNvPr id="23" name="Picture 22" descr="A close up of a sign&#10;&#10;Description automatically generated">
            <a:extLst>
              <a:ext uri="{FF2B5EF4-FFF2-40B4-BE49-F238E27FC236}">
                <a16:creationId xmlns:a16="http://schemas.microsoft.com/office/drawing/2014/main" id="{B73341B8-272E-004F-937B-7417F5D06A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7943"/>
          <a:stretch/>
        </p:blipFill>
        <p:spPr>
          <a:xfrm>
            <a:off x="5116118" y="4887303"/>
            <a:ext cx="1183986" cy="399342"/>
          </a:xfrm>
          <a:prstGeom prst="rect">
            <a:avLst/>
          </a:prstGeom>
        </p:spPr>
      </p:pic>
      <p:pic>
        <p:nvPicPr>
          <p:cNvPr id="9" name="Picture 8">
            <a:extLst>
              <a:ext uri="{FF2B5EF4-FFF2-40B4-BE49-F238E27FC236}">
                <a16:creationId xmlns:a16="http://schemas.microsoft.com/office/drawing/2014/main" id="{02373882-04F5-6F49-90D4-4199FE2886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19852" y="2806306"/>
            <a:ext cx="1700399" cy="304321"/>
          </a:xfrm>
          <a:prstGeom prst="rect">
            <a:avLst/>
          </a:prstGeom>
        </p:spPr>
      </p:pic>
      <p:sp>
        <p:nvSpPr>
          <p:cNvPr id="14" name="Rectangle 13">
            <a:extLst>
              <a:ext uri="{FF2B5EF4-FFF2-40B4-BE49-F238E27FC236}">
                <a16:creationId xmlns:a16="http://schemas.microsoft.com/office/drawing/2014/main" id="{F40B3FBA-62A2-8D4D-A805-33D60C4976D0}"/>
              </a:ext>
            </a:extLst>
          </p:cNvPr>
          <p:cNvSpPr/>
          <p:nvPr/>
        </p:nvSpPr>
        <p:spPr>
          <a:xfrm>
            <a:off x="699046"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CLINICAL STUDY RESULTS</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AA57A7AD-A401-7747-8676-11991E1E25AA}"/>
              </a:ext>
            </a:extLst>
          </p:cNvPr>
          <p:cNvSpPr/>
          <p:nvPr/>
        </p:nvSpPr>
        <p:spPr>
          <a:xfrm>
            <a:off x="301636" y="5804804"/>
            <a:ext cx="11890363" cy="707886"/>
          </a:xfrm>
          <a:prstGeom prst="rect">
            <a:avLst/>
          </a:prstGeom>
        </p:spPr>
        <p:txBody>
          <a:bodyPr wrap="square" lIns="45720" rIns="45720" anchor="b" anchorCtr="0">
            <a:spAutoFit/>
          </a:bodyPr>
          <a:lstStyle/>
          <a:p>
            <a:pPr lvl="0">
              <a:defRPr/>
            </a:pPr>
            <a:r>
              <a:rPr lang="en-US" sz="800" b="1" dirty="0">
                <a:solidFill>
                  <a:schemeClr val="accent3">
                    <a:lumMod val="50000"/>
                  </a:schemeClr>
                </a:solidFill>
              </a:rPr>
              <a:t>RCT:</a:t>
            </a:r>
            <a:r>
              <a:rPr lang="en-US" sz="800" dirty="0">
                <a:solidFill>
                  <a:schemeClr val="accent3">
                    <a:lumMod val="50000"/>
                  </a:schemeClr>
                </a:solidFill>
              </a:rPr>
              <a:t> randomized controlled trials. </a:t>
            </a:r>
            <a:r>
              <a:rPr lang="en-US" sz="800" b="1" dirty="0">
                <a:solidFill>
                  <a:schemeClr val="accent3">
                    <a:lumMod val="50000"/>
                  </a:schemeClr>
                </a:solidFill>
              </a:rPr>
              <a:t>MMA: </a:t>
            </a:r>
            <a:r>
              <a:rPr lang="en-US" sz="800" dirty="0">
                <a:solidFill>
                  <a:schemeClr val="accent3">
                    <a:lumMod val="50000"/>
                  </a:schemeClr>
                </a:solidFill>
              </a:rPr>
              <a:t>multimodal analgesia.</a:t>
            </a:r>
          </a:p>
          <a:p>
            <a:pPr>
              <a:defRPr/>
            </a:pPr>
            <a:r>
              <a:rPr kumimoji="0" lang="en-US" sz="800" b="1" i="0" u="none" strike="noStrike" kern="1200" cap="none" spc="0" normalizeH="0" baseline="0" noProof="0" dirty="0">
                <a:ln>
                  <a:noFill/>
                </a:ln>
                <a:solidFill>
                  <a:schemeClr val="accent3">
                    <a:lumMod val="50000"/>
                  </a:schemeClr>
                </a:solidFill>
                <a:effectLst/>
                <a:uLnTx/>
                <a:uFillTx/>
                <a:latin typeface="Arial"/>
                <a:ea typeface="+mn-ea"/>
                <a:cs typeface="+mn-cs"/>
              </a:rPr>
              <a:t>References</a:t>
            </a:r>
            <a:r>
              <a:rPr lang="en-US" sz="800" b="1" dirty="0">
                <a:solidFill>
                  <a:schemeClr val="accent3">
                    <a:lumMod val="50000"/>
                  </a:schemeClr>
                </a:solidFill>
              </a:rPr>
              <a:t>: 1. </a:t>
            </a:r>
            <a:r>
              <a:rPr lang="en-US" sz="800" dirty="0">
                <a:solidFill>
                  <a:schemeClr val="accent3">
                    <a:lumMod val="50000"/>
                  </a:schemeClr>
                </a:solidFill>
              </a:rPr>
              <a:t>ZYNRELEF [package insert]. San Diego, CA: Heron Therapeutics Inc; 2021. </a:t>
            </a:r>
            <a:r>
              <a:rPr lang="en-US" sz="800" b="1" dirty="0">
                <a:solidFill>
                  <a:schemeClr val="accent3">
                    <a:lumMod val="50000"/>
                  </a:schemeClr>
                </a:solidFill>
              </a:rPr>
              <a:t>2.</a:t>
            </a:r>
            <a:r>
              <a:rPr lang="en-US" sz="800" dirty="0">
                <a:solidFill>
                  <a:schemeClr val="accent3">
                    <a:lumMod val="50000"/>
                  </a:schemeClr>
                </a:solidFill>
              </a:rPr>
              <a:t> Data on file. Study HTX-011-C2016-208. San Diego, CA: Heron Therapeutics Inc; 2017. </a:t>
            </a:r>
            <a:r>
              <a:rPr lang="en-US" sz="800" b="1" dirty="0">
                <a:solidFill>
                  <a:schemeClr val="accent3">
                    <a:lumMod val="50000"/>
                  </a:schemeClr>
                </a:solidFill>
              </a:rPr>
              <a:t>3. </a:t>
            </a:r>
            <a:r>
              <a:rPr lang="en-US" sz="800" dirty="0">
                <a:solidFill>
                  <a:schemeClr val="accent3">
                    <a:lumMod val="50000"/>
                  </a:schemeClr>
                </a:solidFill>
              </a:rPr>
              <a:t>Data on file. Study HTX-011-C2015-202. San Diego, CA: Heron Therapeutics Inc; 2018. </a:t>
            </a:r>
            <a:r>
              <a:rPr lang="en-US" sz="800" b="1" dirty="0">
                <a:solidFill>
                  <a:schemeClr val="accent3">
                    <a:lumMod val="50000"/>
                  </a:schemeClr>
                </a:solidFill>
              </a:rPr>
              <a:t>4. </a:t>
            </a:r>
            <a:r>
              <a:rPr lang="en-US" sz="800" dirty="0">
                <a:solidFill>
                  <a:schemeClr val="accent3">
                    <a:lumMod val="50000"/>
                  </a:schemeClr>
                </a:solidFill>
              </a:rPr>
              <a:t>Viscusi E, Gimbel JS, Pollack RA, et al. </a:t>
            </a:r>
            <a:r>
              <a:rPr lang="en-US" sz="800" i="1" dirty="0">
                <a:solidFill>
                  <a:schemeClr val="accent3">
                    <a:lumMod val="50000"/>
                  </a:schemeClr>
                </a:solidFill>
              </a:rPr>
              <a:t>Reg Anesth Pain Med</a:t>
            </a:r>
            <a:r>
              <a:rPr lang="en-US" sz="800" dirty="0">
                <a:solidFill>
                  <a:schemeClr val="accent3">
                    <a:lumMod val="50000"/>
                  </a:schemeClr>
                </a:solidFill>
              </a:rPr>
              <a:t>. 2019;44(7):700-706. </a:t>
            </a:r>
            <a:r>
              <a:rPr lang="en-US" sz="800" b="1" dirty="0">
                <a:solidFill>
                  <a:schemeClr val="accent3">
                    <a:lumMod val="50000"/>
                  </a:schemeClr>
                </a:solidFill>
              </a:rPr>
              <a:t>5. </a:t>
            </a:r>
            <a:r>
              <a:rPr lang="en-US" sz="800" dirty="0">
                <a:solidFill>
                  <a:schemeClr val="accent3">
                    <a:lumMod val="50000"/>
                  </a:schemeClr>
                </a:solidFill>
              </a:rPr>
              <a:t>Viscusi E, Minkowitz H, Winkle P, et al. </a:t>
            </a:r>
            <a:r>
              <a:rPr lang="en-US" sz="800" i="1" dirty="0">
                <a:solidFill>
                  <a:schemeClr val="accent3">
                    <a:lumMod val="50000"/>
                  </a:schemeClr>
                </a:solidFill>
              </a:rPr>
              <a:t>Hernia</a:t>
            </a:r>
            <a:r>
              <a:rPr lang="en-US" sz="800" dirty="0">
                <a:solidFill>
                  <a:schemeClr val="accent3">
                    <a:lumMod val="50000"/>
                  </a:schemeClr>
                </a:solidFill>
              </a:rPr>
              <a:t>. 2019;23(6):1071-1080. </a:t>
            </a:r>
            <a:r>
              <a:rPr lang="en-US" sz="800" b="1" dirty="0">
                <a:solidFill>
                  <a:schemeClr val="accent3">
                    <a:lumMod val="50000"/>
                  </a:schemeClr>
                </a:solidFill>
              </a:rPr>
              <a:t>6.</a:t>
            </a:r>
            <a:r>
              <a:rPr lang="en-US" sz="800" dirty="0">
                <a:solidFill>
                  <a:schemeClr val="accent3">
                    <a:lumMod val="50000"/>
                  </a:schemeClr>
                </a:solidFill>
              </a:rPr>
              <a:t> Lachiewicz PF, Lee G-C, Pollak R, et al. </a:t>
            </a:r>
            <a:r>
              <a:rPr lang="en-US" sz="800" i="1" dirty="0">
                <a:solidFill>
                  <a:schemeClr val="accent3">
                    <a:lumMod val="50000"/>
                  </a:schemeClr>
                </a:solidFill>
              </a:rPr>
              <a:t>J Arthroplasty</a:t>
            </a:r>
            <a:r>
              <a:rPr lang="en-US" sz="800" dirty="0">
                <a:solidFill>
                  <a:schemeClr val="accent3">
                    <a:lumMod val="50000"/>
                  </a:schemeClr>
                </a:solidFill>
              </a:rPr>
              <a:t>. 2020;35(10):2843-2851. </a:t>
            </a:r>
            <a:r>
              <a:rPr lang="en-US" sz="800" b="1" dirty="0">
                <a:solidFill>
                  <a:schemeClr val="accent3">
                    <a:lumMod val="50000"/>
                  </a:schemeClr>
                </a:solidFill>
              </a:rPr>
              <a:t>7. </a:t>
            </a:r>
            <a:r>
              <a:rPr lang="en-US" sz="800" dirty="0">
                <a:solidFill>
                  <a:schemeClr val="accent3">
                    <a:lumMod val="50000"/>
                  </a:schemeClr>
                </a:solidFill>
              </a:rPr>
              <a:t>Pollak R, Cai D, Gan TJ. </a:t>
            </a:r>
            <a:r>
              <a:rPr lang="en-US" sz="800" i="1" dirty="0">
                <a:solidFill>
                  <a:schemeClr val="accent3">
                    <a:lumMod val="50000"/>
                  </a:schemeClr>
                </a:solidFill>
              </a:rPr>
              <a:t>J Am Podiatr Med Assoc. </a:t>
            </a:r>
            <a:r>
              <a:rPr lang="en-US" sz="800" dirty="0">
                <a:solidFill>
                  <a:schemeClr val="accent3">
                    <a:lumMod val="50000"/>
                  </a:schemeClr>
                </a:solidFill>
              </a:rPr>
              <a:t>2021:20-204. doi:10.7547/20-204. </a:t>
            </a:r>
            <a:r>
              <a:rPr lang="en-US" sz="800" b="1" dirty="0">
                <a:solidFill>
                  <a:schemeClr val="accent3">
                    <a:lumMod val="50000"/>
                  </a:schemeClr>
                </a:solidFill>
              </a:rPr>
              <a:t>8.</a:t>
            </a:r>
            <a:r>
              <a:rPr lang="en-US" sz="800" dirty="0">
                <a:solidFill>
                  <a:schemeClr val="accent3">
                    <a:lumMod val="50000"/>
                  </a:schemeClr>
                </a:solidFill>
              </a:rPr>
              <a:t> Singla N, Winkle P, Bertoch T, et al. </a:t>
            </a:r>
            <a:r>
              <a:rPr lang="en-US" sz="800" i="1" dirty="0">
                <a:solidFill>
                  <a:schemeClr val="accent3">
                    <a:lumMod val="50000"/>
                  </a:schemeClr>
                </a:solidFill>
              </a:rPr>
              <a:t>Surgery</a:t>
            </a:r>
            <a:r>
              <a:rPr lang="en-US" sz="800" dirty="0">
                <a:solidFill>
                  <a:schemeClr val="accent3">
                    <a:lumMod val="50000"/>
                  </a:schemeClr>
                </a:solidFill>
              </a:rPr>
              <a:t>. 2020;168(5):915-920. </a:t>
            </a:r>
            <a:r>
              <a:rPr lang="en-US" sz="800" b="1" dirty="0">
                <a:solidFill>
                  <a:schemeClr val="accent3">
                    <a:lumMod val="50000"/>
                  </a:schemeClr>
                </a:solidFill>
              </a:rPr>
              <a:t>9. </a:t>
            </a:r>
            <a:r>
              <a:rPr lang="en-US" sz="800" dirty="0">
                <a:solidFill>
                  <a:schemeClr val="accent3">
                    <a:lumMod val="50000"/>
                  </a:schemeClr>
                </a:solidFill>
              </a:rPr>
              <a:t>Hacker S. Poster presented at: Orthopedics Today Hawaii 2020; January 12-16, 2020; Koloa, HI. </a:t>
            </a:r>
            <a:r>
              <a:rPr lang="en-US" sz="800" b="1" dirty="0">
                <a:solidFill>
                  <a:schemeClr val="accent3">
                    <a:lumMod val="50000"/>
                  </a:schemeClr>
                </a:solidFill>
              </a:rPr>
              <a:t>10. </a:t>
            </a:r>
            <a:r>
              <a:rPr lang="en-US" sz="800" dirty="0">
                <a:solidFill>
                  <a:schemeClr val="accent3">
                    <a:lumMod val="50000"/>
                  </a:schemeClr>
                </a:solidFill>
              </a:rPr>
              <a:t>Fanikos J, Minkowitz H, Reinhorn M, et al. Poster presented at: ASHP 2019 Midyear Clinical Meeting; December 9, 2019; Las Vegas, NV. </a:t>
            </a:r>
            <a:r>
              <a:rPr lang="en-US" sz="800" b="1" dirty="0">
                <a:solidFill>
                  <a:schemeClr val="accent3">
                    <a:lumMod val="50000"/>
                  </a:schemeClr>
                </a:solidFill>
              </a:rPr>
              <a:t>11. </a:t>
            </a:r>
            <a:r>
              <a:rPr lang="en-US" sz="800" dirty="0">
                <a:solidFill>
                  <a:schemeClr val="accent3">
                    <a:lumMod val="50000"/>
                  </a:schemeClr>
                </a:solidFill>
              </a:rPr>
              <a:t>Data on file. Study HTX-011-304. San Diego, CA: Heron Therapeutics Inc; 2020.</a:t>
            </a:r>
          </a:p>
        </p:txBody>
      </p:sp>
      <p:sp>
        <p:nvSpPr>
          <p:cNvPr id="20" name="Title 1">
            <a:extLst>
              <a:ext uri="{FF2B5EF4-FFF2-40B4-BE49-F238E27FC236}">
                <a16:creationId xmlns:a16="http://schemas.microsoft.com/office/drawing/2014/main" id="{24884392-FFD1-974C-B316-FAD9DE8089F4}"/>
              </a:ext>
            </a:extLst>
          </p:cNvPr>
          <p:cNvSpPr txBox="1">
            <a:spLocks/>
          </p:cNvSpPr>
          <p:nvPr/>
        </p:nvSpPr>
        <p:spPr>
          <a:xfrm>
            <a:off x="710604" y="-92690"/>
            <a:ext cx="8392647" cy="104240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000" b="1" kern="1200" cap="all"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9276C"/>
                </a:solidFill>
                <a:effectLst/>
                <a:uLnTx/>
                <a:uFillTx/>
                <a:latin typeface="Arial" panose="020B0604020202020204"/>
                <a:ea typeface="+mj-ea"/>
                <a:cs typeface="+mj-cs"/>
              </a:rPr>
              <a:t>Clinical Portfolio Development</a:t>
            </a:r>
            <a:r>
              <a:rPr kumimoji="0" lang="en-US" sz="2400" b="1" i="0" u="none" strike="noStrike" kern="1200" cap="none" spc="0" normalizeH="0" baseline="30000" noProof="0" dirty="0">
                <a:ln>
                  <a:noFill/>
                </a:ln>
                <a:solidFill>
                  <a:srgbClr val="49276C"/>
                </a:solidFill>
                <a:effectLst/>
                <a:uLnTx/>
                <a:uFillTx/>
                <a:latin typeface="Arial" panose="020B0604020202020204"/>
                <a:ea typeface="+mj-ea"/>
                <a:cs typeface="+mj-cs"/>
              </a:rPr>
              <a:t>1-11</a:t>
            </a:r>
          </a:p>
        </p:txBody>
      </p:sp>
      <p:sp>
        <p:nvSpPr>
          <p:cNvPr id="16" name="TextBox 15">
            <a:extLst>
              <a:ext uri="{FF2B5EF4-FFF2-40B4-BE49-F238E27FC236}">
                <a16:creationId xmlns:a16="http://schemas.microsoft.com/office/drawing/2014/main" id="{08753CF7-C03B-D84A-BA49-949F318B7F5B}"/>
              </a:ext>
            </a:extLst>
          </p:cNvPr>
          <p:cNvSpPr txBox="1"/>
          <p:nvPr/>
        </p:nvSpPr>
        <p:spPr>
          <a:xfrm>
            <a:off x="8838472" y="1476262"/>
            <a:ext cx="2754843" cy="4078039"/>
          </a:xfrm>
          <a:prstGeom prst="rect">
            <a:avLst/>
          </a:prstGeom>
          <a:noFill/>
          <a:ln>
            <a:noFill/>
          </a:ln>
        </p:spPr>
        <p:txBody>
          <a:bodyPr wrap="square" rtlCol="0">
            <a:spAutoFit/>
          </a:bodyPr>
          <a:lstStyle/>
          <a:p>
            <a:pPr lvl="0">
              <a:spcAft>
                <a:spcPts val="600"/>
              </a:spcAft>
              <a:buClr>
                <a:schemeClr val="accent2"/>
              </a:buClr>
              <a:defRPr/>
            </a:pPr>
            <a:r>
              <a:rPr lang="en-US" b="1" dirty="0">
                <a:solidFill>
                  <a:schemeClr val="accent4"/>
                </a:solidFill>
                <a:cs typeface="Calibri" panose="020F0502020204030204" pitchFamily="34" charset="0"/>
              </a:rPr>
              <a:t>Related Procedures</a:t>
            </a:r>
          </a:p>
          <a:p>
            <a:pPr lvl="0">
              <a:spcAft>
                <a:spcPts val="600"/>
              </a:spcAft>
              <a:buClr>
                <a:schemeClr val="accent2"/>
              </a:buClr>
              <a:defRPr/>
            </a:pPr>
            <a:r>
              <a:rPr lang="en-US" sz="1200" dirty="0">
                <a:solidFill>
                  <a:srgbClr val="000000"/>
                </a:solidFill>
                <a:cs typeface="Calibri" panose="020F0502020204030204" pitchFamily="34" charset="0"/>
              </a:rPr>
              <a:t>Based on similarities in surgical site characteristics, such as anatomic location, tissue type, length and depth of surgical area, and vascularity between:</a:t>
            </a:r>
          </a:p>
          <a:p>
            <a:pPr marL="171450" lvl="0" indent="-1714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bunionectomy and other foot and ankle surgical procedures</a:t>
            </a:r>
          </a:p>
          <a:p>
            <a:pPr marL="171450" lvl="0" indent="-1714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open inguinal herniorrhaphy and other small-to-medium open abdominal surgical procedures</a:t>
            </a:r>
          </a:p>
          <a:p>
            <a:pPr marL="171450" lvl="0" indent="-1714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total knee arthroplasty and other lower extremity total joint arthroplasty surgical procedures</a:t>
            </a:r>
          </a:p>
          <a:p>
            <a:pPr lvl="0">
              <a:spcAft>
                <a:spcPts val="600"/>
              </a:spcAft>
              <a:buClr>
                <a:schemeClr val="accent2"/>
              </a:buClr>
              <a:defRPr/>
            </a:pPr>
            <a:r>
              <a:rPr lang="en-US" sz="1200" dirty="0">
                <a:solidFill>
                  <a:srgbClr val="000000"/>
                </a:solidFill>
                <a:cs typeface="Calibri" panose="020F0502020204030204" pitchFamily="34" charset="0"/>
              </a:rPr>
              <a:t>the pharmacokinetic profile and effectiveness of ZYNRELEF are not expected to be clinically significantly different when ZYNRELEF is administered at the same dose.</a:t>
            </a:r>
            <a:r>
              <a:rPr lang="en-US" sz="1200" baseline="30000" dirty="0">
                <a:solidFill>
                  <a:srgbClr val="000000"/>
                </a:solidFill>
                <a:cs typeface="Calibri" panose="020F0502020204030204" pitchFamily="34" charset="0"/>
              </a:rPr>
              <a:t>1</a:t>
            </a:r>
          </a:p>
        </p:txBody>
      </p:sp>
      <p:sp>
        <p:nvSpPr>
          <p:cNvPr id="17" name="Footer Placeholder 4">
            <a:extLst>
              <a:ext uri="{FF2B5EF4-FFF2-40B4-BE49-F238E27FC236}">
                <a16:creationId xmlns:a16="http://schemas.microsoft.com/office/drawing/2014/main" id="{A4EE5FCD-E79E-E74E-8361-E8F643A5AAE4}"/>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81703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E708-B561-494C-9381-F942C923BF07}"/>
              </a:ext>
            </a:extLst>
          </p:cNvPr>
          <p:cNvSpPr>
            <a:spLocks noGrp="1"/>
          </p:cNvSpPr>
          <p:nvPr>
            <p:ph type="title"/>
          </p:nvPr>
        </p:nvSpPr>
        <p:spPr>
          <a:xfrm>
            <a:off x="733099" y="332978"/>
            <a:ext cx="10922873" cy="1042403"/>
          </a:xfrm>
        </p:spPr>
        <p:txBody>
          <a:bodyPr>
            <a:normAutofit/>
          </a:bodyPr>
          <a:lstStyle/>
          <a:p>
            <a:r>
              <a:rPr lang="en-US" dirty="0"/>
              <a:t>EPOCH 1 </a:t>
            </a:r>
            <a:r>
              <a:rPr lang="en-US" cap="none" dirty="0"/>
              <a:t>Bunionectomy: Phase 3 Study Design</a:t>
            </a:r>
            <a:r>
              <a:rPr lang="en-US" cap="none" baseline="30000" dirty="0"/>
              <a:t>1,2 </a:t>
            </a:r>
            <a:endParaRPr lang="en-US" baseline="30000" dirty="0"/>
          </a:p>
        </p:txBody>
      </p:sp>
      <p:sp>
        <p:nvSpPr>
          <p:cNvPr id="6" name="Rectangle 5">
            <a:extLst>
              <a:ext uri="{FF2B5EF4-FFF2-40B4-BE49-F238E27FC236}">
                <a16:creationId xmlns:a16="http://schemas.microsoft.com/office/drawing/2014/main" id="{4976F27D-C1B7-4CE6-A1BD-AC334975FB10}"/>
              </a:ext>
            </a:extLst>
          </p:cNvPr>
          <p:cNvSpPr/>
          <p:nvPr/>
        </p:nvSpPr>
        <p:spPr>
          <a:xfrm>
            <a:off x="6256150" y="1452733"/>
            <a:ext cx="2141162"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Follow-Up Period</a:t>
            </a:r>
          </a:p>
        </p:txBody>
      </p:sp>
      <p:sp>
        <p:nvSpPr>
          <p:cNvPr id="7" name="TextBox 6">
            <a:extLst>
              <a:ext uri="{FF2B5EF4-FFF2-40B4-BE49-F238E27FC236}">
                <a16:creationId xmlns:a16="http://schemas.microsoft.com/office/drawing/2014/main" id="{C2B42E25-030E-41D9-8C7D-30074C7101B6}"/>
              </a:ext>
            </a:extLst>
          </p:cNvPr>
          <p:cNvSpPr txBox="1"/>
          <p:nvPr/>
        </p:nvSpPr>
        <p:spPr>
          <a:xfrm>
            <a:off x="6669250" y="4811443"/>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8" name="TextBox 7">
            <a:extLst>
              <a:ext uri="{FF2B5EF4-FFF2-40B4-BE49-F238E27FC236}">
                <a16:creationId xmlns:a16="http://schemas.microsoft.com/office/drawing/2014/main" id="{C04DF39E-79D7-4CAA-92C2-542B9196AC2E}"/>
              </a:ext>
            </a:extLst>
          </p:cNvPr>
          <p:cNvSpPr txBox="1"/>
          <p:nvPr/>
        </p:nvSpPr>
        <p:spPr>
          <a:xfrm>
            <a:off x="8889718" y="4811443"/>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13" name="Rectangle 12">
            <a:extLst>
              <a:ext uri="{FF2B5EF4-FFF2-40B4-BE49-F238E27FC236}">
                <a16:creationId xmlns:a16="http://schemas.microsoft.com/office/drawing/2014/main" id="{9BDCDA9E-F587-45FC-B884-C4461EBD6DB4}"/>
              </a:ext>
            </a:extLst>
          </p:cNvPr>
          <p:cNvSpPr/>
          <p:nvPr/>
        </p:nvSpPr>
        <p:spPr>
          <a:xfrm>
            <a:off x="1048950" y="1443326"/>
            <a:ext cx="1774188" cy="762000"/>
          </a:xfrm>
          <a:prstGeom prst="rect">
            <a:avLst/>
          </a:prstGeom>
          <a:noFill/>
          <a:ln w="38100">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Screening</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600" b="1" i="0" u="none" strike="noStrike" kern="1200" cap="none" spc="0" normalizeH="0" baseline="0" noProof="0" dirty="0">
                <a:ln>
                  <a:noFill/>
                </a:ln>
                <a:solidFill>
                  <a:srgbClr val="3763AF"/>
                </a:solidFill>
                <a:effectLst/>
                <a:uLnTx/>
                <a:uFillTx/>
                <a:latin typeface="Arial"/>
                <a:ea typeface="+mn-ea"/>
                <a:cs typeface="+mn-cs"/>
              </a:rPr>
              <a:t>(28 days)</a:t>
            </a:r>
          </a:p>
        </p:txBody>
      </p:sp>
      <p:sp>
        <p:nvSpPr>
          <p:cNvPr id="14" name="TextBox 13">
            <a:extLst>
              <a:ext uri="{FF2B5EF4-FFF2-40B4-BE49-F238E27FC236}">
                <a16:creationId xmlns:a16="http://schemas.microsoft.com/office/drawing/2014/main" id="{01E62C1E-2759-4EC0-8B41-073AF43598C6}"/>
              </a:ext>
            </a:extLst>
          </p:cNvPr>
          <p:cNvSpPr txBox="1"/>
          <p:nvPr/>
        </p:nvSpPr>
        <p:spPr>
          <a:xfrm>
            <a:off x="1550708" y="4811443"/>
            <a:ext cx="2514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Time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(Time of administration)</a:t>
            </a:r>
          </a:p>
        </p:txBody>
      </p:sp>
      <p:sp>
        <p:nvSpPr>
          <p:cNvPr id="15" name="TextBox 14">
            <a:extLst>
              <a:ext uri="{FF2B5EF4-FFF2-40B4-BE49-F238E27FC236}">
                <a16:creationId xmlns:a16="http://schemas.microsoft.com/office/drawing/2014/main" id="{FCEE7EFB-6958-4D31-847D-5D5B87E26DD6}"/>
              </a:ext>
            </a:extLst>
          </p:cNvPr>
          <p:cNvSpPr txBox="1"/>
          <p:nvPr/>
        </p:nvSpPr>
        <p:spPr>
          <a:xfrm>
            <a:off x="4314099" y="4811443"/>
            <a:ext cx="14974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72 hours</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(Discharge)</a:t>
            </a:r>
            <a:endParaRPr kumimoji="0" lang="en-US" sz="1600" b="1" i="0" u="none" strike="noStrike" kern="1200" cap="none" spc="0" normalizeH="0" baseline="0" noProof="0" dirty="0">
              <a:ln>
                <a:noFill/>
              </a:ln>
              <a:solidFill>
                <a:srgbClr val="3763A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29E05ABC-6A83-4D2D-A6AB-BA60E832471E}"/>
              </a:ext>
            </a:extLst>
          </p:cNvPr>
          <p:cNvCxnSpPr/>
          <p:nvPr/>
        </p:nvCxnSpPr>
        <p:spPr bwMode="auto">
          <a:xfrm>
            <a:off x="7276899" y="4520772"/>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3C90789A-8D75-4969-A7E5-D2D61BAF7A78}"/>
              </a:ext>
            </a:extLst>
          </p:cNvPr>
          <p:cNvCxnSpPr/>
          <p:nvPr/>
        </p:nvCxnSpPr>
        <p:spPr bwMode="auto">
          <a:xfrm>
            <a:off x="9490973" y="4523086"/>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0B51A7E5-D8BE-4F0B-8164-62FF0930DF79}"/>
              </a:ext>
            </a:extLst>
          </p:cNvPr>
          <p:cNvCxnSpPr/>
          <p:nvPr/>
        </p:nvCxnSpPr>
        <p:spPr bwMode="auto">
          <a:xfrm>
            <a:off x="5062826" y="4520772"/>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F5C47D9-1118-4015-BC89-635C7828A38A}"/>
              </a:ext>
            </a:extLst>
          </p:cNvPr>
          <p:cNvCxnSpPr/>
          <p:nvPr/>
        </p:nvCxnSpPr>
        <p:spPr bwMode="auto">
          <a:xfrm>
            <a:off x="2800719" y="4520772"/>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0" name="Rectangle: Rounded Corners 30">
            <a:extLst>
              <a:ext uri="{FF2B5EF4-FFF2-40B4-BE49-F238E27FC236}">
                <a16:creationId xmlns:a16="http://schemas.microsoft.com/office/drawing/2014/main" id="{27F5476E-44A4-452E-92EC-D0F5D94622A7}"/>
              </a:ext>
            </a:extLst>
          </p:cNvPr>
          <p:cNvSpPr/>
          <p:nvPr/>
        </p:nvSpPr>
        <p:spPr>
          <a:xfrm>
            <a:off x="5287009" y="3805427"/>
            <a:ext cx="4090756" cy="494604"/>
          </a:xfrm>
          <a:prstGeom prst="roundRect">
            <a:avLst/>
          </a:prstGeom>
          <a:solidFill>
            <a:schemeClr val="accent5">
              <a:alpha val="0"/>
            </a:schemeClr>
          </a:solidFill>
          <a:ln w="381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63AF"/>
                </a:solidFill>
                <a:effectLst/>
                <a:uLnTx/>
                <a:uFillTx/>
                <a:latin typeface="Arial"/>
                <a:ea typeface="+mn-ea"/>
                <a:cs typeface="+mn-cs"/>
              </a:rPr>
              <a:t>Daily opioid diary</a:t>
            </a:r>
            <a:endParaRPr kumimoji="0" lang="en-US" sz="1600" b="1" i="1" u="none" strike="noStrike" kern="1200" cap="none" spc="0" normalizeH="0" baseline="30000" noProof="0" dirty="0">
              <a:ln>
                <a:noFill/>
              </a:ln>
              <a:solidFill>
                <a:srgbClr val="3763AF"/>
              </a:solidFill>
              <a:effectLst/>
              <a:uLnTx/>
              <a:uFillTx/>
              <a:latin typeface="Arial"/>
              <a:ea typeface="+mn-ea"/>
              <a:cs typeface="+mn-cs"/>
            </a:endParaRPr>
          </a:p>
        </p:txBody>
      </p:sp>
      <p:sp>
        <p:nvSpPr>
          <p:cNvPr id="21" name="Rectangle: Rounded Corners 7">
            <a:extLst>
              <a:ext uri="{FF2B5EF4-FFF2-40B4-BE49-F238E27FC236}">
                <a16:creationId xmlns:a16="http://schemas.microsoft.com/office/drawing/2014/main" id="{E23D3E51-EECA-4D70-9BE6-6E6F4D0C1EC3}"/>
              </a:ext>
            </a:extLst>
          </p:cNvPr>
          <p:cNvSpPr/>
          <p:nvPr/>
        </p:nvSpPr>
        <p:spPr>
          <a:xfrm>
            <a:off x="2828379" y="1452733"/>
            <a:ext cx="2254820"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Treatment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Inpatient Period</a:t>
            </a:r>
          </a:p>
        </p:txBody>
      </p:sp>
      <p:cxnSp>
        <p:nvCxnSpPr>
          <p:cNvPr id="22" name="Straight Connector 21">
            <a:extLst>
              <a:ext uri="{FF2B5EF4-FFF2-40B4-BE49-F238E27FC236}">
                <a16:creationId xmlns:a16="http://schemas.microsoft.com/office/drawing/2014/main" id="{3921ACCA-C2BB-4B43-80A9-607C05A935C9}"/>
              </a:ext>
            </a:extLst>
          </p:cNvPr>
          <p:cNvCxnSpPr>
            <a:cxnSpLocks/>
          </p:cNvCxnSpPr>
          <p:nvPr/>
        </p:nvCxnSpPr>
        <p:spPr>
          <a:xfrm>
            <a:off x="2800719" y="4657932"/>
            <a:ext cx="836907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6C27766-6497-44F3-80CA-D971E32817FE}"/>
              </a:ext>
            </a:extLst>
          </p:cNvPr>
          <p:cNvCxnSpPr/>
          <p:nvPr/>
        </p:nvCxnSpPr>
        <p:spPr>
          <a:xfrm>
            <a:off x="5222308" y="4308723"/>
            <a:ext cx="4208846" cy="1387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1F4BA08-00EE-415A-8594-5A356F4B06E7}"/>
              </a:ext>
            </a:extLst>
          </p:cNvPr>
          <p:cNvSpPr/>
          <p:nvPr/>
        </p:nvSpPr>
        <p:spPr>
          <a:xfrm>
            <a:off x="2808007" y="2449674"/>
            <a:ext cx="2254820" cy="594360"/>
          </a:xfrm>
          <a:prstGeom prst="rect">
            <a:avLst/>
          </a:prstGeom>
          <a:solidFill>
            <a:schemeClr val="accent1"/>
          </a:solidFill>
          <a:ln w="381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ZYNRELEF 60 mg/1.8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(n = 157)</a:t>
            </a:r>
          </a:p>
        </p:txBody>
      </p:sp>
      <p:sp>
        <p:nvSpPr>
          <p:cNvPr id="25" name="Rectangle 24">
            <a:extLst>
              <a:ext uri="{FF2B5EF4-FFF2-40B4-BE49-F238E27FC236}">
                <a16:creationId xmlns:a16="http://schemas.microsoft.com/office/drawing/2014/main" id="{A1A472AC-ADAA-40D6-863B-99230697E191}"/>
              </a:ext>
            </a:extLst>
          </p:cNvPr>
          <p:cNvSpPr/>
          <p:nvPr/>
        </p:nvSpPr>
        <p:spPr>
          <a:xfrm>
            <a:off x="2808007" y="3838528"/>
            <a:ext cx="2254820" cy="594360"/>
          </a:xfrm>
          <a:prstGeom prst="rect">
            <a:avLst/>
          </a:prstGeom>
          <a:solidFill>
            <a:schemeClr val="accent3"/>
          </a:solidFill>
          <a:ln w="38100">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Saline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(n = 100)</a:t>
            </a:r>
          </a:p>
        </p:txBody>
      </p:sp>
      <p:sp>
        <p:nvSpPr>
          <p:cNvPr id="26" name="Rectangle 25">
            <a:extLst>
              <a:ext uri="{FF2B5EF4-FFF2-40B4-BE49-F238E27FC236}">
                <a16:creationId xmlns:a16="http://schemas.microsoft.com/office/drawing/2014/main" id="{DA43BC12-6AB6-4CA2-B3B9-F45A31C55DBB}"/>
              </a:ext>
            </a:extLst>
          </p:cNvPr>
          <p:cNvSpPr/>
          <p:nvPr/>
        </p:nvSpPr>
        <p:spPr>
          <a:xfrm>
            <a:off x="2808006" y="3144101"/>
            <a:ext cx="2254820" cy="594360"/>
          </a:xfrm>
          <a:prstGeom prst="rect">
            <a:avLst/>
          </a:prstGeom>
          <a:solidFill>
            <a:srgbClr val="668C83"/>
          </a:solidFill>
          <a:ln w="38100">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Bupivacaine HCl 50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(n = 155)</a:t>
            </a:r>
          </a:p>
        </p:txBody>
      </p:sp>
      <p:sp>
        <p:nvSpPr>
          <p:cNvPr id="27" name="Content Placeholder 2">
            <a:extLst>
              <a:ext uri="{FF2B5EF4-FFF2-40B4-BE49-F238E27FC236}">
                <a16:creationId xmlns:a16="http://schemas.microsoft.com/office/drawing/2014/main" id="{586AAD43-912A-4FF4-90DC-18D3BEDA160B}"/>
              </a:ext>
            </a:extLst>
          </p:cNvPr>
          <p:cNvSpPr txBox="1">
            <a:spLocks/>
          </p:cNvSpPr>
          <p:nvPr/>
        </p:nvSpPr>
        <p:spPr>
          <a:xfrm>
            <a:off x="594221" y="2282081"/>
            <a:ext cx="2289152" cy="1965514"/>
          </a:xfrm>
          <a:prstGeom prst="rect">
            <a:avLst/>
          </a:prstGeom>
        </p:spPr>
        <p:txBody>
          <a:bodyPr>
            <a:no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13 sites in the United States</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lang="en-US" sz="1600" dirty="0">
                <a:solidFill>
                  <a:srgbClr val="05192B"/>
                </a:solidFill>
                <a:latin typeface="Arial" panose="020B0604020202020204"/>
              </a:rPr>
              <a:t>N</a:t>
            </a: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 = 412</a:t>
            </a:r>
          </a:p>
          <a:p>
            <a:pPr marL="228600" indent="-228600">
              <a:spcAft>
                <a:spcPts val="600"/>
              </a:spcAft>
              <a:buClr>
                <a:schemeClr val="accent2"/>
              </a:buClr>
              <a:defRPr/>
            </a:pPr>
            <a:r>
              <a:rPr lang="en-US" sz="1600" b="1" dirty="0"/>
              <a:t>Protocol did not include a multimodal analgesic regimen (MMA)</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cxnSp>
        <p:nvCxnSpPr>
          <p:cNvPr id="28" name="Straight Connector 27">
            <a:extLst>
              <a:ext uri="{FF2B5EF4-FFF2-40B4-BE49-F238E27FC236}">
                <a16:creationId xmlns:a16="http://schemas.microsoft.com/office/drawing/2014/main" id="{302A3FE2-8B0E-4EF3-B916-6302869EEB58}"/>
              </a:ext>
            </a:extLst>
          </p:cNvPr>
          <p:cNvCxnSpPr/>
          <p:nvPr/>
        </p:nvCxnSpPr>
        <p:spPr bwMode="auto">
          <a:xfrm>
            <a:off x="11173131" y="4523086"/>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E6E3CB8C-10A9-4CD1-927A-21BC132F8ED0}"/>
              </a:ext>
            </a:extLst>
          </p:cNvPr>
          <p:cNvSpPr txBox="1"/>
          <p:nvPr/>
        </p:nvSpPr>
        <p:spPr>
          <a:xfrm>
            <a:off x="10276737" y="4811443"/>
            <a:ext cx="17927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br>
              <a:rPr kumimoji="0" lang="en-US" sz="14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Bone and wound healing follow-up</a:t>
            </a:r>
          </a:p>
        </p:txBody>
      </p:sp>
      <p:sp>
        <p:nvSpPr>
          <p:cNvPr id="34" name="Rectangle 33">
            <a:extLst>
              <a:ext uri="{FF2B5EF4-FFF2-40B4-BE49-F238E27FC236}">
                <a16:creationId xmlns:a16="http://schemas.microsoft.com/office/drawing/2014/main" id="{AF1C16CD-96CC-42AF-A0B2-57F773BE0359}"/>
              </a:ext>
            </a:extLst>
          </p:cNvPr>
          <p:cNvSpPr/>
          <p:nvPr/>
        </p:nvSpPr>
        <p:spPr>
          <a:xfrm>
            <a:off x="376318" y="5680650"/>
            <a:ext cx="9593565" cy="738664"/>
          </a:xfrm>
          <a:prstGeom prst="rect">
            <a:avLst/>
          </a:prstGeom>
        </p:spPr>
        <p:txBody>
          <a:bodyPr wrap="square" lIns="45720" rIns="45720" anchor="b" anchorCtr="0">
            <a:spAutoFit/>
          </a:bodyPr>
          <a:lstStyle/>
          <a:p>
            <a:pPr>
              <a:spcAft>
                <a:spcPts val="600"/>
              </a:spcAft>
              <a:defRPr/>
            </a:pPr>
            <a:r>
              <a:rPr kumimoji="0" lang="en-US" sz="800" b="1" i="0" u="none" strike="noStrike" kern="1200" cap="none" spc="0" normalizeH="0" baseline="0" noProof="0" dirty="0">
                <a:ln>
                  <a:noFill/>
                </a:ln>
                <a:effectLst/>
                <a:uLnTx/>
                <a:uFillTx/>
                <a:ea typeface="+mn-ea"/>
                <a:cs typeface="+mn-cs"/>
              </a:rPr>
              <a:t>Note: </a:t>
            </a:r>
            <a:r>
              <a:rPr kumimoji="0" lang="en-US" sz="800" i="0" u="none" strike="noStrike" kern="1200" cap="none" spc="0" normalizeH="0" baseline="0" noProof="0" dirty="0">
                <a:ln>
                  <a:noFill/>
                </a:ln>
                <a:effectLst/>
                <a:uLnTx/>
                <a:uFillTx/>
                <a:ea typeface="+mn-ea"/>
                <a:cs typeface="+mn-cs"/>
              </a:rPr>
              <a:t>This study was designed to meet regulatory requirements. Patients</a:t>
            </a:r>
            <a:r>
              <a:rPr lang="en-US" sz="800" dirty="0"/>
              <a:t> received postoperative rescue medication (IV morphine, oral oxycodone, and/or non-opioid rescue with oral acetaminophen) only upon request through 72 hours.</a:t>
            </a:r>
          </a:p>
          <a:p>
            <a:pPr>
              <a:spcAft>
                <a:spcPts val="600"/>
              </a:spcAft>
              <a:defRPr/>
            </a:pPr>
            <a:r>
              <a:rPr lang="en-US" sz="800" b="1" dirty="0"/>
              <a:t>MMA: </a:t>
            </a:r>
            <a:r>
              <a:rPr lang="en-US" sz="800" dirty="0"/>
              <a:t>multimodal analgesia. </a:t>
            </a:r>
            <a:endParaRPr kumimoji="0" lang="en-US" sz="800" b="1" i="0" u="none" strike="noStrike" kern="1200" cap="none" spc="0" normalizeH="0" baseline="0" noProof="0" dirty="0">
              <a:ln>
                <a:noFill/>
              </a:ln>
              <a:effectLst/>
              <a:uLnTx/>
              <a:uFillTx/>
            </a:endParaRPr>
          </a:p>
          <a:p>
            <a:pPr lvl="0">
              <a:defRPr/>
            </a:pPr>
            <a:r>
              <a:rPr kumimoji="0" lang="en-US" sz="800" b="1" i="0" u="none" strike="noStrike" kern="1200" cap="none" spc="0" normalizeH="0" baseline="0" noProof="0" dirty="0">
                <a:ln>
                  <a:noFill/>
                </a:ln>
                <a:effectLst/>
                <a:uLnTx/>
                <a:uFillTx/>
                <a:ea typeface="+mn-ea"/>
                <a:cs typeface="+mn-cs"/>
              </a:rPr>
              <a:t>References: </a:t>
            </a:r>
            <a:r>
              <a:rPr lang="en-US" sz="800" b="1" dirty="0"/>
              <a:t>1.</a:t>
            </a:r>
            <a:r>
              <a:rPr lang="en-US" sz="800" dirty="0"/>
              <a:t> Viscusi E, Gimbel JS, Pollack RA, et al. </a:t>
            </a:r>
            <a:r>
              <a:rPr lang="en-US" sz="800" i="1" dirty="0"/>
              <a:t>Reg Anesth Pain Med</a:t>
            </a:r>
            <a:r>
              <a:rPr lang="en-US" sz="800" dirty="0"/>
              <a:t>. 2019;44(7):700-706. </a:t>
            </a:r>
            <a:r>
              <a:rPr lang="en-US" sz="800" b="1" dirty="0"/>
              <a:t>2. </a:t>
            </a:r>
            <a:r>
              <a:rPr lang="en-US" sz="800" dirty="0"/>
              <a:t>ZYNRELEF [package insert]. San Diego, CA: Heron Therapeutics Inc; 2021. </a:t>
            </a:r>
            <a:endParaRPr kumimoji="0" lang="en-US" sz="800" b="0" i="0" u="none" strike="noStrike" kern="1200" cap="none" spc="0" normalizeH="0" baseline="0" noProof="0" dirty="0">
              <a:ln>
                <a:noFill/>
              </a:ln>
              <a:effectLst/>
              <a:uLnTx/>
              <a:uFillTx/>
            </a:endParaRPr>
          </a:p>
        </p:txBody>
      </p:sp>
      <p:sp>
        <p:nvSpPr>
          <p:cNvPr id="29" name="Rectangle 28">
            <a:extLst>
              <a:ext uri="{FF2B5EF4-FFF2-40B4-BE49-F238E27FC236}">
                <a16:creationId xmlns:a16="http://schemas.microsoft.com/office/drawing/2014/main" id="{640421E1-5EC9-49A9-859E-9C96D914A2B4}"/>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30" name="TextBox 29">
            <a:extLst>
              <a:ext uri="{FF2B5EF4-FFF2-40B4-BE49-F238E27FC236}">
                <a16:creationId xmlns:a16="http://schemas.microsoft.com/office/drawing/2014/main" id="{9B974432-13AE-804E-84F9-350AB8B892A9}"/>
              </a:ext>
            </a:extLst>
          </p:cNvPr>
          <p:cNvSpPr txBox="1"/>
          <p:nvPr/>
        </p:nvSpPr>
        <p:spPr>
          <a:xfrm>
            <a:off x="633510" y="1307095"/>
            <a:ext cx="5940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Bunionectomy With Osteotomy and Internal Fixation</a:t>
            </a:r>
          </a:p>
        </p:txBody>
      </p:sp>
      <p:sp>
        <p:nvSpPr>
          <p:cNvPr id="31" name="Footer Placeholder 4">
            <a:extLst>
              <a:ext uri="{FF2B5EF4-FFF2-40B4-BE49-F238E27FC236}">
                <a16:creationId xmlns:a16="http://schemas.microsoft.com/office/drawing/2014/main" id="{AF4E9B13-3208-9342-BA2E-5A919EA5AF2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57289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E708-B561-494C-9381-F942C923BF07}"/>
              </a:ext>
            </a:extLst>
          </p:cNvPr>
          <p:cNvSpPr>
            <a:spLocks noGrp="1"/>
          </p:cNvSpPr>
          <p:nvPr>
            <p:ph type="title"/>
          </p:nvPr>
        </p:nvSpPr>
        <p:spPr>
          <a:xfrm>
            <a:off x="733099" y="333091"/>
            <a:ext cx="10922873" cy="1042403"/>
          </a:xfrm>
        </p:spPr>
        <p:txBody>
          <a:bodyPr>
            <a:normAutofit/>
          </a:bodyPr>
          <a:lstStyle/>
          <a:p>
            <a:r>
              <a:rPr lang="en-US" dirty="0"/>
              <a:t>EPOCH 2 </a:t>
            </a:r>
            <a:r>
              <a:rPr lang="en-US" cap="none" dirty="0"/>
              <a:t>Herniorrhaphy: Phase 3 Study Design</a:t>
            </a:r>
            <a:r>
              <a:rPr lang="en-US" cap="none" baseline="30000" dirty="0"/>
              <a:t>1,2</a:t>
            </a:r>
            <a:r>
              <a:rPr lang="en-US" cap="none" dirty="0"/>
              <a:t> </a:t>
            </a:r>
            <a:endParaRPr lang="en-US" dirty="0"/>
          </a:p>
        </p:txBody>
      </p:sp>
      <p:sp>
        <p:nvSpPr>
          <p:cNvPr id="6" name="Rectangle 5">
            <a:extLst>
              <a:ext uri="{FF2B5EF4-FFF2-40B4-BE49-F238E27FC236}">
                <a16:creationId xmlns:a16="http://schemas.microsoft.com/office/drawing/2014/main" id="{4976F27D-C1B7-4CE6-A1BD-AC334975FB10}"/>
              </a:ext>
            </a:extLst>
          </p:cNvPr>
          <p:cNvSpPr/>
          <p:nvPr/>
        </p:nvSpPr>
        <p:spPr>
          <a:xfrm>
            <a:off x="6256150" y="1467021"/>
            <a:ext cx="2141162"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Follow-Up Period</a:t>
            </a:r>
          </a:p>
        </p:txBody>
      </p:sp>
      <p:sp>
        <p:nvSpPr>
          <p:cNvPr id="7" name="TextBox 6">
            <a:extLst>
              <a:ext uri="{FF2B5EF4-FFF2-40B4-BE49-F238E27FC236}">
                <a16:creationId xmlns:a16="http://schemas.microsoft.com/office/drawing/2014/main" id="{C2B42E25-030E-41D9-8C7D-30074C7101B6}"/>
              </a:ext>
            </a:extLst>
          </p:cNvPr>
          <p:cNvSpPr txBox="1"/>
          <p:nvPr/>
        </p:nvSpPr>
        <p:spPr>
          <a:xfrm>
            <a:off x="6669250" y="4811443"/>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8" name="TextBox 7">
            <a:extLst>
              <a:ext uri="{FF2B5EF4-FFF2-40B4-BE49-F238E27FC236}">
                <a16:creationId xmlns:a16="http://schemas.microsoft.com/office/drawing/2014/main" id="{C04DF39E-79D7-4CAA-92C2-542B9196AC2E}"/>
              </a:ext>
            </a:extLst>
          </p:cNvPr>
          <p:cNvSpPr txBox="1"/>
          <p:nvPr/>
        </p:nvSpPr>
        <p:spPr>
          <a:xfrm>
            <a:off x="8889718" y="4811443"/>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13" name="Rectangle 12">
            <a:extLst>
              <a:ext uri="{FF2B5EF4-FFF2-40B4-BE49-F238E27FC236}">
                <a16:creationId xmlns:a16="http://schemas.microsoft.com/office/drawing/2014/main" id="{9BDCDA9E-F587-45FC-B884-C4461EBD6DB4}"/>
              </a:ext>
            </a:extLst>
          </p:cNvPr>
          <p:cNvSpPr/>
          <p:nvPr/>
        </p:nvSpPr>
        <p:spPr>
          <a:xfrm>
            <a:off x="1048950" y="1455446"/>
            <a:ext cx="1774188" cy="762000"/>
          </a:xfrm>
          <a:prstGeom prst="rect">
            <a:avLst/>
          </a:prstGeom>
          <a:noFill/>
          <a:ln w="38100">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Screening</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600" b="1" i="0" u="none" strike="noStrike" kern="1200" cap="none" spc="0" normalizeH="0" baseline="0" noProof="0" dirty="0">
                <a:ln>
                  <a:noFill/>
                </a:ln>
                <a:solidFill>
                  <a:srgbClr val="3763AF"/>
                </a:solidFill>
                <a:effectLst/>
                <a:uLnTx/>
                <a:uFillTx/>
                <a:latin typeface="Arial"/>
                <a:ea typeface="+mn-ea"/>
                <a:cs typeface="+mn-cs"/>
              </a:rPr>
              <a:t>(28 days)</a:t>
            </a:r>
          </a:p>
        </p:txBody>
      </p:sp>
      <p:sp>
        <p:nvSpPr>
          <p:cNvPr id="14" name="TextBox 13">
            <a:extLst>
              <a:ext uri="{FF2B5EF4-FFF2-40B4-BE49-F238E27FC236}">
                <a16:creationId xmlns:a16="http://schemas.microsoft.com/office/drawing/2014/main" id="{01E62C1E-2759-4EC0-8B41-073AF43598C6}"/>
              </a:ext>
            </a:extLst>
          </p:cNvPr>
          <p:cNvSpPr txBox="1"/>
          <p:nvPr/>
        </p:nvSpPr>
        <p:spPr>
          <a:xfrm>
            <a:off x="1550708" y="4811443"/>
            <a:ext cx="2514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Time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(Time of administration)</a:t>
            </a:r>
          </a:p>
        </p:txBody>
      </p:sp>
      <p:sp>
        <p:nvSpPr>
          <p:cNvPr id="15" name="TextBox 14">
            <a:extLst>
              <a:ext uri="{FF2B5EF4-FFF2-40B4-BE49-F238E27FC236}">
                <a16:creationId xmlns:a16="http://schemas.microsoft.com/office/drawing/2014/main" id="{FCEE7EFB-6958-4D31-847D-5D5B87E26DD6}"/>
              </a:ext>
            </a:extLst>
          </p:cNvPr>
          <p:cNvSpPr txBox="1"/>
          <p:nvPr/>
        </p:nvSpPr>
        <p:spPr>
          <a:xfrm>
            <a:off x="4314099" y="4811443"/>
            <a:ext cx="14974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72 hours</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(Discharge)</a:t>
            </a:r>
            <a:endParaRPr kumimoji="0" lang="en-US" sz="1600" b="1" i="0" u="none" strike="noStrike" kern="1200" cap="none" spc="0" normalizeH="0" baseline="0" noProof="0" dirty="0">
              <a:ln>
                <a:noFill/>
              </a:ln>
              <a:solidFill>
                <a:srgbClr val="3763A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29E05ABC-6A83-4D2D-A6AB-BA60E832471E}"/>
              </a:ext>
            </a:extLst>
          </p:cNvPr>
          <p:cNvCxnSpPr/>
          <p:nvPr/>
        </p:nvCxnSpPr>
        <p:spPr bwMode="auto">
          <a:xfrm>
            <a:off x="7276899" y="4520772"/>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3C90789A-8D75-4969-A7E5-D2D61BAF7A78}"/>
              </a:ext>
            </a:extLst>
          </p:cNvPr>
          <p:cNvCxnSpPr/>
          <p:nvPr/>
        </p:nvCxnSpPr>
        <p:spPr bwMode="auto">
          <a:xfrm>
            <a:off x="9490973" y="4523086"/>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0B51A7E5-D8BE-4F0B-8164-62FF0930DF79}"/>
              </a:ext>
            </a:extLst>
          </p:cNvPr>
          <p:cNvCxnSpPr/>
          <p:nvPr/>
        </p:nvCxnSpPr>
        <p:spPr bwMode="auto">
          <a:xfrm>
            <a:off x="5062826" y="4520772"/>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F5C47D9-1118-4015-BC89-635C7828A38A}"/>
              </a:ext>
            </a:extLst>
          </p:cNvPr>
          <p:cNvCxnSpPr/>
          <p:nvPr/>
        </p:nvCxnSpPr>
        <p:spPr bwMode="auto">
          <a:xfrm>
            <a:off x="2800719" y="4520772"/>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1" name="Rectangle: Rounded Corners 7">
            <a:extLst>
              <a:ext uri="{FF2B5EF4-FFF2-40B4-BE49-F238E27FC236}">
                <a16:creationId xmlns:a16="http://schemas.microsoft.com/office/drawing/2014/main" id="{E23D3E51-EECA-4D70-9BE6-6E6F4D0C1EC3}"/>
              </a:ext>
            </a:extLst>
          </p:cNvPr>
          <p:cNvSpPr/>
          <p:nvPr/>
        </p:nvSpPr>
        <p:spPr>
          <a:xfrm>
            <a:off x="2828379" y="1467021"/>
            <a:ext cx="2254820"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Treatment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Inpatient Period</a:t>
            </a:r>
          </a:p>
        </p:txBody>
      </p:sp>
      <p:cxnSp>
        <p:nvCxnSpPr>
          <p:cNvPr id="22" name="Straight Connector 21">
            <a:extLst>
              <a:ext uri="{FF2B5EF4-FFF2-40B4-BE49-F238E27FC236}">
                <a16:creationId xmlns:a16="http://schemas.microsoft.com/office/drawing/2014/main" id="{3921ACCA-C2BB-4B43-80A9-607C05A935C9}"/>
              </a:ext>
            </a:extLst>
          </p:cNvPr>
          <p:cNvCxnSpPr>
            <a:cxnSpLocks/>
          </p:cNvCxnSpPr>
          <p:nvPr/>
        </p:nvCxnSpPr>
        <p:spPr>
          <a:xfrm>
            <a:off x="2800719" y="4657932"/>
            <a:ext cx="667512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6C27766-6497-44F3-80CA-D971E32817FE}"/>
              </a:ext>
            </a:extLst>
          </p:cNvPr>
          <p:cNvCxnSpPr/>
          <p:nvPr/>
        </p:nvCxnSpPr>
        <p:spPr>
          <a:xfrm>
            <a:off x="5222308" y="4308723"/>
            <a:ext cx="4208846" cy="1387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1F4BA08-00EE-415A-8594-5A356F4B06E7}"/>
              </a:ext>
            </a:extLst>
          </p:cNvPr>
          <p:cNvSpPr/>
          <p:nvPr/>
        </p:nvSpPr>
        <p:spPr>
          <a:xfrm>
            <a:off x="2808007" y="2449674"/>
            <a:ext cx="2254820" cy="594360"/>
          </a:xfrm>
          <a:prstGeom prst="rect">
            <a:avLst/>
          </a:prstGeom>
          <a:solidFill>
            <a:schemeClr val="accent1"/>
          </a:solidFill>
          <a:ln w="381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ZYNRELEF 300 mg/9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(n = 164)</a:t>
            </a:r>
          </a:p>
        </p:txBody>
      </p:sp>
      <p:sp>
        <p:nvSpPr>
          <p:cNvPr id="25" name="Rectangle 24">
            <a:extLst>
              <a:ext uri="{FF2B5EF4-FFF2-40B4-BE49-F238E27FC236}">
                <a16:creationId xmlns:a16="http://schemas.microsoft.com/office/drawing/2014/main" id="{A1A472AC-ADAA-40D6-863B-99230697E191}"/>
              </a:ext>
            </a:extLst>
          </p:cNvPr>
          <p:cNvSpPr/>
          <p:nvPr/>
        </p:nvSpPr>
        <p:spPr>
          <a:xfrm>
            <a:off x="2808007" y="3838528"/>
            <a:ext cx="2254820" cy="594360"/>
          </a:xfrm>
          <a:prstGeom prst="rect">
            <a:avLst/>
          </a:prstGeom>
          <a:solidFill>
            <a:schemeClr val="accent3"/>
          </a:solidFill>
          <a:ln w="38100">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Saline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(n = 82)</a:t>
            </a:r>
          </a:p>
        </p:txBody>
      </p:sp>
      <p:sp>
        <p:nvSpPr>
          <p:cNvPr id="26" name="Rectangle 25">
            <a:extLst>
              <a:ext uri="{FF2B5EF4-FFF2-40B4-BE49-F238E27FC236}">
                <a16:creationId xmlns:a16="http://schemas.microsoft.com/office/drawing/2014/main" id="{DA43BC12-6AB6-4CA2-B3B9-F45A31C55DBB}"/>
              </a:ext>
            </a:extLst>
          </p:cNvPr>
          <p:cNvSpPr/>
          <p:nvPr/>
        </p:nvSpPr>
        <p:spPr>
          <a:xfrm>
            <a:off x="2808006" y="3144101"/>
            <a:ext cx="2254820" cy="594360"/>
          </a:xfrm>
          <a:prstGeom prst="rect">
            <a:avLst/>
          </a:prstGeom>
          <a:solidFill>
            <a:srgbClr val="668C83"/>
          </a:solidFill>
          <a:ln w="38100">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Bupivacaine HCl 75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(n = 172)</a:t>
            </a:r>
          </a:p>
        </p:txBody>
      </p:sp>
      <p:sp>
        <p:nvSpPr>
          <p:cNvPr id="27" name="Content Placeholder 2">
            <a:extLst>
              <a:ext uri="{FF2B5EF4-FFF2-40B4-BE49-F238E27FC236}">
                <a16:creationId xmlns:a16="http://schemas.microsoft.com/office/drawing/2014/main" id="{586AAD43-912A-4FF4-90DC-18D3BEDA160B}"/>
              </a:ext>
            </a:extLst>
          </p:cNvPr>
          <p:cNvSpPr txBox="1">
            <a:spLocks/>
          </p:cNvSpPr>
          <p:nvPr/>
        </p:nvSpPr>
        <p:spPr>
          <a:xfrm>
            <a:off x="594221" y="2282080"/>
            <a:ext cx="2289152" cy="2238681"/>
          </a:xfrm>
          <a:prstGeom prst="rect">
            <a:avLst/>
          </a:prstGeom>
        </p:spPr>
        <p:txBody>
          <a:bodyPr>
            <a:no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16 sites in the United States, </a:t>
            </a:r>
            <a:b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1 site in the European Union</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lang="en-US" sz="1600" dirty="0">
                <a:solidFill>
                  <a:srgbClr val="05192B"/>
                </a:solidFill>
                <a:latin typeface="Arial" panose="020B0604020202020204"/>
              </a:rPr>
              <a:t>N</a:t>
            </a: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 = 418</a:t>
            </a:r>
          </a:p>
          <a:p>
            <a:pPr marL="228600" indent="-228600">
              <a:spcAft>
                <a:spcPts val="600"/>
              </a:spcAft>
              <a:buClr>
                <a:schemeClr val="accent2"/>
              </a:buClr>
              <a:defRPr/>
            </a:pPr>
            <a:r>
              <a:rPr lang="en-US" sz="1600" b="1" dirty="0"/>
              <a:t>Protocol did not include a multimodal analgesic regimen (MMA)</a:t>
            </a:r>
          </a:p>
          <a:p>
            <a:pPr marL="0" marR="0" lvl="0" indent="0" algn="l" defTabSz="914400" rtl="0" eaLnBrk="1" fontAlgn="auto" latinLnBrk="0" hangingPunct="1">
              <a:lnSpc>
                <a:spcPct val="100000"/>
              </a:lnSpc>
              <a:spcBef>
                <a:spcPts val="0"/>
              </a:spcBef>
              <a:spcAft>
                <a:spcPts val="600"/>
              </a:spcAft>
              <a:buClr>
                <a:schemeClr val="accent2"/>
              </a:buClr>
              <a:buSzTx/>
              <a:buNone/>
              <a:tabLst/>
              <a:defRPr/>
            </a:pP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17912B46-A80D-4E7F-AA3F-851DB3640916}"/>
              </a:ext>
            </a:extLst>
          </p:cNvPr>
          <p:cNvSpPr/>
          <p:nvPr/>
        </p:nvSpPr>
        <p:spPr>
          <a:xfrm>
            <a:off x="376318" y="5787719"/>
            <a:ext cx="11045661" cy="615553"/>
          </a:xfrm>
          <a:prstGeom prst="rect">
            <a:avLst/>
          </a:prstGeom>
        </p:spPr>
        <p:txBody>
          <a:bodyPr wrap="square" lIns="45720" rIns="45720" anchor="b" anchorCtr="0">
            <a:spAutoFit/>
          </a:bodyPr>
          <a:lstStyle/>
          <a:p>
            <a:pPr>
              <a:spcAft>
                <a:spcPts val="600"/>
              </a:spcAft>
              <a:defRPr/>
            </a:pPr>
            <a:r>
              <a:rPr lang="en-US" sz="800" b="1" dirty="0"/>
              <a:t>Note: </a:t>
            </a:r>
            <a:r>
              <a:rPr lang="en-US" sz="800" dirty="0"/>
              <a:t>This study was designed to meet regulatory requirements. Patients received postoperative rescue medication (IV morphine, oral oxycodone, and/or non-opioid rescue with oral acetaminophen) only upon request through 72 hours.</a:t>
            </a:r>
          </a:p>
          <a:p>
            <a:pPr>
              <a:spcAft>
                <a:spcPts val="600"/>
              </a:spcAft>
              <a:defRPr/>
            </a:pPr>
            <a:r>
              <a:rPr lang="en-US" sz="800" b="1" dirty="0"/>
              <a:t>MMA: </a:t>
            </a:r>
            <a:r>
              <a:rPr lang="en-US" sz="800" dirty="0"/>
              <a:t>multimodal analgesia. </a:t>
            </a:r>
            <a:endParaRPr lang="en-US" sz="800" b="1" dirty="0"/>
          </a:p>
          <a:p>
            <a:pPr lvl="0">
              <a:defRPr/>
            </a:pPr>
            <a:r>
              <a:rPr kumimoji="0" lang="en-US" sz="800" b="1" i="0" u="none" strike="noStrike" kern="1200" cap="none" spc="0" normalizeH="0" baseline="0" noProof="0" dirty="0">
                <a:ln>
                  <a:noFill/>
                </a:ln>
                <a:effectLst/>
                <a:uLnTx/>
                <a:uFillTx/>
                <a:ea typeface="+mn-ea"/>
                <a:cs typeface="+mn-cs"/>
              </a:rPr>
              <a:t>References: </a:t>
            </a:r>
            <a:r>
              <a:rPr lang="en-US" sz="800" b="1" dirty="0"/>
              <a:t>1. </a:t>
            </a:r>
            <a:r>
              <a:rPr lang="en-US" sz="800" dirty="0"/>
              <a:t>Viscusi E, Minkowitz H, Winkle P, et al. </a:t>
            </a:r>
            <a:r>
              <a:rPr lang="en-US" sz="800" i="1" dirty="0"/>
              <a:t>Hernia.</a:t>
            </a:r>
            <a:r>
              <a:rPr lang="en-US" sz="800" dirty="0"/>
              <a:t> 2019;23(6):1071-1080. </a:t>
            </a:r>
            <a:r>
              <a:rPr lang="en-US" sz="800" b="1" dirty="0"/>
              <a:t>2.</a:t>
            </a:r>
            <a:r>
              <a:rPr lang="en-US" sz="800" dirty="0"/>
              <a:t> ZYNRELEF [package insert]. San Diego, CA: Heron Therapeutics Inc; 2021. </a:t>
            </a:r>
            <a:endParaRPr kumimoji="0" lang="en-US" sz="800" b="0" i="0" u="none" strike="noStrike" kern="1200" cap="none" spc="0" normalizeH="0" baseline="0" noProof="0" dirty="0">
              <a:ln>
                <a:noFill/>
              </a:ln>
              <a:effectLst/>
              <a:uLnTx/>
              <a:uFillTx/>
            </a:endParaRPr>
          </a:p>
        </p:txBody>
      </p:sp>
      <p:sp>
        <p:nvSpPr>
          <p:cNvPr id="29" name="Rectangle: Rounded Corners 30">
            <a:extLst>
              <a:ext uri="{FF2B5EF4-FFF2-40B4-BE49-F238E27FC236}">
                <a16:creationId xmlns:a16="http://schemas.microsoft.com/office/drawing/2014/main" id="{E2D19F04-0F97-40D4-B0FE-1CD687E761B0}"/>
              </a:ext>
            </a:extLst>
          </p:cNvPr>
          <p:cNvSpPr/>
          <p:nvPr/>
        </p:nvSpPr>
        <p:spPr>
          <a:xfrm>
            <a:off x="5287009" y="3805427"/>
            <a:ext cx="4090756" cy="494604"/>
          </a:xfrm>
          <a:prstGeom prst="roundRect">
            <a:avLst/>
          </a:prstGeom>
          <a:solidFill>
            <a:schemeClr val="accent5">
              <a:alpha val="0"/>
            </a:schemeClr>
          </a:solidFill>
          <a:ln w="381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63AF"/>
                </a:solidFill>
                <a:effectLst/>
                <a:uLnTx/>
                <a:uFillTx/>
                <a:latin typeface="Arial"/>
                <a:ea typeface="+mn-ea"/>
                <a:cs typeface="+mn-cs"/>
              </a:rPr>
              <a:t>Daily opioid diary</a:t>
            </a:r>
            <a:endParaRPr kumimoji="0" lang="en-US" sz="1600" b="1" i="1" u="none" strike="noStrike" kern="1200" cap="none" spc="0" normalizeH="0" baseline="30000" noProof="0" dirty="0">
              <a:ln>
                <a:noFill/>
              </a:ln>
              <a:solidFill>
                <a:srgbClr val="3763AF"/>
              </a:solidFill>
              <a:effectLst/>
              <a:uLnTx/>
              <a:uFillTx/>
              <a:latin typeface="Arial"/>
              <a:ea typeface="+mn-ea"/>
              <a:cs typeface="+mn-cs"/>
            </a:endParaRPr>
          </a:p>
        </p:txBody>
      </p:sp>
      <p:sp>
        <p:nvSpPr>
          <p:cNvPr id="31" name="TextBox 30">
            <a:extLst>
              <a:ext uri="{FF2B5EF4-FFF2-40B4-BE49-F238E27FC236}">
                <a16:creationId xmlns:a16="http://schemas.microsoft.com/office/drawing/2014/main" id="{401F1B05-D46B-9748-98E3-885BD6BB0A21}"/>
              </a:ext>
            </a:extLst>
          </p:cNvPr>
          <p:cNvSpPr txBox="1"/>
          <p:nvPr/>
        </p:nvSpPr>
        <p:spPr>
          <a:xfrm>
            <a:off x="631478" y="1304408"/>
            <a:ext cx="3377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Open Inguinal Herniorrhaphy</a:t>
            </a:r>
          </a:p>
        </p:txBody>
      </p:sp>
      <p:sp>
        <p:nvSpPr>
          <p:cNvPr id="34" name="Rectangle 33">
            <a:extLst>
              <a:ext uri="{FF2B5EF4-FFF2-40B4-BE49-F238E27FC236}">
                <a16:creationId xmlns:a16="http://schemas.microsoft.com/office/drawing/2014/main" id="{907D6E7A-929A-DE44-8F43-6F1618DC304F}"/>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8" name="Footer Placeholder 4">
            <a:extLst>
              <a:ext uri="{FF2B5EF4-FFF2-40B4-BE49-F238E27FC236}">
                <a16:creationId xmlns:a16="http://schemas.microsoft.com/office/drawing/2014/main" id="{6FEAC463-EDA6-EE47-8F00-A67DCCDAA46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06320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8C4F19-F5DD-42EA-BE3F-B12BFF898261}"/>
              </a:ext>
            </a:extLst>
          </p:cNvPr>
          <p:cNvSpPr>
            <a:spLocks noGrp="1"/>
          </p:cNvSpPr>
          <p:nvPr>
            <p:ph type="title"/>
          </p:nvPr>
        </p:nvSpPr>
        <p:spPr>
          <a:xfrm>
            <a:off x="733099" y="309341"/>
            <a:ext cx="11344603" cy="1042403"/>
          </a:xfrm>
        </p:spPr>
        <p:txBody>
          <a:bodyPr>
            <a:normAutofit fontScale="90000"/>
          </a:bodyPr>
          <a:lstStyle/>
          <a:p>
            <a:pPr>
              <a:lnSpc>
                <a:spcPct val="100000"/>
              </a:lnSpc>
            </a:pPr>
            <a:r>
              <a:rPr lang="en-US" sz="2900" dirty="0"/>
              <a:t>ZYNRELEF </a:t>
            </a:r>
            <a:r>
              <a:rPr lang="en-US" sz="2900" cap="none" dirty="0"/>
              <a:t>Met All Primary and Key Secondary Endpoints in Both </a:t>
            </a:r>
            <a:br>
              <a:rPr lang="en-US" sz="2900" cap="none" dirty="0"/>
            </a:br>
            <a:r>
              <a:rPr lang="en-US" sz="2900" cap="none" dirty="0"/>
              <a:t>Phase 3 Trials (EPOCH 1 Bunionectomy and EPOCH 2 Herniorrhaphy)</a:t>
            </a:r>
            <a:r>
              <a:rPr lang="en-US" sz="2400" cap="none" baseline="30000" dirty="0"/>
              <a:t>1-3</a:t>
            </a:r>
            <a:endParaRPr lang="en-US" sz="2400" dirty="0"/>
          </a:p>
        </p:txBody>
      </p:sp>
      <p:sp>
        <p:nvSpPr>
          <p:cNvPr id="8" name="Rectangle 7">
            <a:extLst>
              <a:ext uri="{FF2B5EF4-FFF2-40B4-BE49-F238E27FC236}">
                <a16:creationId xmlns:a16="http://schemas.microsoft.com/office/drawing/2014/main" id="{718C8E5F-8954-4AA5-969E-84D09C9AAAAF}"/>
              </a:ext>
            </a:extLst>
          </p:cNvPr>
          <p:cNvSpPr/>
          <p:nvPr/>
        </p:nvSpPr>
        <p:spPr>
          <a:xfrm>
            <a:off x="376318" y="5712030"/>
            <a:ext cx="11542965" cy="738664"/>
          </a:xfrm>
          <a:prstGeom prst="rect">
            <a:avLst/>
          </a:prstGeom>
        </p:spPr>
        <p:txBody>
          <a:bodyPr wrap="square" lIns="45720" rIns="45720" anchor="b" anchorCtr="0">
            <a:spAutoFit/>
          </a:bodyPr>
          <a:lstStyle/>
          <a:p>
            <a:pPr>
              <a:spcAft>
                <a:spcPts val="600"/>
              </a:spcAft>
            </a:pPr>
            <a:r>
              <a:rPr lang="en-US" sz="800" b="1" dirty="0"/>
              <a:t>Note: </a:t>
            </a:r>
            <a:r>
              <a:rPr lang="en-US" sz="800" dirty="0"/>
              <a:t>A strict testing hierarchy was applied on the primary and key secondary endpoints to control the study-wise alpha at the .05 level. This means the primary endpoint had to reach significance (</a:t>
            </a:r>
            <a:r>
              <a:rPr lang="en-US" sz="800" i="1" dirty="0"/>
              <a:t>P</a:t>
            </a:r>
            <a:r>
              <a:rPr lang="en-US" sz="800" dirty="0"/>
              <a:t> ≤ .05) before the first key secondary endpoint was tested, continuing through each additional key secondary endpoint. </a:t>
            </a:r>
          </a:p>
          <a:p>
            <a:pPr>
              <a:spcAft>
                <a:spcPts val="600"/>
              </a:spcAft>
            </a:pPr>
            <a:r>
              <a:rPr lang="en-US" sz="800" b="1" dirty="0"/>
              <a:t>AUC:</a:t>
            </a:r>
            <a:r>
              <a:rPr lang="en-US" sz="800" dirty="0"/>
              <a:t> area under the curve. </a:t>
            </a:r>
          </a:p>
          <a:p>
            <a:pPr>
              <a:spcAft>
                <a:spcPts val="600"/>
              </a:spcAft>
            </a:pPr>
            <a:r>
              <a:rPr lang="en-US" sz="800" b="1" dirty="0"/>
              <a:t>References: 1. </a:t>
            </a:r>
            <a:r>
              <a:rPr lang="en-US" sz="800" dirty="0"/>
              <a:t>Viscusi E, Gimbel JS, Pollack RA, et al. </a:t>
            </a:r>
            <a:r>
              <a:rPr lang="en-US" sz="800" i="1" dirty="0"/>
              <a:t>Reg Anesth Pain Med</a:t>
            </a:r>
            <a:r>
              <a:rPr lang="en-US" sz="800" dirty="0"/>
              <a:t>. 2019;44(7):700-706. </a:t>
            </a:r>
            <a:r>
              <a:rPr lang="en-US" sz="800" b="1" dirty="0"/>
              <a:t>2. </a:t>
            </a:r>
            <a:r>
              <a:rPr lang="en-US" sz="800" dirty="0"/>
              <a:t>Viscusi E, Minkowitz H, Winkle P, et al. </a:t>
            </a:r>
            <a:r>
              <a:rPr lang="en-US" sz="800" i="1" dirty="0"/>
              <a:t>Hernia.</a:t>
            </a:r>
            <a:r>
              <a:rPr lang="en-US" sz="800" dirty="0"/>
              <a:t> 2019;23(6):1071-1080. </a:t>
            </a:r>
            <a:r>
              <a:rPr lang="en-US" sz="800" b="1" dirty="0"/>
              <a:t>3.</a:t>
            </a:r>
            <a:r>
              <a:rPr lang="en-US" sz="800" dirty="0"/>
              <a:t> ZYNRELEF [package insert]. San Diego, CA: Heron Therapeutics Inc; 2021. </a:t>
            </a:r>
            <a:endParaRPr lang="en-US" dirty="0"/>
          </a:p>
        </p:txBody>
      </p:sp>
      <p:graphicFrame>
        <p:nvGraphicFramePr>
          <p:cNvPr id="9" name="Table 8">
            <a:extLst>
              <a:ext uri="{FF2B5EF4-FFF2-40B4-BE49-F238E27FC236}">
                <a16:creationId xmlns:a16="http://schemas.microsoft.com/office/drawing/2014/main" id="{683BA868-7CE2-495E-91DF-475B75CCA97B}"/>
              </a:ext>
            </a:extLst>
          </p:cNvPr>
          <p:cNvGraphicFramePr>
            <a:graphicFrameLocks noGrp="1"/>
          </p:cNvGraphicFramePr>
          <p:nvPr>
            <p:extLst>
              <p:ext uri="{D42A27DB-BD31-4B8C-83A1-F6EECF244321}">
                <p14:modId xmlns:p14="http://schemas.microsoft.com/office/powerpoint/2010/main" val="3759058441"/>
              </p:ext>
            </p:extLst>
          </p:nvPr>
        </p:nvGraphicFramePr>
        <p:xfrm>
          <a:off x="2030287" y="1698005"/>
          <a:ext cx="7978589" cy="3795617"/>
        </p:xfrm>
        <a:graphic>
          <a:graphicData uri="http://schemas.openxmlformats.org/drawingml/2006/table">
            <a:tbl>
              <a:tblPr firstRow="1" bandRow="1">
                <a:tableStyleId>{073A0DAA-6AF3-43AB-8588-CEC1D06C72B9}</a:tableStyleId>
              </a:tblPr>
              <a:tblGrid>
                <a:gridCol w="1023830">
                  <a:extLst>
                    <a:ext uri="{9D8B030D-6E8A-4147-A177-3AD203B41FA5}">
                      <a16:colId xmlns:a16="http://schemas.microsoft.com/office/drawing/2014/main" val="20000"/>
                    </a:ext>
                  </a:extLst>
                </a:gridCol>
                <a:gridCol w="3229117">
                  <a:extLst>
                    <a:ext uri="{9D8B030D-6E8A-4147-A177-3AD203B41FA5}">
                      <a16:colId xmlns:a16="http://schemas.microsoft.com/office/drawing/2014/main" val="20003"/>
                    </a:ext>
                  </a:extLst>
                </a:gridCol>
                <a:gridCol w="1862821">
                  <a:extLst>
                    <a:ext uri="{9D8B030D-6E8A-4147-A177-3AD203B41FA5}">
                      <a16:colId xmlns:a16="http://schemas.microsoft.com/office/drawing/2014/main" val="20001"/>
                    </a:ext>
                  </a:extLst>
                </a:gridCol>
                <a:gridCol w="1862821">
                  <a:extLst>
                    <a:ext uri="{9D8B030D-6E8A-4147-A177-3AD203B41FA5}">
                      <a16:colId xmlns:a16="http://schemas.microsoft.com/office/drawing/2014/main" val="20002"/>
                    </a:ext>
                  </a:extLst>
                </a:gridCol>
              </a:tblGrid>
              <a:tr h="949863">
                <a:tc gridSpan="2">
                  <a:txBody>
                    <a:bodyPr/>
                    <a:lstStyle/>
                    <a:p>
                      <a:pPr algn="ctr"/>
                      <a:r>
                        <a:rPr lang="en-US" sz="1600" dirty="0"/>
                        <a:t>Endpoint</a:t>
                      </a:r>
                    </a:p>
                  </a:txBody>
                  <a:tcPr anchor="ctr">
                    <a:solidFill>
                      <a:schemeClr val="tx2">
                        <a:lumMod val="75000"/>
                      </a:schemeClr>
                    </a:solidFill>
                  </a:tcPr>
                </a:tc>
                <a:tc hMerge="1">
                  <a:txBody>
                    <a:bodyPr/>
                    <a:lstStyle/>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dirty="0"/>
                        <a:t>EPOCH</a:t>
                      </a:r>
                      <a:r>
                        <a:rPr lang="en-US" sz="1600" baseline="0" dirty="0"/>
                        <a:t> 1 Bunionectomy</a:t>
                      </a:r>
                      <a:endParaRPr lang="en-US" sz="1600" dirty="0"/>
                    </a:p>
                  </a:txBody>
                  <a:tcPr anchor="ctr">
                    <a:solidFill>
                      <a:schemeClr val="tx2">
                        <a:lumMod val="75000"/>
                      </a:schemeClr>
                    </a:solidFill>
                  </a:tcPr>
                </a:tc>
                <a:tc>
                  <a:txBody>
                    <a:bodyPr/>
                    <a:lstStyle/>
                    <a:p>
                      <a:pPr algn="ctr"/>
                      <a:r>
                        <a:rPr lang="en-US" sz="1600" dirty="0"/>
                        <a:t>EPOCH 2 Herniorrhaphy</a:t>
                      </a:r>
                    </a:p>
                  </a:txBody>
                  <a:tcPr anchor="ctr">
                    <a:solidFill>
                      <a:schemeClr val="tx2">
                        <a:lumMod val="75000"/>
                      </a:schemeClr>
                    </a:solidFill>
                  </a:tcPr>
                </a:tc>
                <a:extLst>
                  <a:ext uri="{0D108BD9-81ED-4DB2-BD59-A6C34878D82A}">
                    <a16:rowId xmlns:a16="http://schemas.microsoft.com/office/drawing/2014/main" val="10000"/>
                  </a:ext>
                </a:extLst>
              </a:tr>
              <a:tr h="519026">
                <a:tc>
                  <a:txBody>
                    <a:bodyPr/>
                    <a:lstStyle/>
                    <a:p>
                      <a:pPr algn="l"/>
                      <a:r>
                        <a:rPr lang="en-US" sz="1200" dirty="0"/>
                        <a:t>Primary</a:t>
                      </a:r>
                      <a:endParaRPr lang="en-US" sz="1200" b="1" dirty="0"/>
                    </a:p>
                  </a:txBody>
                  <a:tcPr anchor="ctr"/>
                </a:tc>
                <a:tc>
                  <a:txBody>
                    <a:bodyPr/>
                    <a:lstStyle/>
                    <a:p>
                      <a:pPr algn="l"/>
                      <a:r>
                        <a:rPr lang="en-US" sz="1200" baseline="0" dirty="0"/>
                        <a:t>Pain Intensity (AUC</a:t>
                      </a:r>
                      <a:r>
                        <a:rPr lang="en-US" sz="1200" baseline="-25000" dirty="0"/>
                        <a:t>0-72</a:t>
                      </a:r>
                      <a:r>
                        <a:rPr lang="en-US" sz="1200" baseline="0" dirty="0"/>
                        <a:t>) vs Placebo</a:t>
                      </a:r>
                      <a:endParaRPr lang="en-US" sz="1200" b="1" dirty="0"/>
                    </a:p>
                  </a:txBody>
                  <a:tcPr anchor="ctr"/>
                </a:tc>
                <a:tc>
                  <a:txBody>
                    <a:bodyPr/>
                    <a:lstStyle/>
                    <a:p>
                      <a:pPr algn="ctr"/>
                      <a:r>
                        <a:rPr lang="en-US" sz="1200" i="1" dirty="0"/>
                        <a:t>P</a:t>
                      </a:r>
                      <a:r>
                        <a:rPr lang="en-US" sz="1200" baseline="0" dirty="0"/>
                        <a:t> </a:t>
                      </a:r>
                      <a:r>
                        <a:rPr lang="en-US" sz="1200" dirty="0"/>
                        <a:t>&lt; .0001</a:t>
                      </a:r>
                    </a:p>
                  </a:txBody>
                  <a:tcPr anchor="ctr"/>
                </a:tc>
                <a:tc>
                  <a:txBody>
                    <a:bodyPr/>
                    <a:lstStyle/>
                    <a:p>
                      <a:pPr algn="ctr"/>
                      <a:r>
                        <a:rPr lang="en-US" sz="1200" i="1" dirty="0"/>
                        <a:t>P</a:t>
                      </a:r>
                      <a:r>
                        <a:rPr lang="en-US" sz="1200" baseline="0" dirty="0"/>
                        <a:t> </a:t>
                      </a:r>
                      <a:r>
                        <a:rPr lang="en-US" sz="1200" dirty="0"/>
                        <a:t>= .0004</a:t>
                      </a:r>
                    </a:p>
                  </a:txBody>
                  <a:tcPr anchor="ctr"/>
                </a:tc>
                <a:extLst>
                  <a:ext uri="{0D108BD9-81ED-4DB2-BD59-A6C34878D82A}">
                    <a16:rowId xmlns:a16="http://schemas.microsoft.com/office/drawing/2014/main" val="10001"/>
                  </a:ext>
                </a:extLst>
              </a:tr>
              <a:tr h="581682">
                <a:tc>
                  <a:txBody>
                    <a:bodyPr/>
                    <a:lstStyle/>
                    <a:p>
                      <a:pPr algn="l"/>
                      <a:r>
                        <a:rPr lang="en-US" sz="1200" dirty="0"/>
                        <a:t>First Key Secondary</a:t>
                      </a:r>
                      <a:endParaRPr lang="en-US" sz="1200" b="1" dirty="0"/>
                    </a:p>
                  </a:txBody>
                  <a:tcPr anchor="ctr"/>
                </a:tc>
                <a:tc>
                  <a:txBody>
                    <a:bodyPr/>
                    <a:lstStyle/>
                    <a:p>
                      <a:pPr algn="l"/>
                      <a:r>
                        <a:rPr lang="en-US" sz="1200" baseline="0" dirty="0"/>
                        <a:t>Pain Intensity (AUC</a:t>
                      </a:r>
                      <a:r>
                        <a:rPr lang="en-US" sz="1200" baseline="-25000" dirty="0"/>
                        <a:t>0-72</a:t>
                      </a:r>
                      <a:r>
                        <a:rPr lang="en-US" sz="1200" baseline="0" dirty="0"/>
                        <a:t>) </a:t>
                      </a:r>
                      <a:r>
                        <a:rPr lang="en-US" sz="1200" dirty="0"/>
                        <a:t>vs Bupivacaine</a:t>
                      </a:r>
                      <a:endParaRPr lang="en-US" sz="1200" b="1" dirty="0"/>
                    </a:p>
                  </a:txBody>
                  <a:tcPr anchor="ctr"/>
                </a:tc>
                <a:tc>
                  <a:txBody>
                    <a:bodyPr/>
                    <a:lstStyle/>
                    <a:p>
                      <a:pPr algn="ctr"/>
                      <a:r>
                        <a:rPr lang="en-US" sz="1200" i="1" dirty="0"/>
                        <a:t>P</a:t>
                      </a:r>
                      <a:r>
                        <a:rPr lang="en-US" sz="1200" baseline="0" dirty="0"/>
                        <a:t> </a:t>
                      </a:r>
                      <a:r>
                        <a:rPr lang="en-US" sz="1200" dirty="0"/>
                        <a:t>= .0002</a:t>
                      </a:r>
                    </a:p>
                  </a:txBody>
                  <a:tcPr anchor="ctr"/>
                </a:tc>
                <a:tc>
                  <a:txBody>
                    <a:bodyPr/>
                    <a:lstStyle/>
                    <a:p>
                      <a:pPr algn="ctr"/>
                      <a:r>
                        <a:rPr lang="en-US" sz="1200" i="1" dirty="0"/>
                        <a:t>P</a:t>
                      </a:r>
                      <a:r>
                        <a:rPr lang="en-US" sz="1200" dirty="0"/>
                        <a:t> &lt; .0001</a:t>
                      </a:r>
                    </a:p>
                  </a:txBody>
                  <a:tcPr anchor="ctr"/>
                </a:tc>
                <a:extLst>
                  <a:ext uri="{0D108BD9-81ED-4DB2-BD59-A6C34878D82A}">
                    <a16:rowId xmlns:a16="http://schemas.microsoft.com/office/drawing/2014/main" val="10002"/>
                  </a:ext>
                </a:extLst>
              </a:tr>
              <a:tr h="581682">
                <a:tc>
                  <a:txBody>
                    <a:bodyPr/>
                    <a:lstStyle/>
                    <a:p>
                      <a:pPr algn="l"/>
                      <a:r>
                        <a:rPr lang="en-US" sz="1200" dirty="0"/>
                        <a:t>Second Key Secondary</a:t>
                      </a:r>
                      <a:endParaRPr lang="en-US" sz="1200" b="1" dirty="0"/>
                    </a:p>
                  </a:txBody>
                  <a:tcPr anchor="ctr"/>
                </a:tc>
                <a:tc>
                  <a:txBody>
                    <a:bodyPr/>
                    <a:lstStyle/>
                    <a:p>
                      <a:pPr algn="l"/>
                      <a:r>
                        <a:rPr lang="en-US" sz="1200" dirty="0"/>
                        <a:t>Opioid Use (0-72 hours) vs </a:t>
                      </a:r>
                      <a:r>
                        <a:rPr lang="en-US" sz="1200" baseline="0" dirty="0"/>
                        <a:t>Placebo</a:t>
                      </a:r>
                      <a:endParaRPr lang="en-US" sz="1200" b="1" dirty="0"/>
                    </a:p>
                  </a:txBody>
                  <a:tcPr anchor="ctr"/>
                </a:tc>
                <a:tc>
                  <a:txBody>
                    <a:bodyPr/>
                    <a:lstStyle/>
                    <a:p>
                      <a:pPr algn="ctr"/>
                      <a:r>
                        <a:rPr lang="en-US" sz="1200" i="1" dirty="0"/>
                        <a:t>P</a:t>
                      </a:r>
                      <a:r>
                        <a:rPr lang="en-US" sz="1200" baseline="0" dirty="0"/>
                        <a:t> </a:t>
                      </a:r>
                      <a:r>
                        <a:rPr lang="en-US" sz="1200" dirty="0"/>
                        <a:t>&lt; .0001</a:t>
                      </a:r>
                    </a:p>
                  </a:txBody>
                  <a:tcPr anchor="ctr"/>
                </a:tc>
                <a:tc>
                  <a:txBody>
                    <a:bodyPr/>
                    <a:lstStyle/>
                    <a:p>
                      <a:pPr algn="ctr"/>
                      <a:r>
                        <a:rPr lang="en-US" sz="1200" i="1" dirty="0"/>
                        <a:t>P</a:t>
                      </a:r>
                      <a:r>
                        <a:rPr lang="en-US" sz="1200" baseline="0" dirty="0"/>
                        <a:t> </a:t>
                      </a:r>
                      <a:r>
                        <a:rPr lang="en-US" sz="1200" dirty="0"/>
                        <a:t>= .0001</a:t>
                      </a:r>
                    </a:p>
                  </a:txBody>
                  <a:tcPr anchor="ctr"/>
                </a:tc>
                <a:extLst>
                  <a:ext uri="{0D108BD9-81ED-4DB2-BD59-A6C34878D82A}">
                    <a16:rowId xmlns:a16="http://schemas.microsoft.com/office/drawing/2014/main" val="10003"/>
                  </a:ext>
                </a:extLst>
              </a:tr>
              <a:tr h="581682">
                <a:tc>
                  <a:txBody>
                    <a:bodyPr/>
                    <a:lstStyle/>
                    <a:p>
                      <a:pPr algn="l"/>
                      <a:r>
                        <a:rPr lang="en-US" sz="1200" baseline="0" dirty="0"/>
                        <a:t>Third Key Secondary</a:t>
                      </a:r>
                      <a:endParaRPr lang="en-US" sz="1200" b="1" dirty="0"/>
                    </a:p>
                  </a:txBody>
                  <a:tcPr anchor="ctr"/>
                </a:tc>
                <a:tc>
                  <a:txBody>
                    <a:bodyPr/>
                    <a:lstStyle/>
                    <a:p>
                      <a:pPr algn="l"/>
                      <a:r>
                        <a:rPr lang="en-US" sz="1200" baseline="0" dirty="0"/>
                        <a:t>Opioid-Free </a:t>
                      </a:r>
                      <a:r>
                        <a:rPr lang="en-US" sz="1200" dirty="0"/>
                        <a:t>(0-72 hours) </a:t>
                      </a:r>
                      <a:r>
                        <a:rPr lang="en-US" sz="1200" baseline="0" dirty="0"/>
                        <a:t>vs B</a:t>
                      </a:r>
                      <a:r>
                        <a:rPr lang="en-US" sz="1200" dirty="0"/>
                        <a:t>upivacaine</a:t>
                      </a:r>
                      <a:endParaRPr lang="en-US" sz="1200" b="1" dirty="0"/>
                    </a:p>
                  </a:txBody>
                  <a:tcPr anchor="ctr"/>
                </a:tc>
                <a:tc>
                  <a:txBody>
                    <a:bodyPr/>
                    <a:lstStyle/>
                    <a:p>
                      <a:pPr algn="ctr"/>
                      <a:r>
                        <a:rPr lang="en-US" sz="1200" i="1" dirty="0"/>
                        <a:t>P</a:t>
                      </a:r>
                      <a:r>
                        <a:rPr lang="en-US" sz="1200" baseline="0" dirty="0"/>
                        <a:t> </a:t>
                      </a:r>
                      <a:r>
                        <a:rPr lang="en-US" sz="1200" dirty="0"/>
                        <a:t>= .0001</a:t>
                      </a:r>
                    </a:p>
                  </a:txBody>
                  <a:tcPr anchor="ctr"/>
                </a:tc>
                <a:tc>
                  <a:txBody>
                    <a:bodyPr/>
                    <a:lstStyle/>
                    <a:p>
                      <a:pPr algn="ctr"/>
                      <a:r>
                        <a:rPr lang="en-US" sz="1200" i="1" dirty="0"/>
                        <a:t>P</a:t>
                      </a:r>
                      <a:r>
                        <a:rPr lang="en-US" sz="1200" baseline="0" dirty="0"/>
                        <a:t> </a:t>
                      </a:r>
                      <a:r>
                        <a:rPr lang="en-US" sz="1200" dirty="0"/>
                        <a:t>= .0486</a:t>
                      </a:r>
                    </a:p>
                  </a:txBody>
                  <a:tcPr anchor="ctr"/>
                </a:tc>
                <a:extLst>
                  <a:ext uri="{0D108BD9-81ED-4DB2-BD59-A6C34878D82A}">
                    <a16:rowId xmlns:a16="http://schemas.microsoft.com/office/drawing/2014/main" val="10004"/>
                  </a:ext>
                </a:extLst>
              </a:tr>
              <a:tr h="581682">
                <a:tc>
                  <a:txBody>
                    <a:bodyPr/>
                    <a:lstStyle/>
                    <a:p>
                      <a:pPr algn="l"/>
                      <a:r>
                        <a:rPr lang="en-US" sz="1200" dirty="0"/>
                        <a:t>Fourth Key Secondary</a:t>
                      </a:r>
                      <a:endParaRPr lang="en-US" sz="1200" b="1" dirty="0"/>
                    </a:p>
                  </a:txBody>
                  <a:tcPr anchor="ctr"/>
                </a:tc>
                <a:tc>
                  <a:txBody>
                    <a:bodyPr/>
                    <a:lstStyle/>
                    <a:p>
                      <a:pPr algn="l"/>
                      <a:r>
                        <a:rPr lang="en-US" sz="1200" dirty="0"/>
                        <a:t>Opioid Use (0-72 hours) vs Bupivacaine</a:t>
                      </a:r>
                      <a:endParaRPr lang="en-US" sz="1200" b="1" dirty="0"/>
                    </a:p>
                  </a:txBody>
                  <a:tcPr anchor="ctr"/>
                </a:tc>
                <a:tc>
                  <a:txBody>
                    <a:bodyPr/>
                    <a:lstStyle/>
                    <a:p>
                      <a:pPr algn="ctr"/>
                      <a:r>
                        <a:rPr lang="en-US" sz="1200" i="1" dirty="0"/>
                        <a:t>P</a:t>
                      </a:r>
                      <a:r>
                        <a:rPr lang="en-US" sz="1200" baseline="0" dirty="0"/>
                        <a:t> </a:t>
                      </a:r>
                      <a:r>
                        <a:rPr lang="en-US" sz="1200" dirty="0"/>
                        <a:t>= .0022</a:t>
                      </a:r>
                    </a:p>
                  </a:txBody>
                  <a:tcPr anchor="ctr"/>
                </a:tc>
                <a:tc>
                  <a:txBody>
                    <a:bodyPr/>
                    <a:lstStyle/>
                    <a:p>
                      <a:pPr algn="ctr"/>
                      <a:r>
                        <a:rPr lang="en-US" sz="1200" i="1" dirty="0"/>
                        <a:t>P</a:t>
                      </a:r>
                      <a:r>
                        <a:rPr lang="en-US" sz="1200" dirty="0"/>
                        <a:t> = .0240</a:t>
                      </a:r>
                    </a:p>
                  </a:txBody>
                  <a:tcPr anchor="ctr"/>
                </a:tc>
                <a:extLst>
                  <a:ext uri="{0D108BD9-81ED-4DB2-BD59-A6C34878D82A}">
                    <a16:rowId xmlns:a16="http://schemas.microsoft.com/office/drawing/2014/main" val="10005"/>
                  </a:ext>
                </a:extLst>
              </a:tr>
            </a:tbl>
          </a:graphicData>
        </a:graphic>
      </p:graphicFrame>
      <p:sp>
        <p:nvSpPr>
          <p:cNvPr id="10" name="Curved Right Arrow 19">
            <a:extLst>
              <a:ext uri="{FF2B5EF4-FFF2-40B4-BE49-F238E27FC236}">
                <a16:creationId xmlns:a16="http://schemas.microsoft.com/office/drawing/2014/main" id="{DCBFFE39-141B-4376-945C-DF00842F9AC1}"/>
              </a:ext>
            </a:extLst>
          </p:cNvPr>
          <p:cNvSpPr/>
          <p:nvPr/>
        </p:nvSpPr>
        <p:spPr>
          <a:xfrm>
            <a:off x="1122716" y="2793958"/>
            <a:ext cx="783771" cy="609608"/>
          </a:xfrm>
          <a:prstGeom prst="curv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a:endParaRPr>
          </a:p>
        </p:txBody>
      </p:sp>
      <p:sp>
        <p:nvSpPr>
          <p:cNvPr id="12" name="Curved Right Arrow 20">
            <a:extLst>
              <a:ext uri="{FF2B5EF4-FFF2-40B4-BE49-F238E27FC236}">
                <a16:creationId xmlns:a16="http://schemas.microsoft.com/office/drawing/2014/main" id="{4124C68A-06DE-4E54-889A-E7198220E791}"/>
              </a:ext>
            </a:extLst>
          </p:cNvPr>
          <p:cNvSpPr/>
          <p:nvPr/>
        </p:nvSpPr>
        <p:spPr>
          <a:xfrm>
            <a:off x="1122716" y="4738863"/>
            <a:ext cx="783771" cy="609608"/>
          </a:xfrm>
          <a:prstGeom prst="curved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a:endParaRPr>
          </a:p>
        </p:txBody>
      </p:sp>
      <p:sp>
        <p:nvSpPr>
          <p:cNvPr id="13" name="Curved Right Arrow 21">
            <a:extLst>
              <a:ext uri="{FF2B5EF4-FFF2-40B4-BE49-F238E27FC236}">
                <a16:creationId xmlns:a16="http://schemas.microsoft.com/office/drawing/2014/main" id="{A14850B7-2E8E-4577-B525-35FD9247748E}"/>
              </a:ext>
            </a:extLst>
          </p:cNvPr>
          <p:cNvSpPr/>
          <p:nvPr/>
        </p:nvSpPr>
        <p:spPr>
          <a:xfrm>
            <a:off x="1122716" y="4071199"/>
            <a:ext cx="783771" cy="609608"/>
          </a:xfrm>
          <a:prstGeom prst="curved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a:endParaRPr>
          </a:p>
        </p:txBody>
      </p:sp>
      <p:sp>
        <p:nvSpPr>
          <p:cNvPr id="14" name="Curved Right Arrow 27">
            <a:extLst>
              <a:ext uri="{FF2B5EF4-FFF2-40B4-BE49-F238E27FC236}">
                <a16:creationId xmlns:a16="http://schemas.microsoft.com/office/drawing/2014/main" id="{1C0DB22B-B1DC-47BA-BED2-A7E46E7D9DAF}"/>
              </a:ext>
            </a:extLst>
          </p:cNvPr>
          <p:cNvSpPr/>
          <p:nvPr/>
        </p:nvSpPr>
        <p:spPr>
          <a:xfrm>
            <a:off x="1122716" y="3403566"/>
            <a:ext cx="783771" cy="609608"/>
          </a:xfrm>
          <a:prstGeom prst="curv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a:endParaRPr>
          </a:p>
        </p:txBody>
      </p:sp>
      <p:sp>
        <p:nvSpPr>
          <p:cNvPr id="15" name="TextBox 14">
            <a:extLst>
              <a:ext uri="{FF2B5EF4-FFF2-40B4-BE49-F238E27FC236}">
                <a16:creationId xmlns:a16="http://schemas.microsoft.com/office/drawing/2014/main" id="{868918C6-4B34-43C6-B951-7493504D0D28}"/>
              </a:ext>
            </a:extLst>
          </p:cNvPr>
          <p:cNvSpPr txBox="1"/>
          <p:nvPr/>
        </p:nvSpPr>
        <p:spPr>
          <a:xfrm>
            <a:off x="921610" y="1731768"/>
            <a:ext cx="10864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Hierarchical hypothesis testing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(P ≤ .05)</a:t>
            </a:r>
          </a:p>
        </p:txBody>
      </p:sp>
      <p:sp>
        <p:nvSpPr>
          <p:cNvPr id="18" name="Rectangle 17">
            <a:extLst>
              <a:ext uri="{FF2B5EF4-FFF2-40B4-BE49-F238E27FC236}">
                <a16:creationId xmlns:a16="http://schemas.microsoft.com/office/drawing/2014/main" id="{C42B8EA1-4DD2-3441-A68F-AD3218D3DE56}"/>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6" name="Footer Placeholder 4">
            <a:extLst>
              <a:ext uri="{FF2B5EF4-FFF2-40B4-BE49-F238E27FC236}">
                <a16:creationId xmlns:a16="http://schemas.microsoft.com/office/drawing/2014/main" id="{4E65B54F-5E59-3746-B7E2-8323836C9ACA}"/>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4254721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334E20A-F10A-443B-9215-95799D35D7FA}"/>
              </a:ext>
            </a:extLst>
          </p:cNvPr>
          <p:cNvSpPr>
            <a:spLocks noGrp="1"/>
          </p:cNvSpPr>
          <p:nvPr>
            <p:ph type="title"/>
          </p:nvPr>
        </p:nvSpPr>
        <p:spPr>
          <a:xfrm>
            <a:off x="733099" y="773297"/>
            <a:ext cx="10359076" cy="977188"/>
          </a:xfrm>
        </p:spPr>
        <p:txBody>
          <a:bodyPr>
            <a:normAutofit fontScale="90000"/>
          </a:bodyPr>
          <a:lstStyle/>
          <a:p>
            <a:pPr>
              <a:lnSpc>
                <a:spcPct val="100000"/>
              </a:lnSpc>
            </a:pPr>
            <a:r>
              <a:rPr lang="en-US" sz="2900" dirty="0"/>
              <a:t>EPOCH 1 Bunionectomy: Superior Reduction in Pain Intensity Versus SOC Bupivacaine HCl Solution Through 72 Hours, the Time When Postsurgical Pain Is Most Intense</a:t>
            </a:r>
            <a:r>
              <a:rPr lang="en-US" sz="2000" baseline="30000" dirty="0"/>
              <a:t>1-3</a:t>
            </a:r>
            <a:endParaRPr lang="en-US" sz="2000" dirty="0"/>
          </a:p>
        </p:txBody>
      </p:sp>
      <p:sp>
        <p:nvSpPr>
          <p:cNvPr id="74" name="TextBox 73">
            <a:extLst>
              <a:ext uri="{FF2B5EF4-FFF2-40B4-BE49-F238E27FC236}">
                <a16:creationId xmlns:a16="http://schemas.microsoft.com/office/drawing/2014/main" id="{414120EE-67D1-4F22-9152-C4844C2AA55D}"/>
              </a:ext>
            </a:extLst>
          </p:cNvPr>
          <p:cNvSpPr txBox="1"/>
          <p:nvPr/>
        </p:nvSpPr>
        <p:spPr>
          <a:xfrm>
            <a:off x="7642406" y="2214757"/>
            <a:ext cx="3952694" cy="1369606"/>
          </a:xfrm>
          <a:prstGeom prst="rect">
            <a:avLst/>
          </a:prstGeom>
          <a:noFill/>
        </p:spPr>
        <p:txBody>
          <a:bodyPr wrap="square" rtlCol="0">
            <a:spAutoFit/>
          </a:bodyPr>
          <a:lstStyle/>
          <a:p>
            <a:pPr>
              <a:spcAft>
                <a:spcPts val="600"/>
              </a:spcAft>
              <a:tabLst>
                <a:tab pos="2806700" algn="l"/>
              </a:tabLst>
            </a:pPr>
            <a:r>
              <a:rPr lang="en-US" sz="1600" b="1" dirty="0">
                <a:solidFill>
                  <a:schemeClr val="accent3">
                    <a:lumMod val="50000"/>
                  </a:schemeClr>
                </a:solidFill>
              </a:rPr>
              <a:t>AUC</a:t>
            </a:r>
            <a:r>
              <a:rPr lang="en-US" sz="1600" b="1" baseline="-25000" dirty="0">
                <a:solidFill>
                  <a:schemeClr val="accent3">
                    <a:lumMod val="50000"/>
                  </a:schemeClr>
                </a:solidFill>
              </a:rPr>
              <a:t>0-72</a:t>
            </a:r>
            <a:r>
              <a:rPr lang="en-US" sz="1600" b="1" dirty="0">
                <a:solidFill>
                  <a:schemeClr val="accent3">
                    <a:lumMod val="50000"/>
                  </a:schemeClr>
                </a:solidFill>
              </a:rPr>
              <a:t> vs bupivacaine:</a:t>
            </a:r>
          </a:p>
          <a:p>
            <a:pPr>
              <a:spcAft>
                <a:spcPts val="600"/>
              </a:spcAft>
              <a:tabLst>
                <a:tab pos="2806700" algn="l"/>
              </a:tabLst>
            </a:pPr>
            <a:r>
              <a:rPr lang="en-US" sz="1200" b="1" i="1" dirty="0">
                <a:solidFill>
                  <a:srgbClr val="668C83"/>
                </a:solidFill>
              </a:rPr>
              <a:t>P = </a:t>
            </a:r>
            <a:r>
              <a:rPr lang="en-US" sz="1200" b="1" dirty="0">
                <a:solidFill>
                  <a:srgbClr val="668C83"/>
                </a:solidFill>
              </a:rPr>
              <a:t>.0002</a:t>
            </a:r>
            <a:br>
              <a:rPr lang="en-US" sz="1200" b="1" dirty="0">
                <a:solidFill>
                  <a:srgbClr val="668C83"/>
                </a:solidFill>
              </a:rPr>
            </a:br>
            <a:endParaRPr lang="en-US" sz="1200" b="1" dirty="0">
              <a:solidFill>
                <a:srgbClr val="668C83"/>
              </a:solidFill>
            </a:endParaRPr>
          </a:p>
          <a:p>
            <a:pPr>
              <a:spcAft>
                <a:spcPts val="600"/>
              </a:spcAft>
              <a:tabLst>
                <a:tab pos="2806700" algn="l"/>
              </a:tabLst>
            </a:pPr>
            <a:r>
              <a:rPr lang="en-US" sz="1600" b="1" dirty="0">
                <a:solidFill>
                  <a:schemeClr val="accent3">
                    <a:lumMod val="50000"/>
                  </a:schemeClr>
                </a:solidFill>
              </a:rPr>
              <a:t>AUC</a:t>
            </a:r>
            <a:r>
              <a:rPr lang="en-US" sz="1600" b="1" baseline="-25000" dirty="0">
                <a:solidFill>
                  <a:schemeClr val="accent3">
                    <a:lumMod val="50000"/>
                  </a:schemeClr>
                </a:solidFill>
              </a:rPr>
              <a:t>0-72</a:t>
            </a:r>
            <a:r>
              <a:rPr lang="en-US" sz="1600" b="1" dirty="0">
                <a:solidFill>
                  <a:schemeClr val="accent3">
                    <a:lumMod val="50000"/>
                  </a:schemeClr>
                </a:solidFill>
              </a:rPr>
              <a:t> vs placebo:</a:t>
            </a:r>
          </a:p>
          <a:p>
            <a:pPr>
              <a:spcAft>
                <a:spcPts val="600"/>
              </a:spcAft>
              <a:tabLst>
                <a:tab pos="2806700" algn="l"/>
              </a:tabLst>
            </a:pPr>
            <a:r>
              <a:rPr lang="en-US" sz="1200" b="1" i="1" dirty="0">
                <a:solidFill>
                  <a:schemeClr val="accent3"/>
                </a:solidFill>
              </a:rPr>
              <a:t>P &lt;</a:t>
            </a:r>
            <a:r>
              <a:rPr lang="en-US" sz="1200" b="1" dirty="0">
                <a:solidFill>
                  <a:schemeClr val="accent3"/>
                </a:solidFill>
              </a:rPr>
              <a:t> .0001</a:t>
            </a:r>
          </a:p>
        </p:txBody>
      </p:sp>
      <p:sp>
        <p:nvSpPr>
          <p:cNvPr id="38" name="Rectangle 37">
            <a:extLst>
              <a:ext uri="{FF2B5EF4-FFF2-40B4-BE49-F238E27FC236}">
                <a16:creationId xmlns:a16="http://schemas.microsoft.com/office/drawing/2014/main" id="{13C50B30-524C-0544-89E3-D43F2E511149}"/>
              </a:ext>
            </a:extLst>
          </p:cNvPr>
          <p:cNvSpPr/>
          <p:nvPr/>
        </p:nvSpPr>
        <p:spPr>
          <a:xfrm>
            <a:off x="1165116" y="2053162"/>
            <a:ext cx="6156433" cy="120438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8C8772B8-F5B1-DE43-986F-279EA2E049B8}"/>
              </a:ext>
            </a:extLst>
          </p:cNvPr>
          <p:cNvSpPr txBox="1"/>
          <p:nvPr/>
        </p:nvSpPr>
        <p:spPr>
          <a:xfrm>
            <a:off x="6018200" y="2105467"/>
            <a:ext cx="1277647" cy="246221"/>
          </a:xfrm>
          <a:prstGeom prst="rect">
            <a:avLst/>
          </a:prstGeom>
          <a:noFill/>
        </p:spPr>
        <p:txBody>
          <a:bodyPr wrap="square" rtlCol="0">
            <a:spAutoFit/>
          </a:bodyPr>
          <a:lstStyle/>
          <a:p>
            <a:pPr algn="r"/>
            <a:r>
              <a:rPr lang="en-US" sz="1000" b="1" dirty="0">
                <a:solidFill>
                  <a:srgbClr val="FF0000"/>
                </a:solidFill>
              </a:rPr>
              <a:t>Severe Pain</a:t>
            </a:r>
          </a:p>
        </p:txBody>
      </p:sp>
      <p:graphicFrame>
        <p:nvGraphicFramePr>
          <p:cNvPr id="40" name="Chart 39">
            <a:extLst>
              <a:ext uri="{FF2B5EF4-FFF2-40B4-BE49-F238E27FC236}">
                <a16:creationId xmlns:a16="http://schemas.microsoft.com/office/drawing/2014/main" id="{5E2E9D20-0935-E444-BD25-BD63D1F5F9E4}"/>
              </a:ext>
            </a:extLst>
          </p:cNvPr>
          <p:cNvGraphicFramePr/>
          <p:nvPr>
            <p:extLst>
              <p:ext uri="{D42A27DB-BD31-4B8C-83A1-F6EECF244321}">
                <p14:modId xmlns:p14="http://schemas.microsoft.com/office/powerpoint/2010/main" val="3762731862"/>
              </p:ext>
            </p:extLst>
          </p:nvPr>
        </p:nvGraphicFramePr>
        <p:xfrm>
          <a:off x="626819" y="1994489"/>
          <a:ext cx="6830834" cy="4415727"/>
        </p:xfrm>
        <a:graphic>
          <a:graphicData uri="http://schemas.openxmlformats.org/drawingml/2006/chart">
            <c:chart xmlns:c="http://schemas.openxmlformats.org/drawingml/2006/chart" xmlns:r="http://schemas.openxmlformats.org/officeDocument/2006/relationships" r:id="rId3"/>
          </a:graphicData>
        </a:graphic>
      </p:graphicFrame>
      <p:cxnSp>
        <p:nvCxnSpPr>
          <p:cNvPr id="41" name="Straight Arrow Connector 40">
            <a:extLst>
              <a:ext uri="{FF2B5EF4-FFF2-40B4-BE49-F238E27FC236}">
                <a16:creationId xmlns:a16="http://schemas.microsoft.com/office/drawing/2014/main" id="{7CD90E2B-07B3-C64D-86C8-843E390CA379}"/>
              </a:ext>
            </a:extLst>
          </p:cNvPr>
          <p:cNvCxnSpPr/>
          <p:nvPr/>
        </p:nvCxnSpPr>
        <p:spPr>
          <a:xfrm flipV="1">
            <a:off x="711925" y="2893637"/>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AADC058-C22F-6540-894D-90DE025BDC5F}"/>
              </a:ext>
            </a:extLst>
          </p:cNvPr>
          <p:cNvSpPr/>
          <p:nvPr/>
        </p:nvSpPr>
        <p:spPr>
          <a:xfrm rot="16200000">
            <a:off x="-205743" y="3868809"/>
            <a:ext cx="1507144" cy="307777"/>
          </a:xfrm>
          <a:prstGeom prst="rect">
            <a:avLst/>
          </a:prstGeom>
        </p:spPr>
        <p:txBody>
          <a:bodyPr wrap="none">
            <a:spAutoFit/>
          </a:bodyPr>
          <a:lstStyle/>
          <a:p>
            <a:r>
              <a:rPr lang="en-US" sz="1400" b="1" dirty="0">
                <a:solidFill>
                  <a:schemeClr val="accent5"/>
                </a:solidFill>
              </a:rPr>
              <a:t>Increasing Pain</a:t>
            </a:r>
            <a:endParaRPr lang="en-US" dirty="0">
              <a:solidFill>
                <a:schemeClr val="accent5"/>
              </a:solidFill>
            </a:endParaRPr>
          </a:p>
        </p:txBody>
      </p:sp>
      <p:sp>
        <p:nvSpPr>
          <p:cNvPr id="21" name="Rectangle 20">
            <a:extLst>
              <a:ext uri="{FF2B5EF4-FFF2-40B4-BE49-F238E27FC236}">
                <a16:creationId xmlns:a16="http://schemas.microsoft.com/office/drawing/2014/main" id="{EF2CE319-ED8E-4AAB-B79C-E485801F5FA9}"/>
              </a:ext>
            </a:extLst>
          </p:cNvPr>
          <p:cNvSpPr/>
          <p:nvPr/>
        </p:nvSpPr>
        <p:spPr>
          <a:xfrm>
            <a:off x="7690534" y="5193389"/>
            <a:ext cx="3763529" cy="1231106"/>
          </a:xfrm>
          <a:prstGeom prst="rect">
            <a:avLst/>
          </a:prstGeom>
        </p:spPr>
        <p:txBody>
          <a:bodyPr wrap="square" lIns="45720" rIns="45720" anchor="b" anchorCtr="0">
            <a:spAutoFit/>
          </a:bodyPr>
          <a:lstStyle/>
          <a:p>
            <a:pPr lvl="0">
              <a:spcAft>
                <a:spcPts val="600"/>
              </a:spcAft>
              <a:defRPr/>
            </a:pPr>
            <a:r>
              <a:rPr lang="en-US" sz="800" b="1" dirty="0"/>
              <a:t>Note: </a:t>
            </a:r>
            <a:r>
              <a:rPr lang="en-US" sz="800" dirty="0"/>
              <a:t>Pain scores were analyzed with adjustment for the analgesic duration of rescue medications.</a:t>
            </a:r>
          </a:p>
          <a:p>
            <a:pPr lvl="0">
              <a:spcAft>
                <a:spcPts val="600"/>
              </a:spcAft>
              <a:defRPr/>
            </a:pPr>
            <a:r>
              <a:rPr lang="en-US" sz="800" b="1" dirty="0"/>
              <a:t>SOC:</a:t>
            </a:r>
            <a:r>
              <a:rPr lang="en-US" sz="800" dirty="0"/>
              <a:t> standard-of-care. </a:t>
            </a:r>
            <a:r>
              <a:rPr lang="en-US" sz="800" b="1" dirty="0"/>
              <a:t>NRS-A: </a:t>
            </a:r>
            <a:r>
              <a:rPr lang="en-US" sz="800" dirty="0"/>
              <a:t>Numeric Rating Scale With Activity. </a:t>
            </a:r>
            <a:br>
              <a:rPr lang="en-US" sz="800" dirty="0"/>
            </a:br>
            <a:r>
              <a:rPr lang="en-US" sz="800" b="1" dirty="0"/>
              <a:t>AUC:</a:t>
            </a:r>
            <a:r>
              <a:rPr lang="en-US" sz="800" dirty="0"/>
              <a:t> area under the curve. </a:t>
            </a:r>
          </a:p>
          <a:p>
            <a:pPr lvl="0">
              <a:spcAft>
                <a:spcPts val="600"/>
              </a:spcAft>
              <a:defRPr/>
            </a:pPr>
            <a:r>
              <a:rPr lang="en-US" sz="800" b="1" dirty="0"/>
              <a:t>References:</a:t>
            </a:r>
            <a:r>
              <a:rPr lang="en-US" sz="800" dirty="0"/>
              <a:t> </a:t>
            </a:r>
            <a:r>
              <a:rPr lang="en-US" sz="800" b="1" dirty="0"/>
              <a:t>1. </a:t>
            </a:r>
            <a:r>
              <a:rPr lang="en-US" sz="800" dirty="0"/>
              <a:t>ZYNRELEF [package insert]. San Diego, CA: Heron Therapeutics Inc; 2021. </a:t>
            </a:r>
            <a:r>
              <a:rPr lang="en-US" sz="800" b="1" dirty="0"/>
              <a:t>2.</a:t>
            </a:r>
            <a:r>
              <a:rPr lang="en-US" sz="800" dirty="0"/>
              <a:t> Viscusi E, Gimbel JS, Pollack RA, et al. </a:t>
            </a:r>
            <a:r>
              <a:rPr lang="en-US" sz="800" i="1" dirty="0"/>
              <a:t>Reg Anesth Pain Med</a:t>
            </a:r>
            <a:r>
              <a:rPr lang="en-US" sz="800" dirty="0"/>
              <a:t>. 2019;44(7):700-706. </a:t>
            </a:r>
            <a:r>
              <a:rPr lang="en-US" sz="800" b="1" dirty="0"/>
              <a:t>3.</a:t>
            </a:r>
            <a:r>
              <a:rPr lang="en-US" sz="800" dirty="0"/>
              <a:t> Svensson I, Sjöström B, Haljamäe H. </a:t>
            </a:r>
            <a:r>
              <a:rPr lang="en-US" sz="800" i="1" dirty="0"/>
              <a:t>J Pain Symptom Manage</a:t>
            </a:r>
            <a:r>
              <a:rPr lang="en-US" sz="800" dirty="0"/>
              <a:t>. 2000;20(3):193-201.</a:t>
            </a:r>
            <a:endParaRPr lang="en-US" sz="800" dirty="0">
              <a:highlight>
                <a:srgbClr val="FFFF00"/>
              </a:highlight>
            </a:endParaRPr>
          </a:p>
        </p:txBody>
      </p:sp>
      <p:grpSp>
        <p:nvGrpSpPr>
          <p:cNvPr id="18" name="Group 17">
            <a:extLst>
              <a:ext uri="{FF2B5EF4-FFF2-40B4-BE49-F238E27FC236}">
                <a16:creationId xmlns:a16="http://schemas.microsoft.com/office/drawing/2014/main" id="{90BBA70C-A962-4C19-B5B6-9D1F5DB536E0}"/>
              </a:ext>
            </a:extLst>
          </p:cNvPr>
          <p:cNvGrpSpPr/>
          <p:nvPr/>
        </p:nvGrpSpPr>
        <p:grpSpPr>
          <a:xfrm>
            <a:off x="1134711" y="6049067"/>
            <a:ext cx="892115" cy="206210"/>
            <a:chOff x="1144236" y="4991057"/>
            <a:chExt cx="892115" cy="241382"/>
          </a:xfrm>
        </p:grpSpPr>
        <p:sp>
          <p:nvSpPr>
            <p:cNvPr id="19" name="Rectangle 18">
              <a:extLst>
                <a:ext uri="{FF2B5EF4-FFF2-40B4-BE49-F238E27FC236}">
                  <a16:creationId xmlns:a16="http://schemas.microsoft.com/office/drawing/2014/main" id="{D8FA5255-31CF-4C4F-91D3-05136F04EEDB}"/>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TextBox 5">
              <a:extLst>
                <a:ext uri="{FF2B5EF4-FFF2-40B4-BE49-F238E27FC236}">
                  <a16:creationId xmlns:a16="http://schemas.microsoft.com/office/drawing/2014/main" id="{EF760B03-252D-424E-9943-896AE60EE3AD}"/>
                </a:ext>
              </a:extLst>
            </p:cNvPr>
            <p:cNvSpPr txBox="1"/>
            <p:nvPr/>
          </p:nvSpPr>
          <p:spPr>
            <a:xfrm>
              <a:off x="1207027" y="4991057"/>
              <a:ext cx="829324" cy="241382"/>
            </a:xfrm>
            <a:prstGeom prst="rect">
              <a:avLst/>
            </a:prstGeom>
            <a:noFill/>
          </p:spPr>
          <p:txBody>
            <a:bodyPr wrap="square" lIns="18288" tIns="45720"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solidFill>
                    <a:srgbClr val="000000"/>
                  </a:solidFill>
                </a:rPr>
                <a:t>1 2    4          8 </a:t>
              </a:r>
            </a:p>
          </p:txBody>
        </p:sp>
      </p:grpSp>
      <p:sp>
        <p:nvSpPr>
          <p:cNvPr id="27" name="TextBox 26">
            <a:extLst>
              <a:ext uri="{FF2B5EF4-FFF2-40B4-BE49-F238E27FC236}">
                <a16:creationId xmlns:a16="http://schemas.microsoft.com/office/drawing/2014/main" id="{AC8426E4-F005-470F-8C65-337C22397E45}"/>
              </a:ext>
            </a:extLst>
          </p:cNvPr>
          <p:cNvSpPr txBox="1"/>
          <p:nvPr/>
        </p:nvSpPr>
        <p:spPr>
          <a:xfrm>
            <a:off x="7882234" y="3831378"/>
            <a:ext cx="3157568" cy="861774"/>
          </a:xfrm>
          <a:prstGeom prst="rect">
            <a:avLst/>
          </a:prstGeom>
          <a:noFill/>
        </p:spPr>
        <p:txBody>
          <a:bodyPr wrap="square" rtlCol="0">
            <a:spAutoFit/>
          </a:bodyPr>
          <a:lstStyle/>
          <a:p>
            <a:pPr>
              <a:spcBef>
                <a:spcPts val="1200"/>
              </a:spcBef>
            </a:pPr>
            <a:r>
              <a:rPr lang="en-US" sz="1000" b="1" dirty="0"/>
              <a:t>Saline Placebo (n = 100)</a:t>
            </a:r>
          </a:p>
          <a:p>
            <a:pPr>
              <a:spcBef>
                <a:spcPts val="1200"/>
              </a:spcBef>
            </a:pPr>
            <a:r>
              <a:rPr lang="en-US" sz="1000" b="1" dirty="0"/>
              <a:t>Bupivacaine HCl Solution 50 mg (n = 155)</a:t>
            </a:r>
          </a:p>
          <a:p>
            <a:pPr>
              <a:spcBef>
                <a:spcPts val="1200"/>
              </a:spcBef>
            </a:pPr>
            <a:r>
              <a:rPr lang="pl-PL" sz="1000" b="1" dirty="0"/>
              <a:t>ZYNRELEF 60 mg/1.8 mg (</a:t>
            </a:r>
            <a:r>
              <a:rPr lang="en-US" sz="1000" b="1" dirty="0"/>
              <a:t>n</a:t>
            </a:r>
            <a:r>
              <a:rPr lang="pl-PL" sz="1000" b="1" dirty="0"/>
              <a:t> = 157)</a:t>
            </a:r>
            <a:endParaRPr lang="en-US" sz="1000" b="1" dirty="0"/>
          </a:p>
        </p:txBody>
      </p:sp>
      <p:grpSp>
        <p:nvGrpSpPr>
          <p:cNvPr id="28" name="Group 27">
            <a:extLst>
              <a:ext uri="{FF2B5EF4-FFF2-40B4-BE49-F238E27FC236}">
                <a16:creationId xmlns:a16="http://schemas.microsoft.com/office/drawing/2014/main" id="{1D1E6B62-FD92-4793-83BE-4FB8769104E4}"/>
              </a:ext>
            </a:extLst>
          </p:cNvPr>
          <p:cNvGrpSpPr/>
          <p:nvPr/>
        </p:nvGrpSpPr>
        <p:grpSpPr>
          <a:xfrm>
            <a:off x="7780480" y="3903978"/>
            <a:ext cx="91440" cy="707476"/>
            <a:chOff x="7783382" y="3904220"/>
            <a:chExt cx="91440" cy="707476"/>
          </a:xfrm>
        </p:grpSpPr>
        <p:sp>
          <p:nvSpPr>
            <p:cNvPr id="29" name="Isosceles Triangle 28">
              <a:extLst>
                <a:ext uri="{FF2B5EF4-FFF2-40B4-BE49-F238E27FC236}">
                  <a16:creationId xmlns:a16="http://schemas.microsoft.com/office/drawing/2014/main" id="{9746C2FD-EA01-496D-8BA3-03BF60CE04FC}"/>
                </a:ext>
              </a:extLst>
            </p:cNvPr>
            <p:cNvSpPr/>
            <p:nvPr/>
          </p:nvSpPr>
          <p:spPr>
            <a:xfrm>
              <a:off x="7783382" y="3904220"/>
              <a:ext cx="91440"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A3C603B-707E-40B9-A6A6-1304EBE99D79}"/>
                </a:ext>
              </a:extLst>
            </p:cNvPr>
            <p:cNvSpPr/>
            <p:nvPr/>
          </p:nvSpPr>
          <p:spPr>
            <a:xfrm>
              <a:off x="7785289" y="4219031"/>
              <a:ext cx="87627" cy="89757"/>
            </a:xfrm>
            <a:prstGeom prst="rect">
              <a:avLst/>
            </a:prstGeom>
            <a:solidFill>
              <a:srgbClr val="7DA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iamond 30">
              <a:extLst>
                <a:ext uri="{FF2B5EF4-FFF2-40B4-BE49-F238E27FC236}">
                  <a16:creationId xmlns:a16="http://schemas.microsoft.com/office/drawing/2014/main" id="{005AA1A4-35A7-4C03-966B-A03E8DBACD46}"/>
                </a:ext>
              </a:extLst>
            </p:cNvPr>
            <p:cNvSpPr/>
            <p:nvPr/>
          </p:nvSpPr>
          <p:spPr>
            <a:xfrm>
              <a:off x="7783382" y="4520256"/>
              <a:ext cx="91440" cy="9144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2" name="Straight Connector 31">
            <a:extLst>
              <a:ext uri="{FF2B5EF4-FFF2-40B4-BE49-F238E27FC236}">
                <a16:creationId xmlns:a16="http://schemas.microsoft.com/office/drawing/2014/main" id="{306F3261-4350-4041-A86F-6E010E6302AE}"/>
              </a:ext>
            </a:extLst>
          </p:cNvPr>
          <p:cNvCxnSpPr/>
          <p:nvPr/>
        </p:nvCxnSpPr>
        <p:spPr>
          <a:xfrm>
            <a:off x="7734760" y="3957640"/>
            <a:ext cx="182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EE8305-DFFE-400B-8B49-E0C22D2772C4}"/>
              </a:ext>
            </a:extLst>
          </p:cNvPr>
          <p:cNvCxnSpPr/>
          <p:nvPr/>
        </p:nvCxnSpPr>
        <p:spPr>
          <a:xfrm>
            <a:off x="7734760" y="4262440"/>
            <a:ext cx="182880" cy="0"/>
          </a:xfrm>
          <a:prstGeom prst="line">
            <a:avLst/>
          </a:prstGeom>
          <a:ln w="28575">
            <a:solidFill>
              <a:srgbClr val="7DAEA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F38FA4-D518-4D93-86B0-7D68B7F5809A}"/>
              </a:ext>
            </a:extLst>
          </p:cNvPr>
          <p:cNvCxnSpPr/>
          <p:nvPr/>
        </p:nvCxnSpPr>
        <p:spPr>
          <a:xfrm>
            <a:off x="7734760" y="4567240"/>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CDEE3F0-478C-3445-992C-A5B2DBAD7DFD}"/>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3" name="Footer Placeholder 4">
            <a:extLst>
              <a:ext uri="{FF2B5EF4-FFF2-40B4-BE49-F238E27FC236}">
                <a16:creationId xmlns:a16="http://schemas.microsoft.com/office/drawing/2014/main" id="{7EA74877-9C8E-5640-9349-DB0CB36D9ADF}"/>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3367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26A2F2B-0382-4860-8B10-15C1B9AC4365}"/>
              </a:ext>
            </a:extLst>
          </p:cNvPr>
          <p:cNvSpPr txBox="1"/>
          <p:nvPr/>
        </p:nvSpPr>
        <p:spPr>
          <a:xfrm>
            <a:off x="7651248" y="1976283"/>
            <a:ext cx="4070852" cy="861774"/>
          </a:xfrm>
          <a:prstGeom prst="rect">
            <a:avLst/>
          </a:prstGeom>
          <a:noFill/>
        </p:spPr>
        <p:txBody>
          <a:bodyPr wrap="square" rtlCol="0">
            <a:spAutoFit/>
          </a:bodyPr>
          <a:lstStyle/>
          <a:p>
            <a:pPr defTabSz="633413">
              <a:spcAft>
                <a:spcPts val="600"/>
              </a:spcAft>
              <a:tabLst>
                <a:tab pos="573088" algn="r"/>
                <a:tab pos="685800" algn="l"/>
              </a:tabLst>
            </a:pPr>
            <a:r>
              <a:rPr lang="en-US" sz="1600" b="1" dirty="0">
                <a:solidFill>
                  <a:schemeClr val="accent3">
                    <a:lumMod val="50000"/>
                  </a:schemeClr>
                </a:solidFill>
              </a:rPr>
              <a:t>0-8 and 0-12 hours vs bupivacaine:</a:t>
            </a:r>
          </a:p>
          <a:p>
            <a:pPr defTabSz="633413">
              <a:spcAft>
                <a:spcPts val="600"/>
              </a:spcAft>
              <a:tabLst>
                <a:tab pos="573088" algn="r"/>
                <a:tab pos="685800" algn="l"/>
              </a:tabLst>
            </a:pP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AUC</a:t>
            </a:r>
            <a:r>
              <a:rPr kumimoji="0" lang="en-US" sz="1200" b="0" i="0" u="none" strike="noStrike" kern="1200" cap="none" spc="0" normalizeH="0" baseline="-25000" noProof="0" dirty="0">
                <a:ln>
                  <a:noFill/>
                </a:ln>
                <a:solidFill>
                  <a:schemeClr val="accent3">
                    <a:lumMod val="50000"/>
                  </a:schemeClr>
                </a:solidFill>
                <a:effectLst/>
                <a:uLnTx/>
                <a:uFillTx/>
                <a:latin typeface="Arial"/>
                <a:ea typeface="+mn-ea"/>
                <a:cs typeface="+mn-cs"/>
              </a:rPr>
              <a:t>0-8</a:t>
            </a: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t>
            </a:r>
            <a:r>
              <a:rPr kumimoji="0" lang="en-US" sz="1200" b="1" i="1" u="none" strike="noStrike" kern="1200" cap="none" spc="0" normalizeH="0" baseline="0" noProof="0" dirty="0">
                <a:ln>
                  <a:noFill/>
                </a:ln>
                <a:solidFill>
                  <a:srgbClr val="668C83"/>
                </a:solidFill>
                <a:effectLst/>
                <a:uLnTx/>
                <a:uFillTx/>
                <a:latin typeface="Arial"/>
                <a:ea typeface="+mn-ea"/>
                <a:cs typeface="+mn-cs"/>
              </a:rPr>
              <a:t>P</a:t>
            </a:r>
            <a:r>
              <a:rPr kumimoji="0" lang="en-US" sz="1200" b="1" i="0" u="none" strike="noStrike" kern="1200" cap="none" spc="0" normalizeH="0" baseline="0" noProof="0" dirty="0">
                <a:ln>
                  <a:noFill/>
                </a:ln>
                <a:solidFill>
                  <a:srgbClr val="668C83"/>
                </a:solidFill>
                <a:effectLst/>
                <a:uLnTx/>
                <a:uFillTx/>
                <a:latin typeface="Arial"/>
                <a:ea typeface="+mn-ea"/>
                <a:cs typeface="+mn-cs"/>
              </a:rPr>
              <a:t> = .0477</a:t>
            </a:r>
            <a:r>
              <a:rPr kumimoji="0" lang="en-US" sz="1200" b="1" i="0" u="none" strike="noStrike" kern="1200" cap="none" spc="0" normalizeH="0" baseline="30000" noProof="0" dirty="0">
                <a:ln>
                  <a:noFill/>
                </a:ln>
                <a:solidFill>
                  <a:srgbClr val="668C83"/>
                </a:solidFill>
                <a:effectLst/>
                <a:uLnTx/>
                <a:uFillTx/>
                <a:latin typeface="Arial"/>
                <a:ea typeface="+mn-ea"/>
                <a:cs typeface="+mn-cs"/>
              </a:rPr>
              <a:t>a</a:t>
            </a:r>
            <a:endParaRPr kumimoji="0" lang="en-US" sz="1200" b="1" i="0" u="none" strike="noStrike" kern="1200" cap="none" spc="0" normalizeH="0" baseline="0" noProof="0" dirty="0">
              <a:ln>
                <a:noFill/>
              </a:ln>
              <a:solidFill>
                <a:srgbClr val="668C8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3088" algn="r"/>
                <a:tab pos="685800" algn="l"/>
              </a:tabLst>
              <a:defRPr/>
            </a:pP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AUC</a:t>
            </a:r>
            <a:r>
              <a:rPr kumimoji="0" lang="en-US" sz="1200" b="0" i="0" u="none" strike="noStrike" kern="1200" cap="none" spc="0" normalizeH="0" baseline="-25000" noProof="0" dirty="0">
                <a:ln>
                  <a:noFill/>
                </a:ln>
                <a:solidFill>
                  <a:schemeClr val="accent3">
                    <a:lumMod val="50000"/>
                  </a:schemeClr>
                </a:solidFill>
                <a:effectLst/>
                <a:uLnTx/>
                <a:uFillTx/>
                <a:latin typeface="Arial"/>
                <a:ea typeface="+mn-ea"/>
                <a:cs typeface="+mn-cs"/>
              </a:rPr>
              <a:t>0-12</a:t>
            </a: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t>
            </a:r>
            <a:r>
              <a:rPr kumimoji="0" lang="en-US" sz="1200" b="1" i="1" u="none" strike="noStrike" kern="1200" cap="none" spc="0" normalizeH="0" baseline="0" noProof="0" dirty="0">
                <a:ln>
                  <a:noFill/>
                </a:ln>
                <a:solidFill>
                  <a:srgbClr val="668C83"/>
                </a:solidFill>
                <a:effectLst/>
                <a:uLnTx/>
                <a:uFillTx/>
                <a:latin typeface="Arial"/>
                <a:ea typeface="+mn-ea"/>
                <a:cs typeface="+mn-cs"/>
              </a:rPr>
              <a:t>P</a:t>
            </a:r>
            <a:r>
              <a:rPr kumimoji="0" lang="en-US" sz="1200" b="1" i="0" u="none" strike="noStrike" kern="1200" cap="none" spc="0" normalizeH="0" baseline="0" noProof="0" dirty="0">
                <a:ln>
                  <a:noFill/>
                </a:ln>
                <a:solidFill>
                  <a:srgbClr val="668C83"/>
                </a:solidFill>
                <a:effectLst/>
                <a:uLnTx/>
                <a:uFillTx/>
                <a:latin typeface="Arial"/>
                <a:ea typeface="+mn-ea"/>
                <a:cs typeface="+mn-cs"/>
              </a:rPr>
              <a:t> &lt; .0001</a:t>
            </a:r>
            <a:r>
              <a:rPr lang="en-US" sz="1200" b="1" baseline="30000" dirty="0">
                <a:solidFill>
                  <a:srgbClr val="668C83"/>
                </a:solidFill>
                <a:latin typeface="Arial"/>
              </a:rPr>
              <a:t>b</a:t>
            </a:r>
            <a:endParaRPr kumimoji="0" lang="en-US" sz="1200" b="1" i="0" u="none" strike="noStrike" kern="1200" cap="none" spc="0" normalizeH="0" baseline="0" noProof="0" dirty="0">
              <a:ln>
                <a:noFill/>
              </a:ln>
              <a:solidFill>
                <a:srgbClr val="668C83"/>
              </a:solidFill>
              <a:effectLst/>
              <a:uLnTx/>
              <a:uFillTx/>
              <a:latin typeface="Arial"/>
              <a:ea typeface="+mn-ea"/>
              <a:cs typeface="+mn-cs"/>
            </a:endParaRPr>
          </a:p>
        </p:txBody>
      </p:sp>
      <p:sp>
        <p:nvSpPr>
          <p:cNvPr id="20" name="TextBox 19">
            <a:extLst>
              <a:ext uri="{FF2B5EF4-FFF2-40B4-BE49-F238E27FC236}">
                <a16:creationId xmlns:a16="http://schemas.microsoft.com/office/drawing/2014/main" id="{0F21F05E-DC41-422C-9948-623C08E1681A}"/>
              </a:ext>
            </a:extLst>
          </p:cNvPr>
          <p:cNvSpPr txBox="1"/>
          <p:nvPr/>
        </p:nvSpPr>
        <p:spPr>
          <a:xfrm>
            <a:off x="7651248" y="3253044"/>
            <a:ext cx="3588596" cy="600164"/>
          </a:xfrm>
          <a:prstGeom prst="rect">
            <a:avLst/>
          </a:prstGeom>
          <a:noFill/>
        </p:spPr>
        <p:txBody>
          <a:bodyPr wrap="square" rtlCol="0">
            <a:spAutoFit/>
          </a:bodyPr>
          <a:lstStyle/>
          <a:p>
            <a:pPr lvl="0">
              <a:spcAft>
                <a:spcPts val="600"/>
              </a:spcAft>
              <a:tabLst>
                <a:tab pos="633413" algn="r"/>
                <a:tab pos="685800" algn="l"/>
              </a:tabLst>
              <a:defRPr/>
            </a:pPr>
            <a:r>
              <a:rPr kumimoji="0" lang="en-US" sz="1600" b="1" i="0" u="none" strike="noStrike" kern="1200" cap="none" spc="0" normalizeH="0" baseline="0" noProof="0" dirty="0">
                <a:ln>
                  <a:noFill/>
                </a:ln>
                <a:solidFill>
                  <a:schemeClr val="accent3">
                    <a:lumMod val="50000"/>
                  </a:schemeClr>
                </a:solidFill>
                <a:effectLst/>
                <a:uLnTx/>
                <a:uFillTx/>
                <a:latin typeface="Arial"/>
                <a:ea typeface="+mn-ea"/>
                <a:cs typeface="+mn-cs"/>
              </a:rPr>
              <a:t>24-72 hours</a:t>
            </a:r>
            <a:r>
              <a:rPr lang="en-US" sz="1600" b="1" dirty="0">
                <a:solidFill>
                  <a:schemeClr val="accent3">
                    <a:lumMod val="50000"/>
                  </a:schemeClr>
                </a:solidFill>
              </a:rPr>
              <a:t> vs bupivacaine:</a:t>
            </a:r>
            <a:endParaRPr lang="en-US" sz="1600" b="1" dirty="0">
              <a:solidFill>
                <a:schemeClr val="accent3">
                  <a:lumMod val="50000"/>
                </a:schemeClr>
              </a:solidFill>
              <a:latin typeface="Arial"/>
            </a:endParaRPr>
          </a:p>
          <a:p>
            <a:pPr lvl="0">
              <a:tabLst>
                <a:tab pos="633413" algn="r"/>
                <a:tab pos="685800" algn="l"/>
              </a:tabLst>
              <a:defRPr/>
            </a:pP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AUC</a:t>
            </a:r>
            <a:r>
              <a:rPr kumimoji="0" lang="en-US" sz="1200" b="0" i="0" u="none" strike="noStrike" kern="1200" cap="none" spc="0" normalizeH="0" baseline="-25000" noProof="0" dirty="0">
                <a:ln>
                  <a:noFill/>
                </a:ln>
                <a:solidFill>
                  <a:schemeClr val="accent3">
                    <a:lumMod val="50000"/>
                  </a:schemeClr>
                </a:solidFill>
                <a:effectLst/>
                <a:uLnTx/>
                <a:uFillTx/>
                <a:latin typeface="Arial"/>
                <a:ea typeface="+mn-ea"/>
                <a:cs typeface="+mn-cs"/>
              </a:rPr>
              <a:t>24-72</a:t>
            </a: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t>
            </a:r>
            <a:r>
              <a:rPr kumimoji="0" lang="en-US" sz="1200" b="1" i="1" u="none" strike="noStrike" kern="1200" cap="none" spc="0" normalizeH="0" baseline="0" noProof="0" dirty="0">
                <a:ln>
                  <a:noFill/>
                </a:ln>
                <a:solidFill>
                  <a:srgbClr val="668C83"/>
                </a:solidFill>
                <a:effectLst/>
                <a:uLnTx/>
                <a:uFillTx/>
                <a:latin typeface="Arial"/>
                <a:ea typeface="+mn-ea"/>
                <a:cs typeface="+mn-cs"/>
              </a:rPr>
              <a:t>P </a:t>
            </a:r>
            <a:r>
              <a:rPr kumimoji="0" lang="en-US" sz="1200" b="1" i="0" u="none" strike="noStrike" kern="1200" cap="none" spc="0" normalizeH="0" baseline="0" noProof="0" dirty="0">
                <a:ln>
                  <a:noFill/>
                </a:ln>
                <a:solidFill>
                  <a:srgbClr val="668C83"/>
                </a:solidFill>
                <a:effectLst/>
                <a:uLnTx/>
                <a:uFillTx/>
                <a:latin typeface="Arial"/>
                <a:ea typeface="+mn-ea"/>
                <a:cs typeface="+mn-cs"/>
              </a:rPr>
              <a:t>= .0072</a:t>
            </a:r>
            <a:r>
              <a:rPr kumimoji="0" lang="en-US" sz="1200" b="1" i="0" u="none" strike="noStrike" kern="1200" cap="none" spc="0" normalizeH="0" baseline="30000" noProof="0" dirty="0">
                <a:ln>
                  <a:noFill/>
                </a:ln>
                <a:solidFill>
                  <a:srgbClr val="668C83"/>
                </a:solidFill>
                <a:effectLst/>
                <a:uLnTx/>
                <a:uFillTx/>
                <a:latin typeface="Arial"/>
                <a:ea typeface="+mn-ea"/>
                <a:cs typeface="+mn-cs"/>
              </a:rPr>
              <a:t>a</a:t>
            </a:r>
            <a:endParaRPr kumimoji="0" lang="en-US" sz="1200" b="1" i="0" u="none" strike="noStrike" kern="1200" cap="none" spc="0" normalizeH="0" baseline="0" noProof="0" dirty="0">
              <a:ln>
                <a:noFill/>
              </a:ln>
              <a:solidFill>
                <a:srgbClr val="668C83"/>
              </a:solidFill>
              <a:effectLst/>
              <a:uLnTx/>
              <a:uFillTx/>
              <a:latin typeface="Arial"/>
              <a:ea typeface="+mn-ea"/>
              <a:cs typeface="+mn-cs"/>
            </a:endParaRPr>
          </a:p>
        </p:txBody>
      </p:sp>
      <p:sp>
        <p:nvSpPr>
          <p:cNvPr id="36" name="Rounded Rectangle 31">
            <a:extLst>
              <a:ext uri="{FF2B5EF4-FFF2-40B4-BE49-F238E27FC236}">
                <a16:creationId xmlns:a16="http://schemas.microsoft.com/office/drawing/2014/main" id="{BFDBDB5C-C041-4243-8581-3F98CA9AF219}"/>
              </a:ext>
            </a:extLst>
          </p:cNvPr>
          <p:cNvSpPr/>
          <p:nvPr/>
        </p:nvSpPr>
        <p:spPr>
          <a:xfrm>
            <a:off x="1686288" y="2825976"/>
            <a:ext cx="635459" cy="1660842"/>
          </a:xfrm>
          <a:prstGeom prst="roundRect">
            <a:avLst>
              <a:gd name="adj" fmla="val 1469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65">
            <a:extLst>
              <a:ext uri="{FF2B5EF4-FFF2-40B4-BE49-F238E27FC236}">
                <a16:creationId xmlns:a16="http://schemas.microsoft.com/office/drawing/2014/main" id="{4ABF0ED3-3F49-6147-B3C5-4BEE8272D8F5}"/>
              </a:ext>
            </a:extLst>
          </p:cNvPr>
          <p:cNvSpPr/>
          <p:nvPr/>
        </p:nvSpPr>
        <p:spPr>
          <a:xfrm>
            <a:off x="2854324" y="3097158"/>
            <a:ext cx="4467225" cy="1527350"/>
          </a:xfrm>
          <a:prstGeom prst="roundRect">
            <a:avLst>
              <a:gd name="adj" fmla="val 833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Chart 40">
            <a:extLst>
              <a:ext uri="{FF2B5EF4-FFF2-40B4-BE49-F238E27FC236}">
                <a16:creationId xmlns:a16="http://schemas.microsoft.com/office/drawing/2014/main" id="{06F2BA0C-E107-164E-B91C-024608E22648}"/>
              </a:ext>
            </a:extLst>
          </p:cNvPr>
          <p:cNvGraphicFramePr/>
          <p:nvPr>
            <p:extLst>
              <p:ext uri="{D42A27DB-BD31-4B8C-83A1-F6EECF244321}">
                <p14:modId xmlns:p14="http://schemas.microsoft.com/office/powerpoint/2010/main" val="2071906884"/>
              </p:ext>
            </p:extLst>
          </p:nvPr>
        </p:nvGraphicFramePr>
        <p:xfrm>
          <a:off x="626819" y="1994489"/>
          <a:ext cx="6830834" cy="4415727"/>
        </p:xfrm>
        <a:graphic>
          <a:graphicData uri="http://schemas.openxmlformats.org/drawingml/2006/chart">
            <c:chart xmlns:c="http://schemas.openxmlformats.org/drawingml/2006/chart" xmlns:r="http://schemas.openxmlformats.org/officeDocument/2006/relationships" r:id="rId3"/>
          </a:graphicData>
        </a:graphic>
      </p:graphicFrame>
      <p:sp>
        <p:nvSpPr>
          <p:cNvPr id="50" name="Rounded Rectangular Callout 63">
            <a:extLst>
              <a:ext uri="{FF2B5EF4-FFF2-40B4-BE49-F238E27FC236}">
                <a16:creationId xmlns:a16="http://schemas.microsoft.com/office/drawing/2014/main" id="{CC18D41D-89D9-1941-8A32-1590E64653FF}"/>
              </a:ext>
            </a:extLst>
          </p:cNvPr>
          <p:cNvSpPr/>
          <p:nvPr/>
        </p:nvSpPr>
        <p:spPr>
          <a:xfrm>
            <a:off x="2151428" y="1703563"/>
            <a:ext cx="4180924" cy="876963"/>
          </a:xfrm>
          <a:prstGeom prst="wedgeRoundRectCallout">
            <a:avLst>
              <a:gd name="adj1" fmla="val -47701"/>
              <a:gd name="adj2" fmla="val 7734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0"/>
              </a:spcAft>
            </a:pPr>
            <a:r>
              <a:rPr lang="en-US" sz="1600" dirty="0">
                <a:solidFill>
                  <a:schemeClr val="bg1"/>
                </a:solidFill>
              </a:rPr>
              <a:t>ZYNRELEF patients reported greater pain relief in the 0-8– and 0-12–hour periods, when bupivacaine is effective</a:t>
            </a:r>
            <a:r>
              <a:rPr lang="en-US" sz="1600" baseline="30000" dirty="0">
                <a:solidFill>
                  <a:schemeClr val="bg1"/>
                </a:solidFill>
              </a:rPr>
              <a:t>2</a:t>
            </a:r>
          </a:p>
        </p:txBody>
      </p:sp>
      <p:sp>
        <p:nvSpPr>
          <p:cNvPr id="53" name="Rounded Rectangular Callout 64">
            <a:extLst>
              <a:ext uri="{FF2B5EF4-FFF2-40B4-BE49-F238E27FC236}">
                <a16:creationId xmlns:a16="http://schemas.microsoft.com/office/drawing/2014/main" id="{57C26B0E-4406-4C49-B48C-DEA891231888}"/>
              </a:ext>
            </a:extLst>
          </p:cNvPr>
          <p:cNvSpPr/>
          <p:nvPr/>
        </p:nvSpPr>
        <p:spPr>
          <a:xfrm>
            <a:off x="1750938" y="4915522"/>
            <a:ext cx="3477170" cy="876963"/>
          </a:xfrm>
          <a:prstGeom prst="wedgeRoundRectCallout">
            <a:avLst>
              <a:gd name="adj1" fmla="val -899"/>
              <a:gd name="adj2" fmla="val -8388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600" dirty="0">
                <a:solidFill>
                  <a:schemeClr val="bg1"/>
                </a:solidFill>
              </a:rPr>
              <a:t>Even excluding the first 24 hours, ZYNRELEF patients had lower pain intensity through 72 hours</a:t>
            </a:r>
            <a:r>
              <a:rPr lang="en-US" sz="1600" baseline="30000" dirty="0">
                <a:solidFill>
                  <a:schemeClr val="bg1"/>
                </a:solidFill>
              </a:rPr>
              <a:t>2</a:t>
            </a:r>
            <a:r>
              <a:rPr lang="en-US" sz="1600" dirty="0">
                <a:solidFill>
                  <a:schemeClr val="bg1"/>
                </a:solidFill>
              </a:rPr>
              <a:t> </a:t>
            </a:r>
          </a:p>
        </p:txBody>
      </p:sp>
      <p:grpSp>
        <p:nvGrpSpPr>
          <p:cNvPr id="54" name="Group 53">
            <a:extLst>
              <a:ext uri="{FF2B5EF4-FFF2-40B4-BE49-F238E27FC236}">
                <a16:creationId xmlns:a16="http://schemas.microsoft.com/office/drawing/2014/main" id="{09C58393-BAE0-0D47-8013-9183B3FE89D9}"/>
              </a:ext>
            </a:extLst>
          </p:cNvPr>
          <p:cNvGrpSpPr/>
          <p:nvPr/>
        </p:nvGrpSpPr>
        <p:grpSpPr>
          <a:xfrm>
            <a:off x="1094540" y="6055964"/>
            <a:ext cx="932286" cy="196976"/>
            <a:chOff x="1104065" y="4763772"/>
            <a:chExt cx="932286" cy="230575"/>
          </a:xfrm>
        </p:grpSpPr>
        <p:sp>
          <p:nvSpPr>
            <p:cNvPr id="55" name="Rectangle 54">
              <a:extLst>
                <a:ext uri="{FF2B5EF4-FFF2-40B4-BE49-F238E27FC236}">
                  <a16:creationId xmlns:a16="http://schemas.microsoft.com/office/drawing/2014/main" id="{884E7787-AD66-9D48-AC95-4A84CDCFBEAE}"/>
                </a:ext>
              </a:extLst>
            </p:cNvPr>
            <p:cNvSpPr/>
            <p:nvPr/>
          </p:nvSpPr>
          <p:spPr bwMode="gray">
            <a:xfrm>
              <a:off x="1104065" y="4807850"/>
              <a:ext cx="112486" cy="149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6" name="TextBox 5">
              <a:extLst>
                <a:ext uri="{FF2B5EF4-FFF2-40B4-BE49-F238E27FC236}">
                  <a16:creationId xmlns:a16="http://schemas.microsoft.com/office/drawing/2014/main" id="{ED5DE47F-3160-2841-A1F7-5ED10A84A6C4}"/>
                </a:ext>
              </a:extLst>
            </p:cNvPr>
            <p:cNvSpPr txBox="1"/>
            <p:nvPr/>
          </p:nvSpPr>
          <p:spPr>
            <a:xfrm>
              <a:off x="1207027" y="4763772"/>
              <a:ext cx="829324" cy="230575"/>
            </a:xfrm>
            <a:prstGeom prst="rect">
              <a:avLst/>
            </a:prstGeom>
            <a:noFill/>
          </p:spPr>
          <p:txBody>
            <a:bodyPr wrap="square" lIns="18288" tIns="36576"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solidFill>
                    <a:srgbClr val="000000"/>
                  </a:solidFill>
                </a:rPr>
                <a:t>1 2    4          8 </a:t>
              </a:r>
            </a:p>
          </p:txBody>
        </p:sp>
      </p:grpSp>
      <p:cxnSp>
        <p:nvCxnSpPr>
          <p:cNvPr id="57" name="Straight Arrow Connector 56">
            <a:extLst>
              <a:ext uri="{FF2B5EF4-FFF2-40B4-BE49-F238E27FC236}">
                <a16:creationId xmlns:a16="http://schemas.microsoft.com/office/drawing/2014/main" id="{345089D0-3D6A-B341-B710-28E1733CAC21}"/>
              </a:ext>
            </a:extLst>
          </p:cNvPr>
          <p:cNvCxnSpPr/>
          <p:nvPr/>
        </p:nvCxnSpPr>
        <p:spPr>
          <a:xfrm flipV="1">
            <a:off x="711923" y="2895932"/>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2EAFBFC-1FAE-954C-86B3-8C559967AED9}"/>
              </a:ext>
            </a:extLst>
          </p:cNvPr>
          <p:cNvSpPr/>
          <p:nvPr/>
        </p:nvSpPr>
        <p:spPr>
          <a:xfrm rot="16200000">
            <a:off x="-205745" y="3871104"/>
            <a:ext cx="1507144" cy="307777"/>
          </a:xfrm>
          <a:prstGeom prst="rect">
            <a:avLst/>
          </a:prstGeom>
        </p:spPr>
        <p:txBody>
          <a:bodyPr wrap="none">
            <a:spAutoFit/>
          </a:bodyPr>
          <a:lstStyle/>
          <a:p>
            <a:r>
              <a:rPr lang="en-US" sz="1400" b="1" dirty="0">
                <a:solidFill>
                  <a:schemeClr val="accent5"/>
                </a:solidFill>
              </a:rPr>
              <a:t>Increasing Pain</a:t>
            </a:r>
            <a:endParaRPr lang="en-US" dirty="0">
              <a:solidFill>
                <a:schemeClr val="accent5"/>
              </a:solidFill>
            </a:endParaRPr>
          </a:p>
        </p:txBody>
      </p:sp>
      <p:sp>
        <p:nvSpPr>
          <p:cNvPr id="24" name="Rectangle 23">
            <a:extLst>
              <a:ext uri="{FF2B5EF4-FFF2-40B4-BE49-F238E27FC236}">
                <a16:creationId xmlns:a16="http://schemas.microsoft.com/office/drawing/2014/main" id="{3FD2B0DA-3D3A-46CE-A5E8-D871BFB14B21}"/>
              </a:ext>
            </a:extLst>
          </p:cNvPr>
          <p:cNvSpPr/>
          <p:nvPr/>
        </p:nvSpPr>
        <p:spPr>
          <a:xfrm>
            <a:off x="7690534" y="4932432"/>
            <a:ext cx="4070852" cy="1508105"/>
          </a:xfrm>
          <a:prstGeom prst="rect">
            <a:avLst/>
          </a:prstGeom>
        </p:spPr>
        <p:txBody>
          <a:bodyPr wrap="square" lIns="45720" rIns="45720" anchor="b" anchorCtr="0">
            <a:spAutoFit/>
          </a:bodyPr>
          <a:lstStyle/>
          <a:p>
            <a:pPr>
              <a:spcAft>
                <a:spcPts val="600"/>
              </a:spcAft>
            </a:pPr>
            <a:r>
              <a:rPr lang="en-US" sz="800" baseline="30000" dirty="0"/>
              <a:t>a</a:t>
            </a:r>
            <a:r>
              <a:rPr lang="en-US" sz="800" dirty="0"/>
              <a:t>Analysis not prespecified; nominal </a:t>
            </a:r>
            <a:r>
              <a:rPr lang="en-US" sz="800" i="1" dirty="0"/>
              <a:t>P</a:t>
            </a:r>
            <a:r>
              <a:rPr lang="en-US" sz="800" dirty="0"/>
              <a:t> value not controlled for multiplicity.</a:t>
            </a:r>
          </a:p>
          <a:p>
            <a:pPr>
              <a:spcAft>
                <a:spcPts val="600"/>
              </a:spcAft>
            </a:pPr>
            <a:r>
              <a:rPr lang="en-US" sz="800" baseline="30000" dirty="0"/>
              <a:t>b</a:t>
            </a:r>
            <a:r>
              <a:rPr lang="en-US" sz="800" dirty="0"/>
              <a:t>Nominal </a:t>
            </a:r>
            <a:r>
              <a:rPr lang="en-US" sz="800" i="1" dirty="0"/>
              <a:t>P</a:t>
            </a:r>
            <a:r>
              <a:rPr lang="en-US" sz="800" dirty="0"/>
              <a:t> value not controlled for multiplicity.</a:t>
            </a:r>
          </a:p>
          <a:p>
            <a:pPr lvl="0">
              <a:spcAft>
                <a:spcPts val="600"/>
              </a:spcAft>
              <a:defRPr/>
            </a:pPr>
            <a:r>
              <a:rPr lang="en-US" sz="800" b="1" dirty="0"/>
              <a:t>Note: </a:t>
            </a:r>
            <a:r>
              <a:rPr lang="en-US" sz="800" dirty="0"/>
              <a:t>Pain scores were analyzed with adjustment for the analgesic duration of rescue medications.</a:t>
            </a:r>
          </a:p>
          <a:p>
            <a:pPr>
              <a:spcAft>
                <a:spcPts val="600"/>
              </a:spcAft>
            </a:pPr>
            <a:r>
              <a:rPr lang="en-US" sz="800" b="1" dirty="0"/>
              <a:t>SOC:</a:t>
            </a:r>
            <a:r>
              <a:rPr lang="en-US" sz="800" dirty="0"/>
              <a:t> standard-of-care. </a:t>
            </a:r>
            <a:r>
              <a:rPr lang="en-US" sz="800" b="1" dirty="0"/>
              <a:t>NRS-A: </a:t>
            </a:r>
            <a:r>
              <a:rPr lang="en-US" sz="800" dirty="0"/>
              <a:t>Numeric Rating Scale With Activity. </a:t>
            </a:r>
            <a:br>
              <a:rPr lang="en-US" sz="800" dirty="0"/>
            </a:br>
            <a:r>
              <a:rPr lang="en-US" sz="800" b="1" dirty="0"/>
              <a:t>AUC:</a:t>
            </a:r>
            <a:r>
              <a:rPr lang="en-US" sz="800" dirty="0"/>
              <a:t> area under the curve. </a:t>
            </a:r>
          </a:p>
          <a:p>
            <a:pPr>
              <a:spcAft>
                <a:spcPts val="600"/>
              </a:spcAft>
            </a:pPr>
            <a:r>
              <a:rPr lang="en-US" sz="800" b="1" dirty="0"/>
              <a:t>References: 1. </a:t>
            </a:r>
            <a:r>
              <a:rPr lang="en-US" sz="800" dirty="0"/>
              <a:t>ZYNRELEF [package insert]. San Diego, CA: Heron Therapeutics Inc; 2021. </a:t>
            </a:r>
            <a:r>
              <a:rPr lang="en-US" sz="800" b="1" dirty="0"/>
              <a:t>2. </a:t>
            </a:r>
            <a:r>
              <a:rPr lang="en-US" sz="800" dirty="0"/>
              <a:t>Viscusi E, Gimbel JS, Pollack RA, et al. </a:t>
            </a:r>
            <a:r>
              <a:rPr lang="en-US" sz="800" i="1" dirty="0"/>
              <a:t>Reg Anesth Pain Med</a:t>
            </a:r>
            <a:r>
              <a:rPr lang="en-US" sz="800" dirty="0"/>
              <a:t>. 2019;44(7):700-706. </a:t>
            </a:r>
          </a:p>
        </p:txBody>
      </p:sp>
      <p:sp>
        <p:nvSpPr>
          <p:cNvPr id="27" name="TextBox 26">
            <a:extLst>
              <a:ext uri="{FF2B5EF4-FFF2-40B4-BE49-F238E27FC236}">
                <a16:creationId xmlns:a16="http://schemas.microsoft.com/office/drawing/2014/main" id="{F865A770-0CE1-460C-98D4-B843D5B7E3C2}"/>
              </a:ext>
            </a:extLst>
          </p:cNvPr>
          <p:cNvSpPr txBox="1"/>
          <p:nvPr/>
        </p:nvSpPr>
        <p:spPr>
          <a:xfrm>
            <a:off x="7882234" y="4080567"/>
            <a:ext cx="3157568" cy="861774"/>
          </a:xfrm>
          <a:prstGeom prst="rect">
            <a:avLst/>
          </a:prstGeom>
          <a:noFill/>
        </p:spPr>
        <p:txBody>
          <a:bodyPr wrap="square" rtlCol="0">
            <a:spAutoFit/>
          </a:bodyPr>
          <a:lstStyle/>
          <a:p>
            <a:pPr>
              <a:spcBef>
                <a:spcPts val="1200"/>
              </a:spcBef>
            </a:pPr>
            <a:r>
              <a:rPr lang="en-US" sz="1000" b="1" dirty="0"/>
              <a:t>Saline Placebo (n = 100)</a:t>
            </a:r>
          </a:p>
          <a:p>
            <a:pPr>
              <a:spcBef>
                <a:spcPts val="1200"/>
              </a:spcBef>
            </a:pPr>
            <a:r>
              <a:rPr lang="en-US" sz="1000" b="1" dirty="0"/>
              <a:t>Bupivacaine HCl Solution 50 mg (n = 155)</a:t>
            </a:r>
          </a:p>
          <a:p>
            <a:pPr>
              <a:spcBef>
                <a:spcPts val="1200"/>
              </a:spcBef>
            </a:pPr>
            <a:r>
              <a:rPr lang="pl-PL" sz="1000" b="1" dirty="0"/>
              <a:t>ZYNRELEF 60 mg/1.8 mg (</a:t>
            </a:r>
            <a:r>
              <a:rPr lang="en-US" sz="1000" b="1" dirty="0"/>
              <a:t>n</a:t>
            </a:r>
            <a:r>
              <a:rPr lang="pl-PL" sz="1000" b="1" dirty="0"/>
              <a:t> = 157)</a:t>
            </a:r>
            <a:endParaRPr lang="en-US" sz="1000" b="1" dirty="0"/>
          </a:p>
        </p:txBody>
      </p:sp>
      <p:grpSp>
        <p:nvGrpSpPr>
          <p:cNvPr id="28" name="Group 27">
            <a:extLst>
              <a:ext uri="{FF2B5EF4-FFF2-40B4-BE49-F238E27FC236}">
                <a16:creationId xmlns:a16="http://schemas.microsoft.com/office/drawing/2014/main" id="{5646CFA5-777C-4529-BDE1-01B380CB2C8C}"/>
              </a:ext>
            </a:extLst>
          </p:cNvPr>
          <p:cNvGrpSpPr/>
          <p:nvPr/>
        </p:nvGrpSpPr>
        <p:grpSpPr>
          <a:xfrm>
            <a:off x="7780480" y="4153167"/>
            <a:ext cx="91440" cy="707476"/>
            <a:chOff x="7783382" y="3904220"/>
            <a:chExt cx="91440" cy="707476"/>
          </a:xfrm>
        </p:grpSpPr>
        <p:sp>
          <p:nvSpPr>
            <p:cNvPr id="29" name="Isosceles Triangle 28">
              <a:extLst>
                <a:ext uri="{FF2B5EF4-FFF2-40B4-BE49-F238E27FC236}">
                  <a16:creationId xmlns:a16="http://schemas.microsoft.com/office/drawing/2014/main" id="{E41C9345-E633-4439-991B-2327DD5C90AA}"/>
                </a:ext>
              </a:extLst>
            </p:cNvPr>
            <p:cNvSpPr/>
            <p:nvPr/>
          </p:nvSpPr>
          <p:spPr>
            <a:xfrm>
              <a:off x="7783382" y="3904220"/>
              <a:ext cx="91440"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F075667-1070-4532-813A-BA1E6ECF1283}"/>
                </a:ext>
              </a:extLst>
            </p:cNvPr>
            <p:cNvSpPr/>
            <p:nvPr/>
          </p:nvSpPr>
          <p:spPr>
            <a:xfrm>
              <a:off x="7785289" y="4219031"/>
              <a:ext cx="87627" cy="89757"/>
            </a:xfrm>
            <a:prstGeom prst="rect">
              <a:avLst/>
            </a:prstGeom>
            <a:solidFill>
              <a:srgbClr val="7DA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iamond 31">
              <a:extLst>
                <a:ext uri="{FF2B5EF4-FFF2-40B4-BE49-F238E27FC236}">
                  <a16:creationId xmlns:a16="http://schemas.microsoft.com/office/drawing/2014/main" id="{C7750BF1-A301-4C40-8F33-24E208451EF6}"/>
                </a:ext>
              </a:extLst>
            </p:cNvPr>
            <p:cNvSpPr/>
            <p:nvPr/>
          </p:nvSpPr>
          <p:spPr>
            <a:xfrm>
              <a:off x="7783382" y="4520256"/>
              <a:ext cx="91440" cy="9144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3" name="Straight Connector 32">
            <a:extLst>
              <a:ext uri="{FF2B5EF4-FFF2-40B4-BE49-F238E27FC236}">
                <a16:creationId xmlns:a16="http://schemas.microsoft.com/office/drawing/2014/main" id="{52DFA029-2094-45CB-B888-49EBF5CDF799}"/>
              </a:ext>
            </a:extLst>
          </p:cNvPr>
          <p:cNvCxnSpPr/>
          <p:nvPr/>
        </p:nvCxnSpPr>
        <p:spPr>
          <a:xfrm>
            <a:off x="7734760" y="4206829"/>
            <a:ext cx="182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5B16C7-AB0A-4EAF-9864-1FFB3098512F}"/>
              </a:ext>
            </a:extLst>
          </p:cNvPr>
          <p:cNvCxnSpPr/>
          <p:nvPr/>
        </p:nvCxnSpPr>
        <p:spPr>
          <a:xfrm>
            <a:off x="7734760" y="4511629"/>
            <a:ext cx="182880" cy="0"/>
          </a:xfrm>
          <a:prstGeom prst="line">
            <a:avLst/>
          </a:prstGeom>
          <a:ln w="28575">
            <a:solidFill>
              <a:srgbClr val="7DAEA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4A5253-5E0C-447F-982E-CB933A1372BA}"/>
              </a:ext>
            </a:extLst>
          </p:cNvPr>
          <p:cNvCxnSpPr/>
          <p:nvPr/>
        </p:nvCxnSpPr>
        <p:spPr>
          <a:xfrm>
            <a:off x="7734760" y="4816429"/>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AB7460B9-9F23-432B-91CE-074FDBF55A71}"/>
              </a:ext>
            </a:extLst>
          </p:cNvPr>
          <p:cNvSpPr>
            <a:spLocks noGrp="1"/>
          </p:cNvSpPr>
          <p:nvPr>
            <p:ph type="title"/>
          </p:nvPr>
        </p:nvSpPr>
        <p:spPr>
          <a:xfrm>
            <a:off x="733099" y="371512"/>
            <a:ext cx="10359076" cy="977188"/>
          </a:xfrm>
        </p:spPr>
        <p:txBody>
          <a:bodyPr>
            <a:normAutofit/>
          </a:bodyPr>
          <a:lstStyle/>
          <a:p>
            <a:pPr>
              <a:lnSpc>
                <a:spcPct val="100000"/>
              </a:lnSpc>
            </a:pPr>
            <a:r>
              <a:rPr lang="en-US" dirty="0"/>
              <a:t>EPOCH 1 Bunionectomy: Greater Pain Relief Versus SOC Bupivacaine HCl Solution</a:t>
            </a:r>
            <a:r>
              <a:rPr lang="en-US" sz="2000" baseline="30000" dirty="0"/>
              <a:t>1,2</a:t>
            </a:r>
            <a:endParaRPr lang="en-US" sz="2000" dirty="0"/>
          </a:p>
        </p:txBody>
      </p:sp>
      <p:sp>
        <p:nvSpPr>
          <p:cNvPr id="37" name="Rectangle 36">
            <a:extLst>
              <a:ext uri="{FF2B5EF4-FFF2-40B4-BE49-F238E27FC236}">
                <a16:creationId xmlns:a16="http://schemas.microsoft.com/office/drawing/2014/main" id="{FBC5743C-720E-E84B-93EF-664C2F1F357C}"/>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6" name="Footer Placeholder 4">
            <a:extLst>
              <a:ext uri="{FF2B5EF4-FFF2-40B4-BE49-F238E27FC236}">
                <a16:creationId xmlns:a16="http://schemas.microsoft.com/office/drawing/2014/main" id="{6488B4FC-6C83-0D47-88D2-B0275EAA8DBB}"/>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26145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36" grpId="0" animBg="1"/>
      <p:bldP spid="38" grpId="0" animBg="1"/>
      <p:bldP spid="50"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30BF13C-4C7B-47B9-A526-B673BB3D36FF}"/>
              </a:ext>
            </a:extLst>
          </p:cNvPr>
          <p:cNvSpPr>
            <a:spLocks noGrp="1"/>
          </p:cNvSpPr>
          <p:nvPr>
            <p:ph type="title"/>
          </p:nvPr>
        </p:nvSpPr>
        <p:spPr>
          <a:xfrm>
            <a:off x="733099" y="377173"/>
            <a:ext cx="10883356" cy="977188"/>
          </a:xfrm>
        </p:spPr>
        <p:txBody>
          <a:bodyPr>
            <a:noAutofit/>
          </a:bodyPr>
          <a:lstStyle/>
          <a:p>
            <a:pPr>
              <a:lnSpc>
                <a:spcPct val="100000"/>
              </a:lnSpc>
            </a:pPr>
            <a:r>
              <a:rPr lang="en-US" dirty="0"/>
              <a:t>EPOCH 1 Bunionectomy: Reduction in Pain Intensity (AUC) Versus Placebo Greater Than That of Bupivacaine HCl Through 72 Hours</a:t>
            </a:r>
            <a:r>
              <a:rPr lang="en-US" baseline="30000" dirty="0"/>
              <a:t>1-3</a:t>
            </a:r>
            <a:endParaRPr lang="en-US" dirty="0"/>
          </a:p>
        </p:txBody>
      </p:sp>
      <p:sp>
        <p:nvSpPr>
          <p:cNvPr id="8" name="Rectangle 7">
            <a:extLst>
              <a:ext uri="{FF2B5EF4-FFF2-40B4-BE49-F238E27FC236}">
                <a16:creationId xmlns:a16="http://schemas.microsoft.com/office/drawing/2014/main" id="{56A57A65-5032-41C2-B992-8073A60836C3}"/>
              </a:ext>
            </a:extLst>
          </p:cNvPr>
          <p:cNvSpPr/>
          <p:nvPr/>
        </p:nvSpPr>
        <p:spPr>
          <a:xfrm>
            <a:off x="376319" y="5720346"/>
            <a:ext cx="10719224" cy="707886"/>
          </a:xfrm>
          <a:prstGeom prst="rect">
            <a:avLst/>
          </a:prstGeom>
        </p:spPr>
        <p:txBody>
          <a:bodyPr wrap="square" lIns="45720" rIns="45720" anchor="b" anchorCtr="0">
            <a:spAutoFit/>
          </a:bodyPr>
          <a:lstStyle/>
          <a:p>
            <a:r>
              <a:rPr lang="en-US" sz="800" baseline="30000" dirty="0"/>
              <a:t>a</a:t>
            </a:r>
            <a:r>
              <a:rPr lang="en-US" sz="800" dirty="0"/>
              <a:t>Nominal </a:t>
            </a:r>
            <a:r>
              <a:rPr lang="en-US" sz="800" i="1" dirty="0"/>
              <a:t>P</a:t>
            </a:r>
            <a:r>
              <a:rPr lang="en-US" sz="800" dirty="0"/>
              <a:t> value not controlled for multiplicity.</a:t>
            </a:r>
          </a:p>
          <a:p>
            <a:r>
              <a:rPr lang="en-US" sz="800" b="1" dirty="0"/>
              <a:t>Note: </a:t>
            </a:r>
            <a:r>
              <a:rPr lang="en-US" sz="800" dirty="0"/>
              <a:t>Reduction in pain intensity: comparison of pain reduction vs placebo (LSMD of pain intensity score AUC) between groups, adjusting for the use of opioid rescue medication.</a:t>
            </a:r>
            <a:br>
              <a:rPr lang="en-US" sz="800" dirty="0"/>
            </a:br>
            <a:r>
              <a:rPr lang="en-US" sz="800" b="1" dirty="0"/>
              <a:t>AUC:</a:t>
            </a:r>
            <a:r>
              <a:rPr lang="en-US" sz="800" dirty="0"/>
              <a:t> area under the curve. </a:t>
            </a:r>
            <a:r>
              <a:rPr lang="en-US" sz="800" b="1" dirty="0"/>
              <a:t>LSMD:</a:t>
            </a:r>
            <a:r>
              <a:rPr lang="en-US" sz="800" dirty="0"/>
              <a:t> least squares mean difference. </a:t>
            </a:r>
            <a:endParaRPr lang="en-US" sz="800" b="1" dirty="0"/>
          </a:p>
          <a:p>
            <a:r>
              <a:rPr lang="en-US" sz="800" b="1" dirty="0"/>
              <a:t>References:</a:t>
            </a:r>
            <a:r>
              <a:rPr lang="en-US" sz="800" dirty="0"/>
              <a:t> </a:t>
            </a:r>
            <a:r>
              <a:rPr lang="en-US" sz="800" b="1" dirty="0"/>
              <a:t>1. </a:t>
            </a:r>
            <a:r>
              <a:rPr lang="en-US" sz="800" dirty="0"/>
              <a:t>Viscusi E, Gimbel JS, Pollack RA, et al. </a:t>
            </a:r>
            <a:r>
              <a:rPr lang="en-US" sz="800" i="1" dirty="0"/>
              <a:t>Reg Anesth Pain Med</a:t>
            </a:r>
            <a:r>
              <a:rPr lang="en-US" sz="800" dirty="0"/>
              <a:t>. 2019;44(7):700-706. </a:t>
            </a:r>
            <a:r>
              <a:rPr lang="en-US" sz="800" b="1" dirty="0"/>
              <a:t>2.</a:t>
            </a:r>
            <a:r>
              <a:rPr lang="en-US" sz="800" dirty="0"/>
              <a:t> ZYNRELEF [package insert]. San Diego, CA: Heron Therapeutics Inc; 2021. </a:t>
            </a:r>
            <a:r>
              <a:rPr lang="en-US" sz="800" b="1" dirty="0"/>
              <a:t>3. </a:t>
            </a:r>
            <a:r>
              <a:rPr lang="en-US" sz="800" dirty="0"/>
              <a:t>Data on file. Study HTX-011-301. San Diego, CA: Heron Therapeutics Inc; 2018.</a:t>
            </a:r>
          </a:p>
        </p:txBody>
      </p:sp>
      <p:graphicFrame>
        <p:nvGraphicFramePr>
          <p:cNvPr id="29" name="Chart 28">
            <a:extLst>
              <a:ext uri="{FF2B5EF4-FFF2-40B4-BE49-F238E27FC236}">
                <a16:creationId xmlns:a16="http://schemas.microsoft.com/office/drawing/2014/main" id="{9BEA5E50-6B89-4E40-8B5F-F32670F9C0C1}"/>
              </a:ext>
            </a:extLst>
          </p:cNvPr>
          <p:cNvGraphicFramePr/>
          <p:nvPr>
            <p:extLst>
              <p:ext uri="{D42A27DB-BD31-4B8C-83A1-F6EECF244321}">
                <p14:modId xmlns:p14="http://schemas.microsoft.com/office/powerpoint/2010/main" val="3419536738"/>
              </p:ext>
            </p:extLst>
          </p:nvPr>
        </p:nvGraphicFramePr>
        <p:xfrm>
          <a:off x="1328635" y="1489847"/>
          <a:ext cx="9766916" cy="4297680"/>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Straight Arrow Connector 29">
            <a:extLst>
              <a:ext uri="{FF2B5EF4-FFF2-40B4-BE49-F238E27FC236}">
                <a16:creationId xmlns:a16="http://schemas.microsoft.com/office/drawing/2014/main" id="{69EBBF80-0659-3B4B-A847-5DD2F69822A4}"/>
              </a:ext>
            </a:extLst>
          </p:cNvPr>
          <p:cNvCxnSpPr>
            <a:cxnSpLocks/>
          </p:cNvCxnSpPr>
          <p:nvPr/>
        </p:nvCxnSpPr>
        <p:spPr>
          <a:xfrm flipV="1">
            <a:off x="1035959" y="1672936"/>
            <a:ext cx="0" cy="3373470"/>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B20403B-3C82-4047-A08F-6378F8DF3E3A}"/>
              </a:ext>
            </a:extLst>
          </p:cNvPr>
          <p:cNvSpPr/>
          <p:nvPr/>
        </p:nvSpPr>
        <p:spPr>
          <a:xfrm rot="16200000">
            <a:off x="-988837" y="3152877"/>
            <a:ext cx="3594255" cy="338554"/>
          </a:xfrm>
          <a:prstGeom prst="rect">
            <a:avLst/>
          </a:prstGeom>
        </p:spPr>
        <p:txBody>
          <a:bodyPr wrap="none">
            <a:spAutoFit/>
          </a:bodyPr>
          <a:lstStyle/>
          <a:p>
            <a:pPr algn="ctr"/>
            <a:r>
              <a:rPr lang="en-US" sz="1600" b="1" dirty="0">
                <a:solidFill>
                  <a:schemeClr val="accent1"/>
                </a:solidFill>
              </a:rPr>
              <a:t>Greater Pain Reduction vs Placebo</a:t>
            </a:r>
            <a:endParaRPr lang="en-US" sz="2000" b="1" dirty="0">
              <a:solidFill>
                <a:schemeClr val="accent1"/>
              </a:solidFill>
            </a:endParaRPr>
          </a:p>
        </p:txBody>
      </p:sp>
      <p:sp>
        <p:nvSpPr>
          <p:cNvPr id="32" name="Rectangle 31">
            <a:extLst>
              <a:ext uri="{FF2B5EF4-FFF2-40B4-BE49-F238E27FC236}">
                <a16:creationId xmlns:a16="http://schemas.microsoft.com/office/drawing/2014/main" id="{73D54251-1625-CE48-A531-FB32F7CB8723}"/>
              </a:ext>
            </a:extLst>
          </p:cNvPr>
          <p:cNvSpPr/>
          <p:nvPr/>
        </p:nvSpPr>
        <p:spPr>
          <a:xfrm rot="16200000">
            <a:off x="-453125" y="3205790"/>
            <a:ext cx="3437159" cy="261610"/>
          </a:xfrm>
          <a:prstGeom prst="rect">
            <a:avLst/>
          </a:prstGeom>
        </p:spPr>
        <p:txBody>
          <a:bodyPr wrap="none">
            <a:spAutoFit/>
          </a:bodyPr>
          <a:lstStyle/>
          <a:p>
            <a:pPr algn="ctr"/>
            <a:r>
              <a:rPr lang="en-US" sz="1100" b="1" dirty="0">
                <a:solidFill>
                  <a:schemeClr val="accent3">
                    <a:lumMod val="50000"/>
                  </a:schemeClr>
                </a:solidFill>
              </a:rPr>
              <a:t>Pain Score—Mean Difference of AUC vs Placebo</a:t>
            </a:r>
            <a:endParaRPr lang="en-US" sz="1400" b="1" dirty="0">
              <a:solidFill>
                <a:schemeClr val="accent3">
                  <a:lumMod val="50000"/>
                </a:schemeClr>
              </a:solidFill>
            </a:endParaRPr>
          </a:p>
        </p:txBody>
      </p:sp>
      <p:sp>
        <p:nvSpPr>
          <p:cNvPr id="33" name="TextBox 32">
            <a:extLst>
              <a:ext uri="{FF2B5EF4-FFF2-40B4-BE49-F238E27FC236}">
                <a16:creationId xmlns:a16="http://schemas.microsoft.com/office/drawing/2014/main" id="{5DB84FFF-AE8F-8745-A672-5D92809ED272}"/>
              </a:ext>
            </a:extLst>
          </p:cNvPr>
          <p:cNvSpPr txBox="1"/>
          <p:nvPr/>
        </p:nvSpPr>
        <p:spPr>
          <a:xfrm>
            <a:off x="2712797" y="5156635"/>
            <a:ext cx="1139386" cy="246221"/>
          </a:xfrm>
          <a:prstGeom prst="rect">
            <a:avLst/>
          </a:prstGeom>
          <a:noFill/>
        </p:spPr>
        <p:txBody>
          <a:bodyPr wrap="square" rtlCol="0">
            <a:spAutoFit/>
          </a:bodyPr>
          <a:lstStyle/>
          <a:p>
            <a:pPr algn="ctr"/>
            <a:r>
              <a:rPr lang="en-US" sz="1000" b="1" i="1" dirty="0">
                <a:solidFill>
                  <a:schemeClr val="tx2"/>
                </a:solidFill>
              </a:rPr>
              <a:t>P &lt;</a:t>
            </a:r>
            <a:r>
              <a:rPr lang="en-US" sz="1000" b="1" dirty="0">
                <a:solidFill>
                  <a:schemeClr val="tx2"/>
                </a:solidFill>
              </a:rPr>
              <a:t> .0001</a:t>
            </a:r>
            <a:r>
              <a:rPr lang="en-US" sz="1000" b="1" baseline="30000" dirty="0">
                <a:solidFill>
                  <a:schemeClr val="tx2"/>
                </a:solidFill>
              </a:rPr>
              <a:t>a</a:t>
            </a:r>
            <a:endParaRPr lang="en-US" sz="1000" b="1" dirty="0">
              <a:solidFill>
                <a:schemeClr val="tx2"/>
              </a:solidFill>
            </a:endParaRPr>
          </a:p>
        </p:txBody>
      </p:sp>
      <p:sp>
        <p:nvSpPr>
          <p:cNvPr id="34" name="TextBox 33">
            <a:extLst>
              <a:ext uri="{FF2B5EF4-FFF2-40B4-BE49-F238E27FC236}">
                <a16:creationId xmlns:a16="http://schemas.microsoft.com/office/drawing/2014/main" id="{8D715E6E-FA76-4342-836E-816FED340009}"/>
              </a:ext>
            </a:extLst>
          </p:cNvPr>
          <p:cNvSpPr txBox="1"/>
          <p:nvPr/>
        </p:nvSpPr>
        <p:spPr>
          <a:xfrm>
            <a:off x="8855514" y="5156635"/>
            <a:ext cx="1139386" cy="279932"/>
          </a:xfrm>
          <a:prstGeom prst="rect">
            <a:avLst/>
          </a:prstGeom>
          <a:noFill/>
        </p:spPr>
        <p:txBody>
          <a:bodyPr wrap="square" rtlCol="0">
            <a:spAutoFit/>
          </a:bodyPr>
          <a:lstStyle/>
          <a:p>
            <a:pPr algn="ctr"/>
            <a:r>
              <a:rPr lang="en-US" sz="1000" b="1" i="1" dirty="0">
                <a:solidFill>
                  <a:schemeClr val="tx2"/>
                </a:solidFill>
              </a:rPr>
              <a:t>P =</a:t>
            </a:r>
            <a:r>
              <a:rPr lang="en-US" sz="1000" b="1" dirty="0">
                <a:solidFill>
                  <a:schemeClr val="tx2"/>
                </a:solidFill>
              </a:rPr>
              <a:t> .0002</a:t>
            </a:r>
          </a:p>
        </p:txBody>
      </p:sp>
      <p:sp>
        <p:nvSpPr>
          <p:cNvPr id="35" name="TextBox 34">
            <a:extLst>
              <a:ext uri="{FF2B5EF4-FFF2-40B4-BE49-F238E27FC236}">
                <a16:creationId xmlns:a16="http://schemas.microsoft.com/office/drawing/2014/main" id="{8D901E02-B2C0-FD42-9248-5646C4232824}"/>
              </a:ext>
            </a:extLst>
          </p:cNvPr>
          <p:cNvSpPr txBox="1"/>
          <p:nvPr/>
        </p:nvSpPr>
        <p:spPr>
          <a:xfrm>
            <a:off x="5837668" y="5156634"/>
            <a:ext cx="1139386" cy="246221"/>
          </a:xfrm>
          <a:prstGeom prst="rect">
            <a:avLst/>
          </a:prstGeom>
          <a:noFill/>
        </p:spPr>
        <p:txBody>
          <a:bodyPr wrap="square" rtlCol="0">
            <a:spAutoFit/>
          </a:bodyPr>
          <a:lstStyle/>
          <a:p>
            <a:pPr algn="ctr"/>
            <a:r>
              <a:rPr lang="en-US" sz="1000" b="1" i="1" dirty="0">
                <a:solidFill>
                  <a:schemeClr val="tx2"/>
                </a:solidFill>
              </a:rPr>
              <a:t>P &lt;</a:t>
            </a:r>
            <a:r>
              <a:rPr lang="en-US" sz="1000" b="1" dirty="0">
                <a:solidFill>
                  <a:schemeClr val="tx2"/>
                </a:solidFill>
              </a:rPr>
              <a:t> .0001</a:t>
            </a:r>
            <a:r>
              <a:rPr lang="en-US" sz="1000" b="1" baseline="30000" dirty="0">
                <a:solidFill>
                  <a:schemeClr val="tx2"/>
                </a:solidFill>
              </a:rPr>
              <a:t>a</a:t>
            </a:r>
            <a:endParaRPr lang="en-US" sz="1000" b="1" dirty="0">
              <a:solidFill>
                <a:schemeClr val="tx2"/>
              </a:solidFill>
            </a:endParaRPr>
          </a:p>
        </p:txBody>
      </p:sp>
      <p:cxnSp>
        <p:nvCxnSpPr>
          <p:cNvPr id="39" name="Straight Connector 38">
            <a:extLst>
              <a:ext uri="{FF2B5EF4-FFF2-40B4-BE49-F238E27FC236}">
                <a16:creationId xmlns:a16="http://schemas.microsoft.com/office/drawing/2014/main" id="{75CC17BC-E7F4-6747-8740-695307D83B0D}"/>
              </a:ext>
            </a:extLst>
          </p:cNvPr>
          <p:cNvCxnSpPr>
            <a:cxnSpLocks/>
          </p:cNvCxnSpPr>
          <p:nvPr/>
        </p:nvCxnSpPr>
        <p:spPr>
          <a:xfrm>
            <a:off x="2838938" y="3726912"/>
            <a:ext cx="4435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D71C7A-5989-7E4B-ABB1-F14F187C5165}"/>
              </a:ext>
            </a:extLst>
          </p:cNvPr>
          <p:cNvCxnSpPr>
            <a:cxnSpLocks/>
          </p:cNvCxnSpPr>
          <p:nvPr/>
        </p:nvCxnSpPr>
        <p:spPr>
          <a:xfrm>
            <a:off x="5914854" y="2695420"/>
            <a:ext cx="5058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712F82-705D-3E4E-BD51-494A488E4E53}"/>
              </a:ext>
            </a:extLst>
          </p:cNvPr>
          <p:cNvCxnSpPr>
            <a:cxnSpLocks/>
          </p:cNvCxnSpPr>
          <p:nvPr/>
        </p:nvCxnSpPr>
        <p:spPr>
          <a:xfrm>
            <a:off x="5582009" y="3241698"/>
            <a:ext cx="0" cy="8572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C02222-E1AC-BD43-B957-2FA1FFC19AD4}"/>
              </a:ext>
            </a:extLst>
          </p:cNvPr>
          <p:cNvCxnSpPr>
            <a:cxnSpLocks/>
          </p:cNvCxnSpPr>
          <p:nvPr/>
        </p:nvCxnSpPr>
        <p:spPr>
          <a:xfrm>
            <a:off x="8957114" y="2154475"/>
            <a:ext cx="5827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6E472A-D1D9-4968-A535-0924A3B034B3}"/>
              </a:ext>
            </a:extLst>
          </p:cNvPr>
          <p:cNvGrpSpPr/>
          <p:nvPr/>
        </p:nvGrpSpPr>
        <p:grpSpPr>
          <a:xfrm>
            <a:off x="7788733" y="1920765"/>
            <a:ext cx="1730621" cy="783437"/>
            <a:chOff x="5785514" y="2446822"/>
            <a:chExt cx="1404140" cy="689091"/>
          </a:xfrm>
        </p:grpSpPr>
        <p:sp>
          <p:nvSpPr>
            <p:cNvPr id="38" name="TextBox 37">
              <a:extLst>
                <a:ext uri="{FF2B5EF4-FFF2-40B4-BE49-F238E27FC236}">
                  <a16:creationId xmlns:a16="http://schemas.microsoft.com/office/drawing/2014/main" id="{40A1BA91-3CC5-1245-A6D7-6381BCFDBE6C}"/>
                </a:ext>
              </a:extLst>
            </p:cNvPr>
            <p:cNvSpPr txBox="1"/>
            <p:nvPr/>
          </p:nvSpPr>
          <p:spPr>
            <a:xfrm>
              <a:off x="6082226" y="2446822"/>
              <a:ext cx="870874" cy="461665"/>
            </a:xfrm>
            <a:prstGeom prst="rect">
              <a:avLst/>
            </a:prstGeom>
            <a:noFill/>
          </p:spPr>
          <p:txBody>
            <a:bodyPr wrap="square" rtlCol="0" anchor="ctr">
              <a:spAutoFit/>
            </a:bodyPr>
            <a:lstStyle/>
            <a:p>
              <a:r>
                <a:rPr lang="en-US" sz="2400" b="1" dirty="0">
                  <a:solidFill>
                    <a:schemeClr val="accent1"/>
                  </a:solidFill>
                </a:rPr>
                <a:t>2.4x </a:t>
              </a:r>
              <a:endParaRPr lang="en-US" sz="1050" dirty="0">
                <a:solidFill>
                  <a:schemeClr val="accent1"/>
                </a:solidFill>
              </a:endParaRPr>
            </a:p>
          </p:txBody>
        </p:sp>
        <p:sp>
          <p:nvSpPr>
            <p:cNvPr id="45" name="TextBox 44">
              <a:extLst>
                <a:ext uri="{FF2B5EF4-FFF2-40B4-BE49-F238E27FC236}">
                  <a16:creationId xmlns:a16="http://schemas.microsoft.com/office/drawing/2014/main" id="{74F3E73D-80CD-AB45-8396-F8174A6C6606}"/>
                </a:ext>
              </a:extLst>
            </p:cNvPr>
            <p:cNvSpPr txBox="1"/>
            <p:nvPr/>
          </p:nvSpPr>
          <p:spPr>
            <a:xfrm>
              <a:off x="5785514" y="2756916"/>
              <a:ext cx="1404140" cy="378997"/>
            </a:xfrm>
            <a:prstGeom prst="rect">
              <a:avLst/>
            </a:prstGeom>
            <a:noFill/>
          </p:spPr>
          <p:txBody>
            <a:bodyPr wrap="square" rtlCol="0" anchor="t">
              <a:spAutoFit/>
            </a:bodyPr>
            <a:lstStyle/>
            <a:p>
              <a:r>
                <a:rPr lang="en-US" sz="1100" b="1" dirty="0">
                  <a:solidFill>
                    <a:schemeClr val="accent1"/>
                  </a:solidFill>
                </a:rPr>
                <a:t>greater pain reduction vs bupivacaine</a:t>
              </a:r>
              <a:endParaRPr lang="en-US" sz="500" dirty="0">
                <a:solidFill>
                  <a:schemeClr val="accent1"/>
                </a:solidFill>
              </a:endParaRPr>
            </a:p>
          </p:txBody>
        </p:sp>
      </p:grpSp>
      <p:grpSp>
        <p:nvGrpSpPr>
          <p:cNvPr id="3" name="Group 2">
            <a:extLst>
              <a:ext uri="{FF2B5EF4-FFF2-40B4-BE49-F238E27FC236}">
                <a16:creationId xmlns:a16="http://schemas.microsoft.com/office/drawing/2014/main" id="{C0AA1C2F-FC2A-4BD0-B268-D31868A700A6}"/>
              </a:ext>
            </a:extLst>
          </p:cNvPr>
          <p:cNvGrpSpPr/>
          <p:nvPr/>
        </p:nvGrpSpPr>
        <p:grpSpPr>
          <a:xfrm>
            <a:off x="4690127" y="2425979"/>
            <a:ext cx="1730620" cy="779903"/>
            <a:chOff x="3546570" y="2903819"/>
            <a:chExt cx="1406322" cy="685982"/>
          </a:xfrm>
        </p:grpSpPr>
        <p:sp>
          <p:nvSpPr>
            <p:cNvPr id="36" name="TextBox 35">
              <a:extLst>
                <a:ext uri="{FF2B5EF4-FFF2-40B4-BE49-F238E27FC236}">
                  <a16:creationId xmlns:a16="http://schemas.microsoft.com/office/drawing/2014/main" id="{1DC50BCA-417F-944E-BAD6-98C54DDA822E}"/>
                </a:ext>
              </a:extLst>
            </p:cNvPr>
            <p:cNvSpPr txBox="1"/>
            <p:nvPr/>
          </p:nvSpPr>
          <p:spPr>
            <a:xfrm>
              <a:off x="3845468" y="2903819"/>
              <a:ext cx="870874" cy="461665"/>
            </a:xfrm>
            <a:prstGeom prst="rect">
              <a:avLst/>
            </a:prstGeom>
            <a:noFill/>
          </p:spPr>
          <p:txBody>
            <a:bodyPr wrap="square" rtlCol="0" anchor="ctr">
              <a:spAutoFit/>
            </a:bodyPr>
            <a:lstStyle/>
            <a:p>
              <a:r>
                <a:rPr lang="en-US" sz="2400" b="1" dirty="0">
                  <a:solidFill>
                    <a:schemeClr val="accent1"/>
                  </a:solidFill>
                </a:rPr>
                <a:t>2.6x </a:t>
              </a:r>
              <a:endParaRPr lang="en-US" sz="1050" dirty="0">
                <a:solidFill>
                  <a:schemeClr val="accent1"/>
                </a:solidFill>
              </a:endParaRPr>
            </a:p>
          </p:txBody>
        </p:sp>
        <p:sp>
          <p:nvSpPr>
            <p:cNvPr id="46" name="TextBox 45">
              <a:extLst>
                <a:ext uri="{FF2B5EF4-FFF2-40B4-BE49-F238E27FC236}">
                  <a16:creationId xmlns:a16="http://schemas.microsoft.com/office/drawing/2014/main" id="{B934033C-7947-1F47-81D9-A7EA2FA68CA9}"/>
                </a:ext>
              </a:extLst>
            </p:cNvPr>
            <p:cNvSpPr txBox="1"/>
            <p:nvPr/>
          </p:nvSpPr>
          <p:spPr>
            <a:xfrm>
              <a:off x="3546570" y="3210804"/>
              <a:ext cx="1406322" cy="378997"/>
            </a:xfrm>
            <a:prstGeom prst="rect">
              <a:avLst/>
            </a:prstGeom>
            <a:noFill/>
          </p:spPr>
          <p:txBody>
            <a:bodyPr wrap="square" rtlCol="0" anchor="t">
              <a:spAutoFit/>
            </a:bodyPr>
            <a:lstStyle/>
            <a:p>
              <a:r>
                <a:rPr lang="en-US" sz="1100" b="1" dirty="0">
                  <a:solidFill>
                    <a:schemeClr val="accent1"/>
                  </a:solidFill>
                </a:rPr>
                <a:t>greater pain reduction vs bupivacaine</a:t>
              </a:r>
              <a:endParaRPr lang="en-US" sz="500" dirty="0">
                <a:solidFill>
                  <a:schemeClr val="accent1"/>
                </a:solidFill>
              </a:endParaRPr>
            </a:p>
          </p:txBody>
        </p:sp>
      </p:grpSp>
      <p:grpSp>
        <p:nvGrpSpPr>
          <p:cNvPr id="2" name="Group 1">
            <a:extLst>
              <a:ext uri="{FF2B5EF4-FFF2-40B4-BE49-F238E27FC236}">
                <a16:creationId xmlns:a16="http://schemas.microsoft.com/office/drawing/2014/main" id="{530FEA9A-9736-47C4-88F7-DA0AA99437C7}"/>
              </a:ext>
            </a:extLst>
          </p:cNvPr>
          <p:cNvGrpSpPr/>
          <p:nvPr/>
        </p:nvGrpSpPr>
        <p:grpSpPr>
          <a:xfrm>
            <a:off x="1686278" y="3388778"/>
            <a:ext cx="1551718" cy="947608"/>
            <a:chOff x="1350350" y="3680554"/>
            <a:chExt cx="1629445" cy="833492"/>
          </a:xfrm>
        </p:grpSpPr>
        <p:sp>
          <p:nvSpPr>
            <p:cNvPr id="37" name="TextBox 36">
              <a:extLst>
                <a:ext uri="{FF2B5EF4-FFF2-40B4-BE49-F238E27FC236}">
                  <a16:creationId xmlns:a16="http://schemas.microsoft.com/office/drawing/2014/main" id="{AAC1F913-C2D5-9448-8361-3C48B24A074A}"/>
                </a:ext>
              </a:extLst>
            </p:cNvPr>
            <p:cNvSpPr txBox="1"/>
            <p:nvPr/>
          </p:nvSpPr>
          <p:spPr>
            <a:xfrm>
              <a:off x="1646609" y="3680554"/>
              <a:ext cx="870874" cy="461665"/>
            </a:xfrm>
            <a:prstGeom prst="rect">
              <a:avLst/>
            </a:prstGeom>
            <a:noFill/>
          </p:spPr>
          <p:txBody>
            <a:bodyPr wrap="square" rtlCol="0" anchor="ctr">
              <a:spAutoFit/>
            </a:bodyPr>
            <a:lstStyle/>
            <a:p>
              <a:r>
                <a:rPr lang="en-US" sz="2400" b="1" dirty="0">
                  <a:solidFill>
                    <a:schemeClr val="accent1"/>
                  </a:solidFill>
                </a:rPr>
                <a:t>2.3x </a:t>
              </a:r>
              <a:endParaRPr lang="en-US" sz="1050" dirty="0">
                <a:solidFill>
                  <a:schemeClr val="accent1"/>
                </a:solidFill>
              </a:endParaRPr>
            </a:p>
          </p:txBody>
        </p:sp>
        <p:sp>
          <p:nvSpPr>
            <p:cNvPr id="47" name="TextBox 46">
              <a:extLst>
                <a:ext uri="{FF2B5EF4-FFF2-40B4-BE49-F238E27FC236}">
                  <a16:creationId xmlns:a16="http://schemas.microsoft.com/office/drawing/2014/main" id="{349B9B9D-3FDF-A54F-ABCA-64FBB85A4EE2}"/>
                </a:ext>
              </a:extLst>
            </p:cNvPr>
            <p:cNvSpPr txBox="1"/>
            <p:nvPr/>
          </p:nvSpPr>
          <p:spPr>
            <a:xfrm>
              <a:off x="1350350" y="3986157"/>
              <a:ext cx="1629445" cy="527889"/>
            </a:xfrm>
            <a:prstGeom prst="rect">
              <a:avLst/>
            </a:prstGeom>
            <a:noFill/>
          </p:spPr>
          <p:txBody>
            <a:bodyPr wrap="square" rtlCol="0" anchor="t">
              <a:spAutoFit/>
            </a:bodyPr>
            <a:lstStyle/>
            <a:p>
              <a:r>
                <a:rPr lang="en-US" sz="1100" b="1" dirty="0">
                  <a:solidFill>
                    <a:schemeClr val="accent1"/>
                  </a:solidFill>
                </a:rPr>
                <a:t>greater pain reduction vs bupivacaine</a:t>
              </a:r>
              <a:endParaRPr lang="en-US" sz="500" dirty="0">
                <a:solidFill>
                  <a:schemeClr val="accent1"/>
                </a:solidFill>
              </a:endParaRPr>
            </a:p>
          </p:txBody>
        </p:sp>
      </p:grpSp>
      <p:cxnSp>
        <p:nvCxnSpPr>
          <p:cNvPr id="40" name="Straight Connector 39">
            <a:extLst>
              <a:ext uri="{FF2B5EF4-FFF2-40B4-BE49-F238E27FC236}">
                <a16:creationId xmlns:a16="http://schemas.microsoft.com/office/drawing/2014/main" id="{D3B16CC1-B6FB-6E44-90D9-47DF67AB2B11}"/>
              </a:ext>
            </a:extLst>
          </p:cNvPr>
          <p:cNvCxnSpPr>
            <a:cxnSpLocks/>
          </p:cNvCxnSpPr>
          <p:nvPr/>
        </p:nvCxnSpPr>
        <p:spPr>
          <a:xfrm>
            <a:off x="2496962" y="4362013"/>
            <a:ext cx="0" cy="663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217771-7E91-4AE4-97E1-CBE8237507F0}"/>
              </a:ext>
            </a:extLst>
          </p:cNvPr>
          <p:cNvCxnSpPr>
            <a:cxnSpLocks/>
          </p:cNvCxnSpPr>
          <p:nvPr/>
        </p:nvCxnSpPr>
        <p:spPr>
          <a:xfrm>
            <a:off x="8681175" y="2704202"/>
            <a:ext cx="0" cy="10606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39B6557-AF95-496B-94C4-1BE4D78B7BDE}"/>
              </a:ext>
            </a:extLst>
          </p:cNvPr>
          <p:cNvSpPr txBox="1"/>
          <p:nvPr/>
        </p:nvSpPr>
        <p:spPr>
          <a:xfrm>
            <a:off x="10418895" y="4510345"/>
            <a:ext cx="1671589" cy="400110"/>
          </a:xfrm>
          <a:prstGeom prst="rect">
            <a:avLst/>
          </a:prstGeom>
          <a:noFill/>
          <a:ln>
            <a:noFill/>
          </a:ln>
        </p:spPr>
        <p:txBody>
          <a:bodyPr wrap="square" rtlCol="0">
            <a:spAutoFit/>
          </a:bodyPr>
          <a:lstStyle/>
          <a:p>
            <a:r>
              <a:rPr lang="en-US" sz="1000" dirty="0">
                <a:solidFill>
                  <a:srgbClr val="668C83"/>
                </a:solidFill>
              </a:rPr>
              <a:t>AUC for bupivacaine minus AUC for placebo</a:t>
            </a:r>
          </a:p>
        </p:txBody>
      </p:sp>
      <p:sp>
        <p:nvSpPr>
          <p:cNvPr id="50" name="TextBox 49">
            <a:extLst>
              <a:ext uri="{FF2B5EF4-FFF2-40B4-BE49-F238E27FC236}">
                <a16:creationId xmlns:a16="http://schemas.microsoft.com/office/drawing/2014/main" id="{891A2BDD-FDD7-4358-9AAF-153C9A600A11}"/>
              </a:ext>
            </a:extLst>
          </p:cNvPr>
          <p:cNvSpPr txBox="1"/>
          <p:nvPr/>
        </p:nvSpPr>
        <p:spPr>
          <a:xfrm>
            <a:off x="10418896" y="3961903"/>
            <a:ext cx="1551718" cy="400110"/>
          </a:xfrm>
          <a:prstGeom prst="rect">
            <a:avLst/>
          </a:prstGeom>
          <a:noFill/>
          <a:ln>
            <a:noFill/>
          </a:ln>
        </p:spPr>
        <p:txBody>
          <a:bodyPr wrap="square" rtlCol="0">
            <a:spAutoFit/>
          </a:bodyPr>
          <a:lstStyle/>
          <a:p>
            <a:r>
              <a:rPr lang="en-US" sz="1000" dirty="0">
                <a:solidFill>
                  <a:schemeClr val="accent1"/>
                </a:solidFill>
              </a:rPr>
              <a:t>AUC for ZYNRELEF</a:t>
            </a:r>
          </a:p>
          <a:p>
            <a:r>
              <a:rPr lang="en-US" sz="1000" dirty="0">
                <a:solidFill>
                  <a:schemeClr val="accent1"/>
                </a:solidFill>
              </a:rPr>
              <a:t>minus AUC for placebo </a:t>
            </a:r>
          </a:p>
        </p:txBody>
      </p:sp>
      <p:cxnSp>
        <p:nvCxnSpPr>
          <p:cNvPr id="51" name="Straight Connector 50">
            <a:extLst>
              <a:ext uri="{FF2B5EF4-FFF2-40B4-BE49-F238E27FC236}">
                <a16:creationId xmlns:a16="http://schemas.microsoft.com/office/drawing/2014/main" id="{2E09EC32-BBC2-4347-B0B3-413108E85BE5}"/>
              </a:ext>
            </a:extLst>
          </p:cNvPr>
          <p:cNvCxnSpPr>
            <a:cxnSpLocks/>
          </p:cNvCxnSpPr>
          <p:nvPr/>
        </p:nvCxnSpPr>
        <p:spPr>
          <a:xfrm>
            <a:off x="10067544" y="4153375"/>
            <a:ext cx="384048"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8229A5-690E-4EE6-BE36-B97417A8A39A}"/>
              </a:ext>
            </a:extLst>
          </p:cNvPr>
          <p:cNvCxnSpPr>
            <a:cxnSpLocks/>
          </p:cNvCxnSpPr>
          <p:nvPr/>
        </p:nvCxnSpPr>
        <p:spPr>
          <a:xfrm>
            <a:off x="9227796" y="4692226"/>
            <a:ext cx="1223796"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4DD0514-64E0-AC46-A54E-68BB3BBAA625}"/>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48" name="Footer Placeholder 4">
            <a:extLst>
              <a:ext uri="{FF2B5EF4-FFF2-40B4-BE49-F238E27FC236}">
                <a16:creationId xmlns:a16="http://schemas.microsoft.com/office/drawing/2014/main" id="{4AE03F6C-D077-0642-BB0F-76CC498218C4}"/>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66407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655FD6-65BA-4F5C-9893-EFC24DEC614E}"/>
              </a:ext>
            </a:extLst>
          </p:cNvPr>
          <p:cNvSpPr>
            <a:spLocks noGrp="1"/>
          </p:cNvSpPr>
          <p:nvPr>
            <p:ph type="title"/>
          </p:nvPr>
        </p:nvSpPr>
        <p:spPr/>
        <p:txBody>
          <a:bodyPr>
            <a:normAutofit/>
          </a:bodyPr>
          <a:lstStyle/>
          <a:p>
            <a:r>
              <a:rPr lang="en-US" cap="none" dirty="0"/>
              <a:t>Table of Contents</a:t>
            </a:r>
          </a:p>
        </p:txBody>
      </p:sp>
      <p:sp>
        <p:nvSpPr>
          <p:cNvPr id="7" name="Content Placeholder 2">
            <a:extLst>
              <a:ext uri="{FF2B5EF4-FFF2-40B4-BE49-F238E27FC236}">
                <a16:creationId xmlns:a16="http://schemas.microsoft.com/office/drawing/2014/main" id="{1BCB0852-5B94-4EDF-83A6-11164BD52510}"/>
              </a:ext>
            </a:extLst>
          </p:cNvPr>
          <p:cNvSpPr>
            <a:spLocks noGrp="1"/>
          </p:cNvSpPr>
          <p:nvPr>
            <p:ph idx="1"/>
          </p:nvPr>
        </p:nvSpPr>
        <p:spPr>
          <a:xfrm>
            <a:off x="733099" y="1713189"/>
            <a:ext cx="5362901" cy="4484541"/>
          </a:xfrm>
        </p:spPr>
        <p:txBody>
          <a:bodyPr>
            <a:normAutofit/>
          </a:bodyPr>
          <a:lstStyle/>
          <a:p>
            <a:pPr defTabSz="901700">
              <a:buClr>
                <a:schemeClr val="accent2"/>
              </a:buClr>
              <a:tabLst>
                <a:tab pos="4114800" algn="r"/>
              </a:tabLst>
            </a:pPr>
            <a:r>
              <a:rPr lang="en-US" sz="1800" dirty="0"/>
              <a:t>Indication ……………………………........	3</a:t>
            </a:r>
          </a:p>
          <a:p>
            <a:pPr defTabSz="901700">
              <a:buClr>
                <a:schemeClr val="accent2"/>
              </a:buClr>
              <a:tabLst>
                <a:tab pos="4114800" algn="r"/>
              </a:tabLst>
            </a:pPr>
            <a:r>
              <a:rPr lang="en-US" sz="1800" dirty="0"/>
              <a:t>ZYNRELEF Overview …………………...	4</a:t>
            </a:r>
          </a:p>
          <a:p>
            <a:pPr defTabSz="901700">
              <a:buClr>
                <a:schemeClr val="accent2"/>
              </a:buClr>
              <a:tabLst>
                <a:tab pos="4114800" algn="r"/>
              </a:tabLst>
            </a:pPr>
            <a:r>
              <a:rPr lang="en-US" sz="1800" dirty="0"/>
              <a:t>Mechanism of Action ………………........	6</a:t>
            </a:r>
          </a:p>
          <a:p>
            <a:pPr defTabSz="892175">
              <a:buClr>
                <a:schemeClr val="accent2"/>
              </a:buClr>
              <a:tabLst>
                <a:tab pos="4114800" algn="r"/>
                <a:tab pos="4397375" algn="l"/>
              </a:tabLst>
            </a:pPr>
            <a:r>
              <a:rPr lang="en-US" sz="1800" dirty="0"/>
              <a:t>Clinical Study Results ……………..…….	13</a:t>
            </a:r>
          </a:p>
          <a:p>
            <a:pPr defTabSz="892175">
              <a:buClr>
                <a:schemeClr val="accent2"/>
              </a:buClr>
              <a:tabLst>
                <a:tab pos="4114800" algn="r"/>
                <a:tab pos="4397375" algn="l"/>
              </a:tabLst>
            </a:pPr>
            <a:r>
              <a:rPr lang="en-US" sz="1800" dirty="0"/>
              <a:t>Real-World Evidence ………………........	53</a:t>
            </a:r>
          </a:p>
          <a:p>
            <a:pPr defTabSz="892175">
              <a:buClr>
                <a:schemeClr val="accent2"/>
              </a:buClr>
              <a:tabLst>
                <a:tab pos="4114800" algn="r"/>
                <a:tab pos="4397375" algn="l"/>
              </a:tabLst>
            </a:pPr>
            <a:r>
              <a:rPr lang="en-US" sz="1800" dirty="0"/>
              <a:t>Dosage and Administration ...…………...	55</a:t>
            </a:r>
          </a:p>
          <a:p>
            <a:pPr defTabSz="892175">
              <a:buClr>
                <a:schemeClr val="accent2"/>
              </a:buClr>
              <a:tabLst>
                <a:tab pos="4114800" algn="r"/>
                <a:tab pos="4289425" algn="l"/>
                <a:tab pos="4397375" algn="l"/>
              </a:tabLst>
            </a:pPr>
            <a:r>
              <a:rPr lang="en-US" sz="1800" dirty="0"/>
              <a:t>Packaging, Storage, and Handling ..…...	59</a:t>
            </a:r>
          </a:p>
          <a:p>
            <a:pPr defTabSz="892175">
              <a:buClr>
                <a:schemeClr val="accent2"/>
              </a:buClr>
              <a:tabLst>
                <a:tab pos="4114800" algn="r"/>
                <a:tab pos="4397375" algn="l"/>
              </a:tabLst>
            </a:pPr>
            <a:r>
              <a:rPr lang="en-US" sz="1800" dirty="0"/>
              <a:t>ZYNRELEF Unit Pricing …………….......	61</a:t>
            </a:r>
          </a:p>
          <a:p>
            <a:pPr defTabSz="892175">
              <a:buClr>
                <a:schemeClr val="accent2"/>
              </a:buClr>
              <a:tabLst>
                <a:tab pos="4114800" algn="r"/>
                <a:tab pos="4397375" algn="l"/>
              </a:tabLst>
            </a:pPr>
            <a:r>
              <a:rPr lang="en-US" sz="1800" dirty="0"/>
              <a:t>Reimbursement …………………………..	62</a:t>
            </a:r>
          </a:p>
          <a:p>
            <a:pPr defTabSz="892175">
              <a:buClr>
                <a:schemeClr val="accent2"/>
              </a:buClr>
              <a:tabLst>
                <a:tab pos="4114800" algn="r"/>
                <a:tab pos="4397375" algn="l"/>
              </a:tabLst>
            </a:pPr>
            <a:r>
              <a:rPr lang="en-US" sz="1800" dirty="0"/>
              <a:t>Important Safety Information ……….......	64</a:t>
            </a:r>
          </a:p>
        </p:txBody>
      </p:sp>
      <p:sp>
        <p:nvSpPr>
          <p:cNvPr id="13" name="Footer Placeholder 4">
            <a:extLst>
              <a:ext uri="{FF2B5EF4-FFF2-40B4-BE49-F238E27FC236}">
                <a16:creationId xmlns:a16="http://schemas.microsoft.com/office/drawing/2014/main" id="{C7B910BC-7D2C-7D4B-981B-D102D664B3F3}"/>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2" name="Rectangle 1">
            <a:hlinkClick r:id="rId3" action="ppaction://hlinksldjump"/>
            <a:extLst>
              <a:ext uri="{FF2B5EF4-FFF2-40B4-BE49-F238E27FC236}">
                <a16:creationId xmlns:a16="http://schemas.microsoft.com/office/drawing/2014/main" id="{C0294348-A5EF-445A-54BB-63AA698C9E2E}"/>
              </a:ext>
            </a:extLst>
          </p:cNvPr>
          <p:cNvSpPr/>
          <p:nvPr/>
        </p:nvSpPr>
        <p:spPr>
          <a:xfrm>
            <a:off x="630936" y="1713189"/>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rId4" action="ppaction://hlinksldjump"/>
            <a:extLst>
              <a:ext uri="{FF2B5EF4-FFF2-40B4-BE49-F238E27FC236}">
                <a16:creationId xmlns:a16="http://schemas.microsoft.com/office/drawing/2014/main" id="{83AD5C1F-CCA0-56BF-5BE5-CE6B8C38E51F}"/>
              </a:ext>
            </a:extLst>
          </p:cNvPr>
          <p:cNvSpPr/>
          <p:nvPr/>
        </p:nvSpPr>
        <p:spPr>
          <a:xfrm>
            <a:off x="630936" y="2090080"/>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ction="ppaction://hlinksldjump" tooltip="Mechanism of Action"/>
            <a:extLst>
              <a:ext uri="{FF2B5EF4-FFF2-40B4-BE49-F238E27FC236}">
                <a16:creationId xmlns:a16="http://schemas.microsoft.com/office/drawing/2014/main" id="{67FC84BC-7B7E-D2A1-7B28-F996A1589514}"/>
              </a:ext>
            </a:extLst>
          </p:cNvPr>
          <p:cNvSpPr/>
          <p:nvPr/>
        </p:nvSpPr>
        <p:spPr>
          <a:xfrm>
            <a:off x="630936" y="2466971"/>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6" action="ppaction://hlinksldjump" tooltip="Clinical Study Results"/>
            <a:extLst>
              <a:ext uri="{FF2B5EF4-FFF2-40B4-BE49-F238E27FC236}">
                <a16:creationId xmlns:a16="http://schemas.microsoft.com/office/drawing/2014/main" id="{B4F87307-5B8B-0A81-2D29-DA9C1E2974D6}"/>
              </a:ext>
            </a:extLst>
          </p:cNvPr>
          <p:cNvSpPr/>
          <p:nvPr/>
        </p:nvSpPr>
        <p:spPr>
          <a:xfrm>
            <a:off x="630936" y="2843862"/>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FD4AEF16-21D5-11DA-31FD-E97EDEEA42B0}"/>
              </a:ext>
            </a:extLst>
          </p:cNvPr>
          <p:cNvSpPr/>
          <p:nvPr/>
        </p:nvSpPr>
        <p:spPr>
          <a:xfrm>
            <a:off x="630936" y="3580682"/>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A3DCCDA7-D136-F5E7-4B8F-7DC7EB2406FB}"/>
              </a:ext>
            </a:extLst>
          </p:cNvPr>
          <p:cNvSpPr/>
          <p:nvPr/>
        </p:nvSpPr>
        <p:spPr>
          <a:xfrm>
            <a:off x="630936" y="3957573"/>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9" action="ppaction://hlinksldjump" tooltip="ZYNRELEF Pricing"/>
            <a:extLst>
              <a:ext uri="{FF2B5EF4-FFF2-40B4-BE49-F238E27FC236}">
                <a16:creationId xmlns:a16="http://schemas.microsoft.com/office/drawing/2014/main" id="{DF2DDAA3-EB83-D4EB-5304-27DCDA2A4A50}"/>
              </a:ext>
            </a:extLst>
          </p:cNvPr>
          <p:cNvSpPr/>
          <p:nvPr/>
        </p:nvSpPr>
        <p:spPr>
          <a:xfrm>
            <a:off x="630936" y="4334464"/>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0" action="ppaction://hlinksldjump"/>
            <a:extLst>
              <a:ext uri="{FF2B5EF4-FFF2-40B4-BE49-F238E27FC236}">
                <a16:creationId xmlns:a16="http://schemas.microsoft.com/office/drawing/2014/main" id="{DFE47310-7D86-F98F-D9A5-6AD382618EFE}"/>
              </a:ext>
            </a:extLst>
          </p:cNvPr>
          <p:cNvSpPr/>
          <p:nvPr/>
        </p:nvSpPr>
        <p:spPr>
          <a:xfrm>
            <a:off x="630936" y="4711355"/>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1" action="ppaction://hlinksldjump" tooltip="Important Safety Information"/>
            <a:extLst>
              <a:ext uri="{FF2B5EF4-FFF2-40B4-BE49-F238E27FC236}">
                <a16:creationId xmlns:a16="http://schemas.microsoft.com/office/drawing/2014/main" id="{6DA45983-966F-8AE0-CB22-D07A334C80C2}"/>
              </a:ext>
            </a:extLst>
          </p:cNvPr>
          <p:cNvSpPr/>
          <p:nvPr/>
        </p:nvSpPr>
        <p:spPr>
          <a:xfrm>
            <a:off x="630936" y="5088246"/>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2" action="ppaction://hlinksldjump" tooltip="Real-World Evidence"/>
            <a:extLst>
              <a:ext uri="{FF2B5EF4-FFF2-40B4-BE49-F238E27FC236}">
                <a16:creationId xmlns:a16="http://schemas.microsoft.com/office/drawing/2014/main" id="{636ABA10-4A76-512F-5F2E-CF94CEA386FD}"/>
              </a:ext>
            </a:extLst>
          </p:cNvPr>
          <p:cNvSpPr/>
          <p:nvPr/>
        </p:nvSpPr>
        <p:spPr>
          <a:xfrm>
            <a:off x="630936" y="3210274"/>
            <a:ext cx="4805680" cy="3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85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79DE81-A3F5-48EE-8365-AE23C160F31F}"/>
              </a:ext>
            </a:extLst>
          </p:cNvPr>
          <p:cNvSpPr>
            <a:spLocks noGrp="1"/>
          </p:cNvSpPr>
          <p:nvPr>
            <p:ph type="title"/>
          </p:nvPr>
        </p:nvSpPr>
        <p:spPr>
          <a:xfrm>
            <a:off x="733099" y="764829"/>
            <a:ext cx="10180236" cy="977188"/>
          </a:xfrm>
        </p:spPr>
        <p:txBody>
          <a:bodyPr>
            <a:noAutofit/>
          </a:bodyPr>
          <a:lstStyle/>
          <a:p>
            <a:pPr>
              <a:lnSpc>
                <a:spcPct val="100000"/>
              </a:lnSpc>
            </a:pPr>
            <a:r>
              <a:rPr lang="en-US" dirty="0"/>
              <a:t>EPOCH 2 Herniorrhaphy: Superior Reduction in Pain Intensity Versus SOC Bupivacaine HCl Solution Through 72 Hours, the Time When Postsurgical Pain Is Most Intense</a:t>
            </a:r>
            <a:r>
              <a:rPr lang="en-US" sz="2000" baseline="30000" dirty="0"/>
              <a:t>1-3</a:t>
            </a:r>
            <a:endParaRPr lang="en-US" sz="2000" dirty="0"/>
          </a:p>
        </p:txBody>
      </p:sp>
      <p:sp>
        <p:nvSpPr>
          <p:cNvPr id="8" name="TextBox 7">
            <a:extLst>
              <a:ext uri="{FF2B5EF4-FFF2-40B4-BE49-F238E27FC236}">
                <a16:creationId xmlns:a16="http://schemas.microsoft.com/office/drawing/2014/main" id="{51E328CB-F635-4F59-A51F-AC7DD874505A}"/>
              </a:ext>
            </a:extLst>
          </p:cNvPr>
          <p:cNvSpPr txBox="1"/>
          <p:nvPr/>
        </p:nvSpPr>
        <p:spPr>
          <a:xfrm>
            <a:off x="7642406" y="2214757"/>
            <a:ext cx="3863794" cy="1369606"/>
          </a:xfrm>
          <a:prstGeom prst="rect">
            <a:avLst/>
          </a:prstGeom>
          <a:noFill/>
        </p:spPr>
        <p:txBody>
          <a:bodyPr wrap="square" rtlCol="0">
            <a:spAutoFit/>
          </a:bodyPr>
          <a:lstStyle/>
          <a:p>
            <a:pPr>
              <a:spcAft>
                <a:spcPts val="600"/>
              </a:spcAft>
              <a:tabLst>
                <a:tab pos="2806700" algn="l"/>
              </a:tabLst>
            </a:pPr>
            <a:r>
              <a:rPr lang="en-US" sz="1600" b="1" dirty="0">
                <a:solidFill>
                  <a:schemeClr val="accent3">
                    <a:lumMod val="50000"/>
                  </a:schemeClr>
                </a:solidFill>
              </a:rPr>
              <a:t>AUC</a:t>
            </a:r>
            <a:r>
              <a:rPr lang="en-US" sz="1600" b="1" baseline="-25000" dirty="0">
                <a:solidFill>
                  <a:schemeClr val="accent3">
                    <a:lumMod val="50000"/>
                  </a:schemeClr>
                </a:solidFill>
              </a:rPr>
              <a:t>0-72</a:t>
            </a:r>
            <a:r>
              <a:rPr lang="en-US" sz="1600" b="1" dirty="0">
                <a:solidFill>
                  <a:schemeClr val="accent3">
                    <a:lumMod val="50000"/>
                  </a:schemeClr>
                </a:solidFill>
              </a:rPr>
              <a:t> vs bupivacaine:</a:t>
            </a:r>
            <a:endParaRPr lang="en-US" sz="1600" b="1" dirty="0"/>
          </a:p>
          <a:p>
            <a:pPr>
              <a:spcAft>
                <a:spcPts val="600"/>
              </a:spcAft>
              <a:tabLst>
                <a:tab pos="2806700" algn="l"/>
              </a:tabLst>
            </a:pPr>
            <a:r>
              <a:rPr lang="en-US" sz="1200" b="1" i="1" dirty="0">
                <a:solidFill>
                  <a:srgbClr val="668C83"/>
                </a:solidFill>
              </a:rPr>
              <a:t>P &lt; </a:t>
            </a:r>
            <a:r>
              <a:rPr lang="en-US" sz="1200" b="1" dirty="0">
                <a:solidFill>
                  <a:srgbClr val="668C83"/>
                </a:solidFill>
              </a:rPr>
              <a:t>.0001</a:t>
            </a:r>
            <a:br>
              <a:rPr lang="en-US" sz="1200" b="1" dirty="0">
                <a:solidFill>
                  <a:srgbClr val="668C83"/>
                </a:solidFill>
              </a:rPr>
            </a:br>
            <a:endParaRPr lang="en-US" sz="1200" b="1" dirty="0">
              <a:solidFill>
                <a:srgbClr val="668C83"/>
              </a:solidFill>
            </a:endParaRPr>
          </a:p>
          <a:p>
            <a:pPr>
              <a:spcAft>
                <a:spcPts val="600"/>
              </a:spcAft>
              <a:tabLst>
                <a:tab pos="2806700" algn="l"/>
              </a:tabLst>
            </a:pPr>
            <a:r>
              <a:rPr lang="en-US" sz="1600" b="1" dirty="0">
                <a:solidFill>
                  <a:schemeClr val="accent3">
                    <a:lumMod val="50000"/>
                  </a:schemeClr>
                </a:solidFill>
              </a:rPr>
              <a:t>AUC</a:t>
            </a:r>
            <a:r>
              <a:rPr lang="en-US" sz="1600" b="1" baseline="-25000" dirty="0">
                <a:solidFill>
                  <a:schemeClr val="accent3">
                    <a:lumMod val="50000"/>
                  </a:schemeClr>
                </a:solidFill>
              </a:rPr>
              <a:t>0-72</a:t>
            </a:r>
            <a:r>
              <a:rPr lang="en-US" sz="1600" b="1" dirty="0">
                <a:solidFill>
                  <a:schemeClr val="accent3">
                    <a:lumMod val="50000"/>
                  </a:schemeClr>
                </a:solidFill>
              </a:rPr>
              <a:t> vs placebo:</a:t>
            </a:r>
          </a:p>
          <a:p>
            <a:pPr>
              <a:spcAft>
                <a:spcPts val="600"/>
              </a:spcAft>
              <a:tabLst>
                <a:tab pos="2806700" algn="l"/>
              </a:tabLst>
            </a:pPr>
            <a:r>
              <a:rPr lang="en-US" sz="1200" b="1" i="1" dirty="0">
                <a:solidFill>
                  <a:schemeClr val="accent3"/>
                </a:solidFill>
              </a:rPr>
              <a:t>P =</a:t>
            </a:r>
            <a:r>
              <a:rPr lang="en-US" sz="1200" b="1" dirty="0">
                <a:solidFill>
                  <a:schemeClr val="accent3"/>
                </a:solidFill>
              </a:rPr>
              <a:t> .0004</a:t>
            </a:r>
          </a:p>
        </p:txBody>
      </p:sp>
      <p:sp>
        <p:nvSpPr>
          <p:cNvPr id="23" name="Rectangle 22">
            <a:extLst>
              <a:ext uri="{FF2B5EF4-FFF2-40B4-BE49-F238E27FC236}">
                <a16:creationId xmlns:a16="http://schemas.microsoft.com/office/drawing/2014/main" id="{444E6065-E714-464A-ACCB-BD96CC92CC84}"/>
              </a:ext>
            </a:extLst>
          </p:cNvPr>
          <p:cNvSpPr/>
          <p:nvPr/>
        </p:nvSpPr>
        <p:spPr>
          <a:xfrm>
            <a:off x="1165116" y="2053162"/>
            <a:ext cx="6156433" cy="119486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FC227B14-E6A2-5D4B-A942-7006F84EC4D6}"/>
              </a:ext>
            </a:extLst>
          </p:cNvPr>
          <p:cNvSpPr txBox="1"/>
          <p:nvPr/>
        </p:nvSpPr>
        <p:spPr>
          <a:xfrm>
            <a:off x="6018200" y="2105467"/>
            <a:ext cx="1277647" cy="246221"/>
          </a:xfrm>
          <a:prstGeom prst="rect">
            <a:avLst/>
          </a:prstGeom>
          <a:noFill/>
        </p:spPr>
        <p:txBody>
          <a:bodyPr wrap="square" rtlCol="0">
            <a:spAutoFit/>
          </a:bodyPr>
          <a:lstStyle/>
          <a:p>
            <a:pPr algn="r"/>
            <a:r>
              <a:rPr lang="en-US" sz="1000" b="1" dirty="0">
                <a:solidFill>
                  <a:srgbClr val="FF0000"/>
                </a:solidFill>
              </a:rPr>
              <a:t>Severe Pain</a:t>
            </a:r>
          </a:p>
        </p:txBody>
      </p:sp>
      <p:graphicFrame>
        <p:nvGraphicFramePr>
          <p:cNvPr id="25" name="Chart 24">
            <a:extLst>
              <a:ext uri="{FF2B5EF4-FFF2-40B4-BE49-F238E27FC236}">
                <a16:creationId xmlns:a16="http://schemas.microsoft.com/office/drawing/2014/main" id="{B3CCBDF0-B01F-E342-BFAD-99B28A5CE24D}"/>
              </a:ext>
            </a:extLst>
          </p:cNvPr>
          <p:cNvGraphicFramePr/>
          <p:nvPr>
            <p:extLst>
              <p:ext uri="{D42A27DB-BD31-4B8C-83A1-F6EECF244321}">
                <p14:modId xmlns:p14="http://schemas.microsoft.com/office/powerpoint/2010/main" val="2006361401"/>
              </p:ext>
            </p:extLst>
          </p:nvPr>
        </p:nvGraphicFramePr>
        <p:xfrm>
          <a:off x="626819" y="1994489"/>
          <a:ext cx="6830834" cy="4415727"/>
        </p:xfrm>
        <a:graphic>
          <a:graphicData uri="http://schemas.openxmlformats.org/drawingml/2006/chart">
            <c:chart xmlns:c="http://schemas.openxmlformats.org/drawingml/2006/chart" xmlns:r="http://schemas.openxmlformats.org/officeDocument/2006/relationships" r:id="rId2"/>
          </a:graphicData>
        </a:graphic>
      </p:graphicFrame>
      <p:grpSp>
        <p:nvGrpSpPr>
          <p:cNvPr id="26" name="Group 25">
            <a:extLst>
              <a:ext uri="{FF2B5EF4-FFF2-40B4-BE49-F238E27FC236}">
                <a16:creationId xmlns:a16="http://schemas.microsoft.com/office/drawing/2014/main" id="{91A63ED8-E66A-9D45-88F5-B2594CD9C9E3}"/>
              </a:ext>
            </a:extLst>
          </p:cNvPr>
          <p:cNvGrpSpPr/>
          <p:nvPr/>
        </p:nvGrpSpPr>
        <p:grpSpPr>
          <a:xfrm>
            <a:off x="1134711" y="6049067"/>
            <a:ext cx="892115" cy="206210"/>
            <a:chOff x="1144236" y="4991057"/>
            <a:chExt cx="892115" cy="241382"/>
          </a:xfrm>
        </p:grpSpPr>
        <p:sp>
          <p:nvSpPr>
            <p:cNvPr id="27" name="Rectangle 26">
              <a:extLst>
                <a:ext uri="{FF2B5EF4-FFF2-40B4-BE49-F238E27FC236}">
                  <a16:creationId xmlns:a16="http://schemas.microsoft.com/office/drawing/2014/main" id="{5530B512-7FA6-7948-9EC7-BA20530144E8}"/>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8" name="TextBox 5">
              <a:extLst>
                <a:ext uri="{FF2B5EF4-FFF2-40B4-BE49-F238E27FC236}">
                  <a16:creationId xmlns:a16="http://schemas.microsoft.com/office/drawing/2014/main" id="{5FA57728-0A44-7F40-8E9D-7D4761BCA304}"/>
                </a:ext>
              </a:extLst>
            </p:cNvPr>
            <p:cNvSpPr txBox="1"/>
            <p:nvPr/>
          </p:nvSpPr>
          <p:spPr>
            <a:xfrm>
              <a:off x="1207027" y="4991057"/>
              <a:ext cx="829324" cy="241382"/>
            </a:xfrm>
            <a:prstGeom prst="rect">
              <a:avLst/>
            </a:prstGeom>
            <a:noFill/>
          </p:spPr>
          <p:txBody>
            <a:bodyPr wrap="square" lIns="18288" tIns="45720"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solidFill>
                    <a:srgbClr val="000000"/>
                  </a:solidFill>
                </a:rPr>
                <a:t>1 2    4          8 </a:t>
              </a:r>
            </a:p>
          </p:txBody>
        </p:sp>
      </p:grpSp>
      <p:cxnSp>
        <p:nvCxnSpPr>
          <p:cNvPr id="29" name="Straight Arrow Connector 28">
            <a:extLst>
              <a:ext uri="{FF2B5EF4-FFF2-40B4-BE49-F238E27FC236}">
                <a16:creationId xmlns:a16="http://schemas.microsoft.com/office/drawing/2014/main" id="{B1051D48-8CF4-CC46-84E0-91EC65E7194F}"/>
              </a:ext>
            </a:extLst>
          </p:cNvPr>
          <p:cNvCxnSpPr/>
          <p:nvPr/>
        </p:nvCxnSpPr>
        <p:spPr>
          <a:xfrm flipV="1">
            <a:off x="711924" y="2897744"/>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4A6DC77-0A71-AF40-8D84-D1AA3CCCA997}"/>
              </a:ext>
            </a:extLst>
          </p:cNvPr>
          <p:cNvSpPr/>
          <p:nvPr/>
        </p:nvSpPr>
        <p:spPr>
          <a:xfrm rot="16200000">
            <a:off x="-205744" y="3872916"/>
            <a:ext cx="1507144" cy="307777"/>
          </a:xfrm>
          <a:prstGeom prst="rect">
            <a:avLst/>
          </a:prstGeom>
        </p:spPr>
        <p:txBody>
          <a:bodyPr wrap="none">
            <a:spAutoFit/>
          </a:bodyPr>
          <a:lstStyle/>
          <a:p>
            <a:r>
              <a:rPr lang="en-US" sz="1400" b="1" dirty="0">
                <a:solidFill>
                  <a:schemeClr val="accent5"/>
                </a:solidFill>
              </a:rPr>
              <a:t>Increasing Pain</a:t>
            </a:r>
            <a:endParaRPr lang="en-US" dirty="0">
              <a:solidFill>
                <a:schemeClr val="accent5"/>
              </a:solidFill>
            </a:endParaRPr>
          </a:p>
        </p:txBody>
      </p:sp>
      <p:sp>
        <p:nvSpPr>
          <p:cNvPr id="21" name="Rectangle 20">
            <a:extLst>
              <a:ext uri="{FF2B5EF4-FFF2-40B4-BE49-F238E27FC236}">
                <a16:creationId xmlns:a16="http://schemas.microsoft.com/office/drawing/2014/main" id="{41D79917-E6B6-4732-B8F1-096E25AF2672}"/>
              </a:ext>
            </a:extLst>
          </p:cNvPr>
          <p:cNvSpPr/>
          <p:nvPr/>
        </p:nvSpPr>
        <p:spPr>
          <a:xfrm>
            <a:off x="7690533" y="5332541"/>
            <a:ext cx="4285567" cy="1107996"/>
          </a:xfrm>
          <a:prstGeom prst="rect">
            <a:avLst/>
          </a:prstGeom>
        </p:spPr>
        <p:txBody>
          <a:bodyPr wrap="square" lIns="45720" rIns="45720" anchor="b" anchorCtr="0">
            <a:spAutoFit/>
          </a:bodyPr>
          <a:lstStyle/>
          <a:p>
            <a:pPr lvl="0">
              <a:spcAft>
                <a:spcPts val="600"/>
              </a:spcAft>
              <a:defRPr/>
            </a:pPr>
            <a:r>
              <a:rPr lang="en-US" sz="800" b="1" dirty="0"/>
              <a:t>Note: </a:t>
            </a:r>
            <a:r>
              <a:rPr lang="en-US" sz="800" dirty="0"/>
              <a:t>Pain scores were analyzed with adjustment for the analgesic duration of rescue medications. </a:t>
            </a:r>
          </a:p>
          <a:p>
            <a:pPr lvl="0">
              <a:spcAft>
                <a:spcPts val="600"/>
              </a:spcAft>
              <a:defRPr/>
            </a:pPr>
            <a:r>
              <a:rPr lang="en-US" sz="800" b="1" dirty="0"/>
              <a:t>SOC:</a:t>
            </a:r>
            <a:r>
              <a:rPr lang="en-US" sz="800" dirty="0"/>
              <a:t> standard-of-care. </a:t>
            </a:r>
            <a:r>
              <a:rPr lang="en-US" sz="800" b="1" dirty="0"/>
              <a:t>NRS-A: </a:t>
            </a:r>
            <a:r>
              <a:rPr lang="en-US" sz="800" dirty="0"/>
              <a:t>Numeric Rating Scale With Activity.</a:t>
            </a:r>
            <a:br>
              <a:rPr lang="en-US" sz="800" dirty="0"/>
            </a:br>
            <a:r>
              <a:rPr lang="en-US" sz="800" b="1" dirty="0"/>
              <a:t>AUC:</a:t>
            </a:r>
            <a:r>
              <a:rPr lang="en-US" sz="800" dirty="0"/>
              <a:t> area under the curve.</a:t>
            </a:r>
          </a:p>
          <a:p>
            <a:pPr lvl="0">
              <a:spcAft>
                <a:spcPts val="600"/>
              </a:spcAft>
              <a:defRPr/>
            </a:pPr>
            <a:r>
              <a:rPr lang="en-US" sz="800" b="1" dirty="0"/>
              <a:t>References:</a:t>
            </a:r>
            <a:r>
              <a:rPr lang="en-US" sz="800" dirty="0"/>
              <a:t> </a:t>
            </a:r>
            <a:r>
              <a:rPr lang="en-US" sz="800" b="1" dirty="0"/>
              <a:t>1. </a:t>
            </a:r>
            <a:r>
              <a:rPr lang="en-US" sz="800" dirty="0"/>
              <a:t>ZYNRELEF [package insert]. San Diego, CA: Heron Therapeutics Inc; 2021. </a:t>
            </a:r>
            <a:r>
              <a:rPr lang="en-US" sz="800" b="1" dirty="0"/>
              <a:t>2.</a:t>
            </a:r>
            <a:r>
              <a:rPr lang="en-US" sz="800" dirty="0"/>
              <a:t> Viscusi E, Minkowitz H, Winkle P, et al. </a:t>
            </a:r>
            <a:r>
              <a:rPr lang="en-US" sz="800" i="1" dirty="0"/>
              <a:t>Hernia</a:t>
            </a:r>
            <a:r>
              <a:rPr lang="en-US" sz="800" dirty="0"/>
              <a:t>. 2019;23(6):1071-1080. </a:t>
            </a:r>
            <a:r>
              <a:rPr lang="en-US" sz="800" b="1" dirty="0"/>
              <a:t>3. </a:t>
            </a:r>
            <a:r>
              <a:rPr lang="en-US" sz="800" dirty="0"/>
              <a:t>Svensson I, Sjöström B, Haljamäe H. </a:t>
            </a:r>
            <a:r>
              <a:rPr lang="en-US" sz="800" i="1" dirty="0"/>
              <a:t>J Pain Symptom Manage</a:t>
            </a:r>
            <a:r>
              <a:rPr lang="en-US" sz="800" dirty="0"/>
              <a:t>. 2000;20(3):193-201.</a:t>
            </a:r>
            <a:endParaRPr lang="en-US" sz="800" dirty="0">
              <a:highlight>
                <a:srgbClr val="FFFF00"/>
              </a:highlight>
            </a:endParaRPr>
          </a:p>
        </p:txBody>
      </p:sp>
      <p:sp>
        <p:nvSpPr>
          <p:cNvPr id="34" name="TextBox 33">
            <a:extLst>
              <a:ext uri="{FF2B5EF4-FFF2-40B4-BE49-F238E27FC236}">
                <a16:creationId xmlns:a16="http://schemas.microsoft.com/office/drawing/2014/main" id="{27AFA4F4-E9E3-43A5-BDC3-14395887CCC0}"/>
              </a:ext>
            </a:extLst>
          </p:cNvPr>
          <p:cNvSpPr txBox="1"/>
          <p:nvPr/>
        </p:nvSpPr>
        <p:spPr>
          <a:xfrm>
            <a:off x="7882859" y="3830998"/>
            <a:ext cx="3157568" cy="861774"/>
          </a:xfrm>
          <a:prstGeom prst="rect">
            <a:avLst/>
          </a:prstGeom>
          <a:noFill/>
        </p:spPr>
        <p:txBody>
          <a:bodyPr wrap="square" rtlCol="0">
            <a:spAutoFit/>
          </a:bodyPr>
          <a:lstStyle/>
          <a:p>
            <a:pPr>
              <a:spcBef>
                <a:spcPts val="1200"/>
              </a:spcBef>
            </a:pPr>
            <a:r>
              <a:rPr lang="en-US" sz="1000" b="1" dirty="0"/>
              <a:t>Saline Placebo (n = 82)</a:t>
            </a:r>
          </a:p>
          <a:p>
            <a:pPr>
              <a:spcBef>
                <a:spcPts val="1200"/>
              </a:spcBef>
            </a:pPr>
            <a:r>
              <a:rPr lang="en-US" sz="1000" b="1" dirty="0"/>
              <a:t>Bupivacaine HCl Solution 75 mg (n = 172)</a:t>
            </a:r>
          </a:p>
          <a:p>
            <a:pPr>
              <a:spcBef>
                <a:spcPts val="1200"/>
              </a:spcBef>
            </a:pPr>
            <a:r>
              <a:rPr lang="pl-PL" sz="1000" b="1" dirty="0"/>
              <a:t>ZYNRELEF </a:t>
            </a:r>
            <a:r>
              <a:rPr lang="en-US" sz="1000" b="1" dirty="0"/>
              <a:t>300</a:t>
            </a:r>
            <a:r>
              <a:rPr lang="pl-PL" sz="1000" b="1" dirty="0"/>
              <a:t> mg/</a:t>
            </a:r>
            <a:r>
              <a:rPr lang="en-US" sz="1000" b="1" dirty="0"/>
              <a:t>9</a:t>
            </a:r>
            <a:r>
              <a:rPr lang="pl-PL" sz="1000" b="1" dirty="0"/>
              <a:t> mg (</a:t>
            </a:r>
            <a:r>
              <a:rPr lang="en-US" sz="1000" b="1" dirty="0"/>
              <a:t>n</a:t>
            </a:r>
            <a:r>
              <a:rPr lang="pl-PL" sz="1000" b="1" dirty="0"/>
              <a:t> = 1</a:t>
            </a:r>
            <a:r>
              <a:rPr lang="en-US" sz="1000" b="1" dirty="0"/>
              <a:t>64</a:t>
            </a:r>
            <a:r>
              <a:rPr lang="pl-PL" sz="1000" b="1" dirty="0"/>
              <a:t>)</a:t>
            </a:r>
            <a:endParaRPr lang="en-US" sz="1000" b="1" dirty="0"/>
          </a:p>
        </p:txBody>
      </p:sp>
      <p:grpSp>
        <p:nvGrpSpPr>
          <p:cNvPr id="36" name="Group 35">
            <a:extLst>
              <a:ext uri="{FF2B5EF4-FFF2-40B4-BE49-F238E27FC236}">
                <a16:creationId xmlns:a16="http://schemas.microsoft.com/office/drawing/2014/main" id="{62497AC2-DB95-4817-AD4F-8459CD710F68}"/>
              </a:ext>
            </a:extLst>
          </p:cNvPr>
          <p:cNvGrpSpPr/>
          <p:nvPr/>
        </p:nvGrpSpPr>
        <p:grpSpPr>
          <a:xfrm>
            <a:off x="7734760" y="3903978"/>
            <a:ext cx="182880" cy="707476"/>
            <a:chOff x="7734760" y="3903978"/>
            <a:chExt cx="182880" cy="707476"/>
          </a:xfrm>
        </p:grpSpPr>
        <p:grpSp>
          <p:nvGrpSpPr>
            <p:cNvPr id="37" name="Group 36">
              <a:extLst>
                <a:ext uri="{FF2B5EF4-FFF2-40B4-BE49-F238E27FC236}">
                  <a16:creationId xmlns:a16="http://schemas.microsoft.com/office/drawing/2014/main" id="{27548B91-88DC-4E95-A48B-4DBACBC04034}"/>
                </a:ext>
              </a:extLst>
            </p:cNvPr>
            <p:cNvGrpSpPr/>
            <p:nvPr/>
          </p:nvGrpSpPr>
          <p:grpSpPr>
            <a:xfrm>
              <a:off x="7780480" y="3903978"/>
              <a:ext cx="91440" cy="707476"/>
              <a:chOff x="7783382" y="3904220"/>
              <a:chExt cx="91440" cy="707476"/>
            </a:xfrm>
          </p:grpSpPr>
          <p:sp>
            <p:nvSpPr>
              <p:cNvPr id="41" name="Isosceles Triangle 40">
                <a:extLst>
                  <a:ext uri="{FF2B5EF4-FFF2-40B4-BE49-F238E27FC236}">
                    <a16:creationId xmlns:a16="http://schemas.microsoft.com/office/drawing/2014/main" id="{FE42EF53-A1FC-4843-B326-686DD7215634}"/>
                  </a:ext>
                </a:extLst>
              </p:cNvPr>
              <p:cNvSpPr/>
              <p:nvPr/>
            </p:nvSpPr>
            <p:spPr>
              <a:xfrm>
                <a:off x="7783382" y="3904220"/>
                <a:ext cx="91440"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1102026-8A80-4DDC-9476-CB48F1857506}"/>
                  </a:ext>
                </a:extLst>
              </p:cNvPr>
              <p:cNvSpPr/>
              <p:nvPr/>
            </p:nvSpPr>
            <p:spPr>
              <a:xfrm>
                <a:off x="7785289" y="4219031"/>
                <a:ext cx="87627" cy="89757"/>
              </a:xfrm>
              <a:prstGeom prst="rect">
                <a:avLst/>
              </a:prstGeom>
              <a:solidFill>
                <a:srgbClr val="7DA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Diamond 42">
                <a:extLst>
                  <a:ext uri="{FF2B5EF4-FFF2-40B4-BE49-F238E27FC236}">
                    <a16:creationId xmlns:a16="http://schemas.microsoft.com/office/drawing/2014/main" id="{3EBFBFF9-F60C-4F86-A2E9-C6B7FC3CDD20}"/>
                  </a:ext>
                </a:extLst>
              </p:cNvPr>
              <p:cNvSpPr/>
              <p:nvPr/>
            </p:nvSpPr>
            <p:spPr>
              <a:xfrm>
                <a:off x="7783382" y="4520256"/>
                <a:ext cx="91440" cy="9144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8" name="Straight Connector 37">
              <a:extLst>
                <a:ext uri="{FF2B5EF4-FFF2-40B4-BE49-F238E27FC236}">
                  <a16:creationId xmlns:a16="http://schemas.microsoft.com/office/drawing/2014/main" id="{8B1B3375-2A54-48EF-859D-63B3400E2CB4}"/>
                </a:ext>
              </a:extLst>
            </p:cNvPr>
            <p:cNvCxnSpPr/>
            <p:nvPr/>
          </p:nvCxnSpPr>
          <p:spPr>
            <a:xfrm>
              <a:off x="7734760" y="3957640"/>
              <a:ext cx="182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5CF2A42-8915-4031-8549-698AECB658B4}"/>
                </a:ext>
              </a:extLst>
            </p:cNvPr>
            <p:cNvCxnSpPr/>
            <p:nvPr/>
          </p:nvCxnSpPr>
          <p:spPr>
            <a:xfrm>
              <a:off x="7734760" y="4262440"/>
              <a:ext cx="182880" cy="0"/>
            </a:xfrm>
            <a:prstGeom prst="line">
              <a:avLst/>
            </a:prstGeom>
            <a:ln w="28575">
              <a:solidFill>
                <a:srgbClr val="7DAEA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C5A216-A9AD-43CC-B20A-25F5B691E660}"/>
                </a:ext>
              </a:extLst>
            </p:cNvPr>
            <p:cNvCxnSpPr/>
            <p:nvPr/>
          </p:nvCxnSpPr>
          <p:spPr>
            <a:xfrm>
              <a:off x="7734760" y="4567240"/>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44460AC-CF11-9B44-89E8-E2859AC44BA9}"/>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31" name="Footer Placeholder 4">
            <a:extLst>
              <a:ext uri="{FF2B5EF4-FFF2-40B4-BE49-F238E27FC236}">
                <a16:creationId xmlns:a16="http://schemas.microsoft.com/office/drawing/2014/main" id="{CE209396-37BC-4A45-ACD3-AF650300F48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10811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84FE53-0BD4-4AA7-9667-7EB5F4CB8FB6}"/>
              </a:ext>
            </a:extLst>
          </p:cNvPr>
          <p:cNvSpPr>
            <a:spLocks noGrp="1"/>
          </p:cNvSpPr>
          <p:nvPr>
            <p:ph type="title"/>
          </p:nvPr>
        </p:nvSpPr>
        <p:spPr>
          <a:xfrm>
            <a:off x="720362" y="377173"/>
            <a:ext cx="10215200" cy="977188"/>
          </a:xfrm>
        </p:spPr>
        <p:txBody>
          <a:bodyPr>
            <a:noAutofit/>
          </a:bodyPr>
          <a:lstStyle/>
          <a:p>
            <a:pPr>
              <a:lnSpc>
                <a:spcPct val="100000"/>
              </a:lnSpc>
            </a:pPr>
            <a:r>
              <a:rPr lang="en-US" dirty="0"/>
              <a:t>EPOCH 2 Herniorrhaphy: Greater Pain Relief Versus SOC Bupivacaine HCl Solution</a:t>
            </a:r>
            <a:r>
              <a:rPr lang="en-US" sz="2000" baseline="30000" dirty="0"/>
              <a:t>1,2</a:t>
            </a:r>
          </a:p>
        </p:txBody>
      </p:sp>
      <p:sp>
        <p:nvSpPr>
          <p:cNvPr id="54" name="Rounded Rectangle 31">
            <a:extLst>
              <a:ext uri="{FF2B5EF4-FFF2-40B4-BE49-F238E27FC236}">
                <a16:creationId xmlns:a16="http://schemas.microsoft.com/office/drawing/2014/main" id="{D9FAE7B0-4F74-4143-856F-49A3B0D99BD7}"/>
              </a:ext>
            </a:extLst>
          </p:cNvPr>
          <p:cNvSpPr/>
          <p:nvPr/>
        </p:nvSpPr>
        <p:spPr>
          <a:xfrm>
            <a:off x="1686288" y="3235525"/>
            <a:ext cx="635459" cy="1520873"/>
          </a:xfrm>
          <a:prstGeom prst="roundRect">
            <a:avLst>
              <a:gd name="adj" fmla="val 1469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65">
            <a:extLst>
              <a:ext uri="{FF2B5EF4-FFF2-40B4-BE49-F238E27FC236}">
                <a16:creationId xmlns:a16="http://schemas.microsoft.com/office/drawing/2014/main" id="{6A95A402-2EB3-7E41-907D-1C87609806CA}"/>
              </a:ext>
            </a:extLst>
          </p:cNvPr>
          <p:cNvSpPr/>
          <p:nvPr/>
        </p:nvSpPr>
        <p:spPr>
          <a:xfrm>
            <a:off x="2854324" y="3710714"/>
            <a:ext cx="4467225" cy="1401161"/>
          </a:xfrm>
          <a:prstGeom prst="roundRect">
            <a:avLst>
              <a:gd name="adj" fmla="val 833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6" name="Chart 55">
            <a:extLst>
              <a:ext uri="{FF2B5EF4-FFF2-40B4-BE49-F238E27FC236}">
                <a16:creationId xmlns:a16="http://schemas.microsoft.com/office/drawing/2014/main" id="{83A7E271-415A-9F45-B92C-930B4A06E08C}"/>
              </a:ext>
            </a:extLst>
          </p:cNvPr>
          <p:cNvGraphicFramePr/>
          <p:nvPr>
            <p:extLst>
              <p:ext uri="{D42A27DB-BD31-4B8C-83A1-F6EECF244321}">
                <p14:modId xmlns:p14="http://schemas.microsoft.com/office/powerpoint/2010/main" val="340443933"/>
              </p:ext>
            </p:extLst>
          </p:nvPr>
        </p:nvGraphicFramePr>
        <p:xfrm>
          <a:off x="626819" y="1994489"/>
          <a:ext cx="6830834" cy="4415727"/>
        </p:xfrm>
        <a:graphic>
          <a:graphicData uri="http://schemas.openxmlformats.org/drawingml/2006/chart">
            <c:chart xmlns:c="http://schemas.openxmlformats.org/drawingml/2006/chart" xmlns:r="http://schemas.openxmlformats.org/officeDocument/2006/relationships" r:id="rId3"/>
          </a:graphicData>
        </a:graphic>
      </p:graphicFrame>
      <p:cxnSp>
        <p:nvCxnSpPr>
          <p:cNvPr id="62" name="Straight Arrow Connector 61">
            <a:extLst>
              <a:ext uri="{FF2B5EF4-FFF2-40B4-BE49-F238E27FC236}">
                <a16:creationId xmlns:a16="http://schemas.microsoft.com/office/drawing/2014/main" id="{00FA7DD2-62A3-D74C-BB11-521EC6915430}"/>
              </a:ext>
            </a:extLst>
          </p:cNvPr>
          <p:cNvCxnSpPr/>
          <p:nvPr/>
        </p:nvCxnSpPr>
        <p:spPr>
          <a:xfrm flipV="1">
            <a:off x="711927" y="2896916"/>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EB938CC-8719-7E44-84A5-61D83F38FDD2}"/>
              </a:ext>
            </a:extLst>
          </p:cNvPr>
          <p:cNvSpPr/>
          <p:nvPr/>
        </p:nvSpPr>
        <p:spPr>
          <a:xfrm rot="16200000">
            <a:off x="-205741" y="3872088"/>
            <a:ext cx="1507144" cy="307777"/>
          </a:xfrm>
          <a:prstGeom prst="rect">
            <a:avLst/>
          </a:prstGeom>
        </p:spPr>
        <p:txBody>
          <a:bodyPr wrap="none">
            <a:spAutoFit/>
          </a:bodyPr>
          <a:lstStyle/>
          <a:p>
            <a:r>
              <a:rPr lang="en-US" sz="1400" b="1" dirty="0">
                <a:solidFill>
                  <a:schemeClr val="accent5"/>
                </a:solidFill>
              </a:rPr>
              <a:t>Increasing Pain</a:t>
            </a:r>
            <a:endParaRPr lang="en-US" dirty="0">
              <a:solidFill>
                <a:schemeClr val="accent5"/>
              </a:solidFill>
            </a:endParaRPr>
          </a:p>
        </p:txBody>
      </p:sp>
      <p:sp>
        <p:nvSpPr>
          <p:cNvPr id="23" name="Rectangle 22">
            <a:extLst>
              <a:ext uri="{FF2B5EF4-FFF2-40B4-BE49-F238E27FC236}">
                <a16:creationId xmlns:a16="http://schemas.microsoft.com/office/drawing/2014/main" id="{83ADB91F-8070-4137-BE30-35C8A601944D}"/>
              </a:ext>
            </a:extLst>
          </p:cNvPr>
          <p:cNvSpPr/>
          <p:nvPr/>
        </p:nvSpPr>
        <p:spPr>
          <a:xfrm>
            <a:off x="7690532" y="5039500"/>
            <a:ext cx="4272867" cy="1384995"/>
          </a:xfrm>
          <a:prstGeom prst="rect">
            <a:avLst/>
          </a:prstGeom>
        </p:spPr>
        <p:txBody>
          <a:bodyPr wrap="square" lIns="45720" rIns="45720" anchor="b" anchorCtr="0">
            <a:spAutoFit/>
          </a:bodyPr>
          <a:lstStyle/>
          <a:p>
            <a:pPr>
              <a:spcAft>
                <a:spcPts val="600"/>
              </a:spcAft>
            </a:pPr>
            <a:r>
              <a:rPr lang="en-US" sz="800" baseline="30000" dirty="0"/>
              <a:t>a</a:t>
            </a:r>
            <a:r>
              <a:rPr lang="en-US" sz="800" dirty="0"/>
              <a:t>Analysis not prespecified; nominal </a:t>
            </a:r>
            <a:r>
              <a:rPr lang="en-US" sz="800" i="1" dirty="0"/>
              <a:t>P</a:t>
            </a:r>
            <a:r>
              <a:rPr lang="en-US" sz="800" dirty="0"/>
              <a:t> value not controlled for multiplicity.</a:t>
            </a:r>
          </a:p>
          <a:p>
            <a:pPr>
              <a:spcAft>
                <a:spcPts val="600"/>
              </a:spcAft>
            </a:pPr>
            <a:r>
              <a:rPr lang="en-US" sz="800" baseline="30000" dirty="0"/>
              <a:t>b</a:t>
            </a:r>
            <a:r>
              <a:rPr lang="en-US" sz="800" dirty="0"/>
              <a:t>Nominal </a:t>
            </a:r>
            <a:r>
              <a:rPr lang="en-US" sz="800" i="1" dirty="0"/>
              <a:t>P</a:t>
            </a:r>
            <a:r>
              <a:rPr lang="en-US" sz="800" dirty="0"/>
              <a:t> value not controlled for multiplicity.</a:t>
            </a:r>
          </a:p>
          <a:p>
            <a:pPr lvl="0">
              <a:spcAft>
                <a:spcPts val="600"/>
              </a:spcAft>
              <a:defRPr/>
            </a:pPr>
            <a:r>
              <a:rPr lang="en-US" sz="800" b="1" dirty="0"/>
              <a:t>Note: </a:t>
            </a:r>
            <a:r>
              <a:rPr lang="en-US" sz="800" dirty="0"/>
              <a:t>Pain scores were analyzed with adjustment for the analgesic duration of rescue medications.</a:t>
            </a:r>
          </a:p>
          <a:p>
            <a:pPr>
              <a:spcAft>
                <a:spcPts val="600"/>
              </a:spcAft>
            </a:pPr>
            <a:r>
              <a:rPr lang="en-US" sz="800" b="1" dirty="0"/>
              <a:t>SOC:</a:t>
            </a:r>
            <a:r>
              <a:rPr lang="en-US" sz="800" dirty="0"/>
              <a:t> standard-of-care. </a:t>
            </a:r>
            <a:r>
              <a:rPr lang="en-US" sz="800" b="1" dirty="0"/>
              <a:t>NRS-A: </a:t>
            </a:r>
            <a:r>
              <a:rPr lang="en-US" sz="800" dirty="0"/>
              <a:t>Numeric Rating Scale With Activity. </a:t>
            </a:r>
            <a:br>
              <a:rPr lang="en-US" sz="800" dirty="0"/>
            </a:br>
            <a:r>
              <a:rPr lang="en-US" sz="800" b="1" dirty="0"/>
              <a:t>AUC:</a:t>
            </a:r>
            <a:r>
              <a:rPr lang="en-US" sz="800" dirty="0"/>
              <a:t> area under the curve. </a:t>
            </a:r>
          </a:p>
          <a:p>
            <a:pPr>
              <a:spcAft>
                <a:spcPts val="600"/>
              </a:spcAft>
            </a:pPr>
            <a:r>
              <a:rPr lang="en-US" sz="800" b="1" dirty="0"/>
              <a:t>References: 1. </a:t>
            </a:r>
            <a:r>
              <a:rPr lang="en-US" sz="800" dirty="0"/>
              <a:t>ZYNRELEF [package insert]. San Diego, CA: Heron Therapeutics Inc; 2021. </a:t>
            </a:r>
            <a:r>
              <a:rPr lang="en-US" sz="800" b="1" dirty="0"/>
              <a:t>2. </a:t>
            </a:r>
            <a:r>
              <a:rPr lang="en-US" sz="800" dirty="0"/>
              <a:t>Viscusi E, Minkowitz H, Winkle P, et al. </a:t>
            </a:r>
            <a:r>
              <a:rPr lang="en-US" sz="800" i="1" dirty="0"/>
              <a:t>Hernia.</a:t>
            </a:r>
            <a:r>
              <a:rPr lang="en-US" sz="800" dirty="0"/>
              <a:t> 2019;23(6):1071-1080. </a:t>
            </a:r>
          </a:p>
        </p:txBody>
      </p:sp>
      <p:grpSp>
        <p:nvGrpSpPr>
          <p:cNvPr id="24" name="Group 23">
            <a:extLst>
              <a:ext uri="{FF2B5EF4-FFF2-40B4-BE49-F238E27FC236}">
                <a16:creationId xmlns:a16="http://schemas.microsoft.com/office/drawing/2014/main" id="{0CAB91CB-4E0D-4945-9B7F-050A4B939FFF}"/>
              </a:ext>
            </a:extLst>
          </p:cNvPr>
          <p:cNvGrpSpPr/>
          <p:nvPr/>
        </p:nvGrpSpPr>
        <p:grpSpPr>
          <a:xfrm>
            <a:off x="1134711" y="6049067"/>
            <a:ext cx="892115" cy="206210"/>
            <a:chOff x="1144236" y="4991057"/>
            <a:chExt cx="892115" cy="241382"/>
          </a:xfrm>
        </p:grpSpPr>
        <p:sp>
          <p:nvSpPr>
            <p:cNvPr id="26" name="Rectangle 25">
              <a:extLst>
                <a:ext uri="{FF2B5EF4-FFF2-40B4-BE49-F238E27FC236}">
                  <a16:creationId xmlns:a16="http://schemas.microsoft.com/office/drawing/2014/main" id="{C12E3B9B-E9B7-4ED4-9C4A-09DA99FCB1C6}"/>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TextBox 5">
              <a:extLst>
                <a:ext uri="{FF2B5EF4-FFF2-40B4-BE49-F238E27FC236}">
                  <a16:creationId xmlns:a16="http://schemas.microsoft.com/office/drawing/2014/main" id="{C640558C-E44E-40C5-9683-A1894390788A}"/>
                </a:ext>
              </a:extLst>
            </p:cNvPr>
            <p:cNvSpPr txBox="1"/>
            <p:nvPr/>
          </p:nvSpPr>
          <p:spPr>
            <a:xfrm>
              <a:off x="1207027" y="4991057"/>
              <a:ext cx="829324" cy="241382"/>
            </a:xfrm>
            <a:prstGeom prst="rect">
              <a:avLst/>
            </a:prstGeom>
            <a:noFill/>
          </p:spPr>
          <p:txBody>
            <a:bodyPr wrap="square" lIns="18288" tIns="45720"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solidFill>
                    <a:srgbClr val="000000"/>
                  </a:solidFill>
                </a:rPr>
                <a:t>1 2    4          8 </a:t>
              </a:r>
            </a:p>
          </p:txBody>
        </p:sp>
      </p:grpSp>
      <p:sp>
        <p:nvSpPr>
          <p:cNvPr id="25" name="TextBox 24">
            <a:extLst>
              <a:ext uri="{FF2B5EF4-FFF2-40B4-BE49-F238E27FC236}">
                <a16:creationId xmlns:a16="http://schemas.microsoft.com/office/drawing/2014/main" id="{0E3A7CA7-F52F-4562-A21E-EB27030D9424}"/>
              </a:ext>
            </a:extLst>
          </p:cNvPr>
          <p:cNvSpPr txBox="1"/>
          <p:nvPr/>
        </p:nvSpPr>
        <p:spPr>
          <a:xfrm>
            <a:off x="7882110" y="4115044"/>
            <a:ext cx="3157568" cy="861774"/>
          </a:xfrm>
          <a:prstGeom prst="rect">
            <a:avLst/>
          </a:prstGeom>
          <a:noFill/>
        </p:spPr>
        <p:txBody>
          <a:bodyPr wrap="square" rtlCol="0">
            <a:spAutoFit/>
          </a:bodyPr>
          <a:lstStyle/>
          <a:p>
            <a:pPr>
              <a:spcBef>
                <a:spcPts val="1200"/>
              </a:spcBef>
            </a:pPr>
            <a:r>
              <a:rPr lang="en-US" sz="1000" b="1" dirty="0"/>
              <a:t>Saline Placebo (n = 82)</a:t>
            </a:r>
          </a:p>
          <a:p>
            <a:pPr>
              <a:spcBef>
                <a:spcPts val="1200"/>
              </a:spcBef>
            </a:pPr>
            <a:r>
              <a:rPr lang="en-US" sz="1000" b="1" dirty="0"/>
              <a:t>Bupivacaine HCl Solution 75 mg (n = 172)</a:t>
            </a:r>
          </a:p>
          <a:p>
            <a:pPr>
              <a:spcBef>
                <a:spcPts val="1200"/>
              </a:spcBef>
            </a:pPr>
            <a:r>
              <a:rPr lang="pl-PL" sz="1000" b="1" dirty="0"/>
              <a:t>ZYNRELEF </a:t>
            </a:r>
            <a:r>
              <a:rPr lang="en-US" sz="1000" b="1" dirty="0"/>
              <a:t>300</a:t>
            </a:r>
            <a:r>
              <a:rPr lang="pl-PL" sz="1000" b="1" dirty="0"/>
              <a:t> mg/</a:t>
            </a:r>
            <a:r>
              <a:rPr lang="en-US" sz="1000" b="1" dirty="0"/>
              <a:t>9</a:t>
            </a:r>
            <a:r>
              <a:rPr lang="pl-PL" sz="1000" b="1" dirty="0"/>
              <a:t> mg (</a:t>
            </a:r>
            <a:r>
              <a:rPr lang="en-US" sz="1000" b="1" dirty="0"/>
              <a:t>n</a:t>
            </a:r>
            <a:r>
              <a:rPr lang="pl-PL" sz="1000" b="1" dirty="0"/>
              <a:t> = 1</a:t>
            </a:r>
            <a:r>
              <a:rPr lang="en-US" sz="1000" b="1" dirty="0"/>
              <a:t>64</a:t>
            </a:r>
            <a:r>
              <a:rPr lang="pl-PL" sz="1000" b="1" dirty="0"/>
              <a:t>)</a:t>
            </a:r>
            <a:endParaRPr lang="en-US" sz="1000" b="1" dirty="0"/>
          </a:p>
        </p:txBody>
      </p:sp>
      <p:grpSp>
        <p:nvGrpSpPr>
          <p:cNvPr id="29" name="Group 28">
            <a:extLst>
              <a:ext uri="{FF2B5EF4-FFF2-40B4-BE49-F238E27FC236}">
                <a16:creationId xmlns:a16="http://schemas.microsoft.com/office/drawing/2014/main" id="{96C03542-9431-423D-9BDC-C7C88D306185}"/>
              </a:ext>
            </a:extLst>
          </p:cNvPr>
          <p:cNvGrpSpPr/>
          <p:nvPr/>
        </p:nvGrpSpPr>
        <p:grpSpPr>
          <a:xfrm>
            <a:off x="7780480" y="4187644"/>
            <a:ext cx="91440" cy="707476"/>
            <a:chOff x="7783382" y="3904220"/>
            <a:chExt cx="91440" cy="707476"/>
          </a:xfrm>
        </p:grpSpPr>
        <p:sp>
          <p:nvSpPr>
            <p:cNvPr id="31" name="Isosceles Triangle 30">
              <a:extLst>
                <a:ext uri="{FF2B5EF4-FFF2-40B4-BE49-F238E27FC236}">
                  <a16:creationId xmlns:a16="http://schemas.microsoft.com/office/drawing/2014/main" id="{68620727-3120-4DE4-B65B-193B9A37F63D}"/>
                </a:ext>
              </a:extLst>
            </p:cNvPr>
            <p:cNvSpPr/>
            <p:nvPr/>
          </p:nvSpPr>
          <p:spPr>
            <a:xfrm>
              <a:off x="7783382" y="3904220"/>
              <a:ext cx="91440"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19D603-6698-43B8-B265-ECBF9619A7DE}"/>
                </a:ext>
              </a:extLst>
            </p:cNvPr>
            <p:cNvSpPr/>
            <p:nvPr/>
          </p:nvSpPr>
          <p:spPr>
            <a:xfrm>
              <a:off x="7785289" y="4219031"/>
              <a:ext cx="87627" cy="89757"/>
            </a:xfrm>
            <a:prstGeom prst="rect">
              <a:avLst/>
            </a:prstGeom>
            <a:solidFill>
              <a:srgbClr val="7DA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iamond 36">
              <a:extLst>
                <a:ext uri="{FF2B5EF4-FFF2-40B4-BE49-F238E27FC236}">
                  <a16:creationId xmlns:a16="http://schemas.microsoft.com/office/drawing/2014/main" id="{8AF7FA2D-D31B-4952-8FD4-54E421091C13}"/>
                </a:ext>
              </a:extLst>
            </p:cNvPr>
            <p:cNvSpPr/>
            <p:nvPr/>
          </p:nvSpPr>
          <p:spPr>
            <a:xfrm>
              <a:off x="7783382" y="4520256"/>
              <a:ext cx="91440" cy="9144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8" name="Straight Connector 37">
            <a:extLst>
              <a:ext uri="{FF2B5EF4-FFF2-40B4-BE49-F238E27FC236}">
                <a16:creationId xmlns:a16="http://schemas.microsoft.com/office/drawing/2014/main" id="{DB9430CF-A4FF-4FEB-AE73-9229727F3F01}"/>
              </a:ext>
            </a:extLst>
          </p:cNvPr>
          <p:cNvCxnSpPr/>
          <p:nvPr/>
        </p:nvCxnSpPr>
        <p:spPr>
          <a:xfrm>
            <a:off x="7734760" y="4241306"/>
            <a:ext cx="182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032C926-608F-4E5C-BBB7-0306C267A891}"/>
              </a:ext>
            </a:extLst>
          </p:cNvPr>
          <p:cNvCxnSpPr/>
          <p:nvPr/>
        </p:nvCxnSpPr>
        <p:spPr>
          <a:xfrm>
            <a:off x="7734760" y="4546106"/>
            <a:ext cx="182880" cy="0"/>
          </a:xfrm>
          <a:prstGeom prst="line">
            <a:avLst/>
          </a:prstGeom>
          <a:ln w="28575">
            <a:solidFill>
              <a:srgbClr val="7DAEA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CDD80B-7491-4671-B6CE-EE171390685A}"/>
              </a:ext>
            </a:extLst>
          </p:cNvPr>
          <p:cNvCxnSpPr/>
          <p:nvPr/>
        </p:nvCxnSpPr>
        <p:spPr>
          <a:xfrm>
            <a:off x="7734760" y="4850906"/>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ounded Rectangular Callout 63">
            <a:extLst>
              <a:ext uri="{FF2B5EF4-FFF2-40B4-BE49-F238E27FC236}">
                <a16:creationId xmlns:a16="http://schemas.microsoft.com/office/drawing/2014/main" id="{17D6F601-CD37-43E9-A1B8-66F50B578EB1}"/>
              </a:ext>
            </a:extLst>
          </p:cNvPr>
          <p:cNvSpPr/>
          <p:nvPr/>
        </p:nvSpPr>
        <p:spPr>
          <a:xfrm>
            <a:off x="2151428" y="2139561"/>
            <a:ext cx="4180924" cy="876963"/>
          </a:xfrm>
          <a:prstGeom prst="wedgeRoundRectCallout">
            <a:avLst>
              <a:gd name="adj1" fmla="val -47701"/>
              <a:gd name="adj2" fmla="val 7734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0"/>
              </a:spcAft>
            </a:pPr>
            <a:r>
              <a:rPr lang="en-US" sz="1600" dirty="0">
                <a:solidFill>
                  <a:schemeClr val="bg1"/>
                </a:solidFill>
              </a:rPr>
              <a:t>ZYNRELEF patients reported greater pain relief in the 0-8– and 0-12–hour periods, when bupivacaine is effective</a:t>
            </a:r>
            <a:r>
              <a:rPr lang="en-US" sz="1600" baseline="30000" dirty="0">
                <a:solidFill>
                  <a:schemeClr val="bg1"/>
                </a:solidFill>
              </a:rPr>
              <a:t>2</a:t>
            </a:r>
          </a:p>
        </p:txBody>
      </p:sp>
      <p:sp>
        <p:nvSpPr>
          <p:cNvPr id="32" name="Rounded Rectangular Callout 64">
            <a:extLst>
              <a:ext uri="{FF2B5EF4-FFF2-40B4-BE49-F238E27FC236}">
                <a16:creationId xmlns:a16="http://schemas.microsoft.com/office/drawing/2014/main" id="{21FC0DE0-6ACB-4E31-BDFD-E44D37692EDD}"/>
              </a:ext>
            </a:extLst>
          </p:cNvPr>
          <p:cNvSpPr/>
          <p:nvPr/>
        </p:nvSpPr>
        <p:spPr>
          <a:xfrm>
            <a:off x="1750938" y="5101844"/>
            <a:ext cx="3514754" cy="876963"/>
          </a:xfrm>
          <a:prstGeom prst="wedgeRoundRectCallout">
            <a:avLst>
              <a:gd name="adj1" fmla="val -899"/>
              <a:gd name="adj2" fmla="val -7519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600" dirty="0">
                <a:solidFill>
                  <a:schemeClr val="bg1"/>
                </a:solidFill>
              </a:rPr>
              <a:t>Even excluding the first 24 hours, ZYNRELEF patients had lower pain intensity through 72 hours</a:t>
            </a:r>
            <a:r>
              <a:rPr lang="en-US" sz="1600" baseline="30000" dirty="0">
                <a:solidFill>
                  <a:schemeClr val="bg1"/>
                </a:solidFill>
              </a:rPr>
              <a:t>2</a:t>
            </a:r>
            <a:r>
              <a:rPr lang="en-US" sz="1600" dirty="0">
                <a:solidFill>
                  <a:schemeClr val="bg1"/>
                </a:solidFill>
              </a:rPr>
              <a:t> </a:t>
            </a:r>
          </a:p>
        </p:txBody>
      </p:sp>
      <p:sp>
        <p:nvSpPr>
          <p:cNvPr id="34" name="TextBox 33">
            <a:extLst>
              <a:ext uri="{FF2B5EF4-FFF2-40B4-BE49-F238E27FC236}">
                <a16:creationId xmlns:a16="http://schemas.microsoft.com/office/drawing/2014/main" id="{0D8E7CC5-E0ED-4489-AF96-A1D5FCE3285B}"/>
              </a:ext>
            </a:extLst>
          </p:cNvPr>
          <p:cNvSpPr txBox="1"/>
          <p:nvPr/>
        </p:nvSpPr>
        <p:spPr>
          <a:xfrm>
            <a:off x="7651248" y="1976283"/>
            <a:ext cx="4070852" cy="861774"/>
          </a:xfrm>
          <a:prstGeom prst="rect">
            <a:avLst/>
          </a:prstGeom>
          <a:noFill/>
        </p:spPr>
        <p:txBody>
          <a:bodyPr wrap="square" rtlCol="0">
            <a:spAutoFit/>
          </a:bodyPr>
          <a:lstStyle/>
          <a:p>
            <a:pPr defTabSz="633413">
              <a:spcAft>
                <a:spcPts val="600"/>
              </a:spcAft>
              <a:tabLst>
                <a:tab pos="573088" algn="r"/>
                <a:tab pos="685800" algn="l"/>
              </a:tabLst>
            </a:pPr>
            <a:r>
              <a:rPr lang="en-US" sz="1600" b="1" dirty="0">
                <a:solidFill>
                  <a:schemeClr val="accent3">
                    <a:lumMod val="50000"/>
                  </a:schemeClr>
                </a:solidFill>
              </a:rPr>
              <a:t>0-8 and 0-12 hours vs bupivacaine:</a:t>
            </a:r>
          </a:p>
          <a:p>
            <a:pPr defTabSz="633413">
              <a:spcAft>
                <a:spcPts val="600"/>
              </a:spcAft>
              <a:tabLst>
                <a:tab pos="573088" algn="r"/>
                <a:tab pos="685800" algn="l"/>
              </a:tabLst>
            </a:pP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AUC</a:t>
            </a:r>
            <a:r>
              <a:rPr kumimoji="0" lang="en-US" sz="1200" b="0" i="0" u="none" strike="noStrike" kern="1200" cap="none" spc="0" normalizeH="0" baseline="-25000" noProof="0" dirty="0">
                <a:ln>
                  <a:noFill/>
                </a:ln>
                <a:solidFill>
                  <a:schemeClr val="accent3">
                    <a:lumMod val="50000"/>
                  </a:schemeClr>
                </a:solidFill>
                <a:effectLst/>
                <a:uLnTx/>
                <a:uFillTx/>
                <a:latin typeface="Arial"/>
                <a:ea typeface="+mn-ea"/>
                <a:cs typeface="+mn-cs"/>
              </a:rPr>
              <a:t>0-8</a:t>
            </a: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t>
            </a:r>
            <a:r>
              <a:rPr kumimoji="0" lang="en-US" sz="1200" b="1" i="1" u="none" strike="noStrike" kern="1200" cap="none" spc="0" normalizeH="0" baseline="0" noProof="0" dirty="0">
                <a:ln>
                  <a:noFill/>
                </a:ln>
                <a:solidFill>
                  <a:srgbClr val="668C83"/>
                </a:solidFill>
                <a:effectLst/>
                <a:uLnTx/>
                <a:uFillTx/>
                <a:latin typeface="Arial"/>
                <a:ea typeface="+mn-ea"/>
                <a:cs typeface="+mn-cs"/>
              </a:rPr>
              <a:t>P</a:t>
            </a:r>
            <a:r>
              <a:rPr kumimoji="0" lang="en-US" sz="1200" b="1" i="0" u="none" strike="noStrike" kern="1200" cap="none" spc="0" normalizeH="0" baseline="0" noProof="0" dirty="0">
                <a:ln>
                  <a:noFill/>
                </a:ln>
                <a:solidFill>
                  <a:srgbClr val="668C83"/>
                </a:solidFill>
                <a:effectLst/>
                <a:uLnTx/>
                <a:uFillTx/>
                <a:latin typeface="Arial"/>
                <a:ea typeface="+mn-ea"/>
                <a:cs typeface="+mn-cs"/>
              </a:rPr>
              <a:t> = .0426</a:t>
            </a:r>
            <a:r>
              <a:rPr kumimoji="0" lang="en-US" sz="1200" b="1" i="0" u="none" strike="noStrike" kern="1200" cap="none" spc="0" normalizeH="0" baseline="30000" noProof="0" dirty="0">
                <a:ln>
                  <a:noFill/>
                </a:ln>
                <a:solidFill>
                  <a:srgbClr val="668C83"/>
                </a:solidFill>
                <a:effectLst/>
                <a:uLnTx/>
                <a:uFillTx/>
                <a:latin typeface="Arial"/>
                <a:ea typeface="+mn-ea"/>
                <a:cs typeface="+mn-cs"/>
              </a:rPr>
              <a:t>a</a:t>
            </a:r>
            <a:endParaRPr kumimoji="0" lang="en-US" sz="1200" b="1" i="0" u="none" strike="noStrike" kern="1200" cap="none" spc="0" normalizeH="0" baseline="0" noProof="0" dirty="0">
              <a:ln>
                <a:noFill/>
              </a:ln>
              <a:solidFill>
                <a:srgbClr val="668C8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3088" algn="r"/>
                <a:tab pos="685800" algn="l"/>
              </a:tabLst>
              <a:defRPr/>
            </a:pP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AUC</a:t>
            </a:r>
            <a:r>
              <a:rPr kumimoji="0" lang="en-US" sz="1200" b="0" i="0" u="none" strike="noStrike" kern="1200" cap="none" spc="0" normalizeH="0" baseline="-25000" noProof="0" dirty="0">
                <a:ln>
                  <a:noFill/>
                </a:ln>
                <a:solidFill>
                  <a:schemeClr val="accent3">
                    <a:lumMod val="50000"/>
                  </a:schemeClr>
                </a:solidFill>
                <a:effectLst/>
                <a:uLnTx/>
                <a:uFillTx/>
                <a:latin typeface="Arial"/>
                <a:ea typeface="+mn-ea"/>
                <a:cs typeface="+mn-cs"/>
              </a:rPr>
              <a:t>0-12</a:t>
            </a: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t>
            </a:r>
            <a:r>
              <a:rPr kumimoji="0" lang="en-US" sz="1200" b="1" i="1" u="none" strike="noStrike" kern="1200" cap="none" spc="0" normalizeH="0" baseline="0" noProof="0" dirty="0">
                <a:ln>
                  <a:noFill/>
                </a:ln>
                <a:solidFill>
                  <a:srgbClr val="668C83"/>
                </a:solidFill>
                <a:effectLst/>
                <a:uLnTx/>
                <a:uFillTx/>
                <a:latin typeface="Arial"/>
                <a:ea typeface="+mn-ea"/>
                <a:cs typeface="+mn-cs"/>
              </a:rPr>
              <a:t>P</a:t>
            </a:r>
            <a:r>
              <a:rPr kumimoji="0" lang="en-US" sz="1200" b="1" i="0" u="none" strike="noStrike" kern="1200" cap="none" spc="0" normalizeH="0" baseline="0" noProof="0" dirty="0">
                <a:ln>
                  <a:noFill/>
                </a:ln>
                <a:solidFill>
                  <a:srgbClr val="668C83"/>
                </a:solidFill>
                <a:effectLst/>
                <a:uLnTx/>
                <a:uFillTx/>
                <a:latin typeface="Arial"/>
                <a:ea typeface="+mn-ea"/>
                <a:cs typeface="+mn-cs"/>
              </a:rPr>
              <a:t> = .0001</a:t>
            </a:r>
            <a:r>
              <a:rPr lang="en-US" sz="1200" b="1" baseline="30000" dirty="0">
                <a:solidFill>
                  <a:srgbClr val="668C83"/>
                </a:solidFill>
                <a:latin typeface="Arial"/>
              </a:rPr>
              <a:t>b</a:t>
            </a:r>
            <a:endParaRPr kumimoji="0" lang="en-US" sz="1200" b="1" i="0" u="none" strike="noStrike" kern="1200" cap="none" spc="0" normalizeH="0" baseline="0" noProof="0" dirty="0">
              <a:ln>
                <a:noFill/>
              </a:ln>
              <a:solidFill>
                <a:srgbClr val="668C83"/>
              </a:solidFill>
              <a:effectLst/>
              <a:uLnTx/>
              <a:uFillTx/>
              <a:latin typeface="Arial"/>
              <a:ea typeface="+mn-ea"/>
              <a:cs typeface="+mn-cs"/>
            </a:endParaRPr>
          </a:p>
        </p:txBody>
      </p:sp>
      <p:sp>
        <p:nvSpPr>
          <p:cNvPr id="35" name="TextBox 34">
            <a:extLst>
              <a:ext uri="{FF2B5EF4-FFF2-40B4-BE49-F238E27FC236}">
                <a16:creationId xmlns:a16="http://schemas.microsoft.com/office/drawing/2014/main" id="{209C09F0-1C22-4EB8-9AFA-4A98D0736260}"/>
              </a:ext>
            </a:extLst>
          </p:cNvPr>
          <p:cNvSpPr txBox="1"/>
          <p:nvPr/>
        </p:nvSpPr>
        <p:spPr>
          <a:xfrm>
            <a:off x="7651248" y="3287521"/>
            <a:ext cx="3588596" cy="600164"/>
          </a:xfrm>
          <a:prstGeom prst="rect">
            <a:avLst/>
          </a:prstGeom>
          <a:noFill/>
        </p:spPr>
        <p:txBody>
          <a:bodyPr wrap="square" rtlCol="0">
            <a:spAutoFit/>
          </a:bodyPr>
          <a:lstStyle/>
          <a:p>
            <a:pPr lvl="0">
              <a:spcAft>
                <a:spcPts val="600"/>
              </a:spcAft>
              <a:tabLst>
                <a:tab pos="633413" algn="r"/>
                <a:tab pos="685800" algn="l"/>
              </a:tabLst>
              <a:defRPr/>
            </a:pPr>
            <a:r>
              <a:rPr kumimoji="0" lang="en-US" sz="1600" b="1" i="0" u="none" strike="noStrike" kern="1200" cap="none" spc="0" normalizeH="0" baseline="0" noProof="0" dirty="0">
                <a:ln>
                  <a:noFill/>
                </a:ln>
                <a:solidFill>
                  <a:schemeClr val="accent3">
                    <a:lumMod val="50000"/>
                  </a:schemeClr>
                </a:solidFill>
                <a:effectLst/>
                <a:uLnTx/>
                <a:uFillTx/>
                <a:latin typeface="Arial"/>
                <a:ea typeface="+mn-ea"/>
                <a:cs typeface="+mn-cs"/>
              </a:rPr>
              <a:t>24-72 hours</a:t>
            </a:r>
            <a:r>
              <a:rPr lang="en-US" sz="1600" b="1" dirty="0">
                <a:solidFill>
                  <a:schemeClr val="accent3">
                    <a:lumMod val="50000"/>
                  </a:schemeClr>
                </a:solidFill>
              </a:rPr>
              <a:t> vs bupivacaine</a:t>
            </a:r>
            <a:r>
              <a:rPr kumimoji="0" lang="en-US" sz="1600" b="1" i="0" u="none" strike="noStrike" kern="1200" cap="none" spc="0" normalizeH="0" baseline="0" noProof="0" dirty="0">
                <a:ln>
                  <a:noFill/>
                </a:ln>
                <a:solidFill>
                  <a:schemeClr val="accent3">
                    <a:lumMod val="50000"/>
                  </a:schemeClr>
                </a:solidFill>
                <a:effectLst/>
                <a:uLnTx/>
                <a:uFillTx/>
                <a:latin typeface="Arial"/>
                <a:ea typeface="+mn-ea"/>
                <a:cs typeface="+mn-cs"/>
              </a:rPr>
              <a:t>:</a:t>
            </a:r>
            <a:endParaRPr lang="en-US" sz="1600" b="1" dirty="0">
              <a:solidFill>
                <a:schemeClr val="accent3">
                  <a:lumMod val="50000"/>
                </a:schemeClr>
              </a:solidFill>
              <a:latin typeface="Arial"/>
            </a:endParaRPr>
          </a:p>
          <a:p>
            <a:pPr lvl="0">
              <a:tabLst>
                <a:tab pos="633413" algn="r"/>
                <a:tab pos="685800" algn="l"/>
              </a:tabLst>
              <a:defRPr/>
            </a:pP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AUC</a:t>
            </a:r>
            <a:r>
              <a:rPr kumimoji="0" lang="en-US" sz="1200" b="0" i="0" u="none" strike="noStrike" kern="1200" cap="none" spc="0" normalizeH="0" baseline="-25000" noProof="0" dirty="0">
                <a:ln>
                  <a:noFill/>
                </a:ln>
                <a:solidFill>
                  <a:schemeClr val="accent3">
                    <a:lumMod val="50000"/>
                  </a:schemeClr>
                </a:solidFill>
                <a:effectLst/>
                <a:uLnTx/>
                <a:uFillTx/>
                <a:latin typeface="Arial"/>
                <a:ea typeface="+mn-ea"/>
                <a:cs typeface="+mn-cs"/>
              </a:rPr>
              <a:t>24-72</a:t>
            </a:r>
            <a:r>
              <a:rPr kumimoji="0" lang="en-US" sz="1200" b="0" i="0" u="none" strike="noStrike" kern="1200" cap="none" spc="0" normalizeH="0" baseline="0" noProof="0" dirty="0">
                <a:ln>
                  <a:noFill/>
                </a:ln>
                <a:solidFill>
                  <a:schemeClr val="accent3">
                    <a:lumMod val="50000"/>
                  </a:schemeClr>
                </a:solidFill>
                <a:effectLst/>
                <a:uLnTx/>
                <a:uFillTx/>
                <a:latin typeface="Arial"/>
                <a:ea typeface="+mn-ea"/>
                <a:cs typeface="+mn-cs"/>
              </a:rPr>
              <a:t>:		</a:t>
            </a:r>
            <a:r>
              <a:rPr kumimoji="0" lang="en-US" sz="1200" b="1" i="1" u="none" strike="noStrike" kern="1200" cap="none" spc="0" normalizeH="0" baseline="0" noProof="0" dirty="0">
                <a:ln>
                  <a:noFill/>
                </a:ln>
                <a:solidFill>
                  <a:srgbClr val="668C83"/>
                </a:solidFill>
                <a:effectLst/>
                <a:uLnTx/>
                <a:uFillTx/>
                <a:latin typeface="Arial"/>
                <a:ea typeface="+mn-ea"/>
                <a:cs typeface="+mn-cs"/>
              </a:rPr>
              <a:t>P </a:t>
            </a:r>
            <a:r>
              <a:rPr kumimoji="0" lang="en-US" sz="1200" b="1" i="0" u="none" strike="noStrike" kern="1200" cap="none" spc="0" normalizeH="0" baseline="0" noProof="0" dirty="0">
                <a:ln>
                  <a:noFill/>
                </a:ln>
                <a:solidFill>
                  <a:srgbClr val="668C83"/>
                </a:solidFill>
                <a:effectLst/>
                <a:uLnTx/>
                <a:uFillTx/>
                <a:latin typeface="Arial"/>
                <a:ea typeface="+mn-ea"/>
                <a:cs typeface="+mn-cs"/>
              </a:rPr>
              <a:t>= .0007</a:t>
            </a:r>
            <a:r>
              <a:rPr kumimoji="0" lang="en-US" sz="1200" b="1" i="0" u="none" strike="noStrike" kern="1200" cap="none" spc="0" normalizeH="0" baseline="30000" noProof="0" dirty="0">
                <a:ln>
                  <a:noFill/>
                </a:ln>
                <a:solidFill>
                  <a:srgbClr val="668C83"/>
                </a:solidFill>
                <a:effectLst/>
                <a:uLnTx/>
                <a:uFillTx/>
                <a:latin typeface="Arial"/>
                <a:ea typeface="+mn-ea"/>
                <a:cs typeface="+mn-cs"/>
              </a:rPr>
              <a:t>a</a:t>
            </a:r>
            <a:endParaRPr kumimoji="0" lang="en-US" sz="1200" b="1" i="0" u="none" strike="noStrike" kern="1200" cap="none" spc="0" normalizeH="0" baseline="0" noProof="0" dirty="0">
              <a:ln>
                <a:noFill/>
              </a:ln>
              <a:solidFill>
                <a:srgbClr val="668C83"/>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CB72AA52-45E3-734C-8171-F09E419882CF}"/>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8" name="Footer Placeholder 4">
            <a:extLst>
              <a:ext uri="{FF2B5EF4-FFF2-40B4-BE49-F238E27FC236}">
                <a16:creationId xmlns:a16="http://schemas.microsoft.com/office/drawing/2014/main" id="{26CBFEFD-60D8-2444-B5D6-18B378B47B8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149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nimClr clrSpc="rgb" dir="cw">
                                      <p:cBhvr override="childStyle">
                                        <p:cTn dur="1" fill="hold" display="0" masterRel="nextClick" afterEffect="1"/>
                                        <p:tgtEl>
                                          <p:spTgt spid="34"/>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30" grpId="0" animBg="1"/>
      <p:bldP spid="32" grpId="0" animBg="1"/>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9E439E-E0B9-44AD-85E1-4D97F7634E6A}"/>
              </a:ext>
            </a:extLst>
          </p:cNvPr>
          <p:cNvSpPr>
            <a:spLocks noGrp="1"/>
          </p:cNvSpPr>
          <p:nvPr>
            <p:ph type="title"/>
          </p:nvPr>
        </p:nvSpPr>
        <p:spPr>
          <a:xfrm>
            <a:off x="733099" y="537822"/>
            <a:ext cx="11139863" cy="813127"/>
          </a:xfrm>
        </p:spPr>
        <p:txBody>
          <a:bodyPr>
            <a:noAutofit/>
          </a:bodyPr>
          <a:lstStyle/>
          <a:p>
            <a:pPr>
              <a:lnSpc>
                <a:spcPct val="100000"/>
              </a:lnSpc>
            </a:pPr>
            <a:r>
              <a:rPr lang="en-US" sz="2400" dirty="0"/>
              <a:t>EPOCH 2 Herniorrhaphy: Reduction in Pain Intensity (AUC) Versus Placebo Greater Than That of Bupivacaine HCl Solution Through 72 Hours</a:t>
            </a:r>
            <a:r>
              <a:rPr lang="en-US" sz="2400" baseline="30000" dirty="0"/>
              <a:t>1-3</a:t>
            </a:r>
            <a:endParaRPr lang="en-US" sz="2400" dirty="0"/>
          </a:p>
        </p:txBody>
      </p:sp>
      <p:sp>
        <p:nvSpPr>
          <p:cNvPr id="7" name="Rectangle 6">
            <a:extLst>
              <a:ext uri="{FF2B5EF4-FFF2-40B4-BE49-F238E27FC236}">
                <a16:creationId xmlns:a16="http://schemas.microsoft.com/office/drawing/2014/main" id="{A819D524-3EA7-4284-B64D-56C79E8DEE57}"/>
              </a:ext>
            </a:extLst>
          </p:cNvPr>
          <p:cNvSpPr/>
          <p:nvPr/>
        </p:nvSpPr>
        <p:spPr>
          <a:xfrm>
            <a:off x="376319" y="5778351"/>
            <a:ext cx="11446714" cy="661720"/>
          </a:xfrm>
          <a:prstGeom prst="rect">
            <a:avLst/>
          </a:prstGeom>
        </p:spPr>
        <p:txBody>
          <a:bodyPr wrap="square" lIns="45720" rIns="45720" anchor="b" anchorCtr="0">
            <a:spAutoFit/>
          </a:bodyPr>
          <a:lstStyle/>
          <a:p>
            <a:pPr>
              <a:spcAft>
                <a:spcPts val="600"/>
              </a:spcAft>
            </a:pPr>
            <a:r>
              <a:rPr lang="en-US" sz="800" baseline="30000" dirty="0"/>
              <a:t>a</a:t>
            </a:r>
            <a:r>
              <a:rPr lang="en-US" sz="800" dirty="0"/>
              <a:t>Nominal </a:t>
            </a:r>
            <a:r>
              <a:rPr lang="en-US" sz="800" i="1" dirty="0"/>
              <a:t>P</a:t>
            </a:r>
            <a:r>
              <a:rPr lang="en-US" sz="800" dirty="0"/>
              <a:t> value not controlled for multiplicity.</a:t>
            </a:r>
          </a:p>
          <a:p>
            <a:pPr>
              <a:spcAft>
                <a:spcPts val="600"/>
              </a:spcAft>
            </a:pPr>
            <a:r>
              <a:rPr lang="en-US" sz="800" b="1" dirty="0"/>
              <a:t>Note: </a:t>
            </a:r>
            <a:r>
              <a:rPr lang="en-US" sz="800" dirty="0"/>
              <a:t>Reduction in pain intensity: comparison of pain reduction vs placebo (LSMD of pain intensity score AUC) between groups, adjusting for the use of opioid rescue medication.</a:t>
            </a:r>
            <a:br>
              <a:rPr lang="en-US" sz="800" dirty="0"/>
            </a:br>
            <a:r>
              <a:rPr lang="en-US" sz="800" b="1" dirty="0"/>
              <a:t>AUC:</a:t>
            </a:r>
            <a:r>
              <a:rPr lang="en-US" sz="800" dirty="0"/>
              <a:t> area under the curve. </a:t>
            </a:r>
            <a:r>
              <a:rPr lang="en-US" sz="800" b="1" dirty="0"/>
              <a:t>LSMD:</a:t>
            </a:r>
            <a:r>
              <a:rPr lang="en-US" sz="800" dirty="0"/>
              <a:t> least squares mean difference. </a:t>
            </a:r>
            <a:br>
              <a:rPr lang="en-US" sz="800" dirty="0"/>
            </a:br>
            <a:r>
              <a:rPr lang="en-US" sz="800" b="1" dirty="0"/>
              <a:t>References:</a:t>
            </a:r>
            <a:r>
              <a:rPr lang="en-US" sz="800" dirty="0"/>
              <a:t> </a:t>
            </a:r>
            <a:r>
              <a:rPr lang="en-US" sz="800" b="1" dirty="0"/>
              <a:t>1. </a:t>
            </a:r>
            <a:r>
              <a:rPr lang="en-US" sz="800" dirty="0"/>
              <a:t>Data on file. Study HTX-011-302. San Diego, CA: Heron Therapeutics Inc; 2018. </a:t>
            </a:r>
            <a:r>
              <a:rPr lang="en-US" sz="800" b="1" dirty="0"/>
              <a:t>2.</a:t>
            </a:r>
            <a:r>
              <a:rPr lang="en-US" sz="800" dirty="0"/>
              <a:t> Viscusi E, Minkowitz H, Winkle P, et al. </a:t>
            </a:r>
            <a:r>
              <a:rPr lang="en-US" sz="800" i="1" dirty="0"/>
              <a:t>Hernia.</a:t>
            </a:r>
            <a:r>
              <a:rPr lang="en-US" sz="800" dirty="0"/>
              <a:t> 2019;23(6):1071-1080. </a:t>
            </a:r>
            <a:r>
              <a:rPr lang="en-US" sz="800" b="1" dirty="0"/>
              <a:t>3. </a:t>
            </a:r>
            <a:r>
              <a:rPr lang="en-US" sz="800" dirty="0"/>
              <a:t>ZYNRELEF [package insert]. San Diego, CA: Heron Therapeutics Inc; 2021.</a:t>
            </a:r>
          </a:p>
        </p:txBody>
      </p:sp>
      <p:graphicFrame>
        <p:nvGraphicFramePr>
          <p:cNvPr id="28" name="Chart 27">
            <a:extLst>
              <a:ext uri="{FF2B5EF4-FFF2-40B4-BE49-F238E27FC236}">
                <a16:creationId xmlns:a16="http://schemas.microsoft.com/office/drawing/2014/main" id="{1654BB9E-66F6-F64B-B424-1C8B1B141DEF}"/>
              </a:ext>
            </a:extLst>
          </p:cNvPr>
          <p:cNvGraphicFramePr/>
          <p:nvPr>
            <p:extLst>
              <p:ext uri="{D42A27DB-BD31-4B8C-83A1-F6EECF244321}">
                <p14:modId xmlns:p14="http://schemas.microsoft.com/office/powerpoint/2010/main" val="3573728741"/>
              </p:ext>
            </p:extLst>
          </p:nvPr>
        </p:nvGraphicFramePr>
        <p:xfrm>
          <a:off x="1481049" y="1594792"/>
          <a:ext cx="9601702" cy="4295696"/>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a:extLst>
              <a:ext uri="{FF2B5EF4-FFF2-40B4-BE49-F238E27FC236}">
                <a16:creationId xmlns:a16="http://schemas.microsoft.com/office/drawing/2014/main" id="{8DD3280F-0654-554F-964A-0821DE7A5045}"/>
              </a:ext>
            </a:extLst>
          </p:cNvPr>
          <p:cNvSpPr txBox="1"/>
          <p:nvPr/>
        </p:nvSpPr>
        <p:spPr>
          <a:xfrm>
            <a:off x="2772302" y="5202193"/>
            <a:ext cx="1139820" cy="246221"/>
          </a:xfrm>
          <a:prstGeom prst="rect">
            <a:avLst/>
          </a:prstGeom>
          <a:noFill/>
        </p:spPr>
        <p:txBody>
          <a:bodyPr wrap="square" rtlCol="0">
            <a:spAutoFit/>
          </a:bodyPr>
          <a:lstStyle/>
          <a:p>
            <a:pPr algn="ctr"/>
            <a:r>
              <a:rPr lang="en-US" sz="1000" b="1" i="1" dirty="0">
                <a:solidFill>
                  <a:schemeClr val="tx2"/>
                </a:solidFill>
              </a:rPr>
              <a:t>P &lt;</a:t>
            </a:r>
            <a:r>
              <a:rPr lang="en-US" sz="1000" b="1" dirty="0">
                <a:solidFill>
                  <a:schemeClr val="tx2"/>
                </a:solidFill>
              </a:rPr>
              <a:t> .0001</a:t>
            </a:r>
            <a:r>
              <a:rPr lang="en-US" sz="1000" b="1" baseline="30000" dirty="0">
                <a:solidFill>
                  <a:schemeClr val="tx2"/>
                </a:solidFill>
              </a:rPr>
              <a:t>a</a:t>
            </a:r>
            <a:endParaRPr lang="en-US" sz="1000" b="1" dirty="0">
              <a:solidFill>
                <a:schemeClr val="tx2"/>
              </a:solidFill>
            </a:endParaRPr>
          </a:p>
        </p:txBody>
      </p:sp>
      <p:sp>
        <p:nvSpPr>
          <p:cNvPr id="41" name="TextBox 40">
            <a:extLst>
              <a:ext uri="{FF2B5EF4-FFF2-40B4-BE49-F238E27FC236}">
                <a16:creationId xmlns:a16="http://schemas.microsoft.com/office/drawing/2014/main" id="{35C0A62C-7A56-3A4A-A257-945AE5DB84A6}"/>
              </a:ext>
            </a:extLst>
          </p:cNvPr>
          <p:cNvSpPr txBox="1"/>
          <p:nvPr/>
        </p:nvSpPr>
        <p:spPr>
          <a:xfrm>
            <a:off x="8960356" y="5202193"/>
            <a:ext cx="1139820" cy="246221"/>
          </a:xfrm>
          <a:prstGeom prst="rect">
            <a:avLst/>
          </a:prstGeom>
          <a:noFill/>
        </p:spPr>
        <p:txBody>
          <a:bodyPr wrap="square" rtlCol="0">
            <a:spAutoFit/>
          </a:bodyPr>
          <a:lstStyle/>
          <a:p>
            <a:pPr algn="ctr"/>
            <a:r>
              <a:rPr lang="en-US" sz="1000" b="1" i="1" dirty="0">
                <a:solidFill>
                  <a:schemeClr val="tx2"/>
                </a:solidFill>
              </a:rPr>
              <a:t>P &lt;</a:t>
            </a:r>
            <a:r>
              <a:rPr lang="en-US" sz="1000" b="1" dirty="0">
                <a:solidFill>
                  <a:schemeClr val="tx2"/>
                </a:solidFill>
              </a:rPr>
              <a:t> .0001</a:t>
            </a:r>
            <a:r>
              <a:rPr lang="en-US" sz="1000" b="1" baseline="30000" dirty="0">
                <a:solidFill>
                  <a:schemeClr val="tx2"/>
                </a:solidFill>
              </a:rPr>
              <a:t>a</a:t>
            </a:r>
            <a:endParaRPr lang="en-US" sz="1000" b="1" dirty="0">
              <a:solidFill>
                <a:schemeClr val="tx2"/>
              </a:solidFill>
            </a:endParaRPr>
          </a:p>
        </p:txBody>
      </p:sp>
      <p:sp>
        <p:nvSpPr>
          <p:cNvPr id="42" name="TextBox 41">
            <a:extLst>
              <a:ext uri="{FF2B5EF4-FFF2-40B4-BE49-F238E27FC236}">
                <a16:creationId xmlns:a16="http://schemas.microsoft.com/office/drawing/2014/main" id="{4992BFFE-8AF5-124B-AE54-0A22F410808B}"/>
              </a:ext>
            </a:extLst>
          </p:cNvPr>
          <p:cNvSpPr txBox="1"/>
          <p:nvPr/>
        </p:nvSpPr>
        <p:spPr>
          <a:xfrm>
            <a:off x="5876137" y="5202192"/>
            <a:ext cx="1139820" cy="246221"/>
          </a:xfrm>
          <a:prstGeom prst="rect">
            <a:avLst/>
          </a:prstGeom>
          <a:noFill/>
        </p:spPr>
        <p:txBody>
          <a:bodyPr wrap="square" rtlCol="0">
            <a:spAutoFit/>
          </a:bodyPr>
          <a:lstStyle/>
          <a:p>
            <a:pPr algn="ctr"/>
            <a:r>
              <a:rPr lang="en-US" sz="1000" b="1" i="1" dirty="0">
                <a:solidFill>
                  <a:schemeClr val="tx2"/>
                </a:solidFill>
              </a:rPr>
              <a:t>P &lt;</a:t>
            </a:r>
            <a:r>
              <a:rPr lang="en-US" sz="1000" b="1" dirty="0">
                <a:solidFill>
                  <a:schemeClr val="tx2"/>
                </a:solidFill>
              </a:rPr>
              <a:t> .0001</a:t>
            </a:r>
            <a:r>
              <a:rPr lang="en-US" sz="1000" b="1" baseline="30000" dirty="0">
                <a:solidFill>
                  <a:schemeClr val="tx2"/>
                </a:solidFill>
              </a:rPr>
              <a:t>a</a:t>
            </a:r>
            <a:endParaRPr lang="en-US" sz="1000" b="1" dirty="0">
              <a:solidFill>
                <a:schemeClr val="tx2"/>
              </a:solidFill>
            </a:endParaRPr>
          </a:p>
        </p:txBody>
      </p:sp>
      <p:cxnSp>
        <p:nvCxnSpPr>
          <p:cNvPr id="46" name="Straight Connector 45">
            <a:extLst>
              <a:ext uri="{FF2B5EF4-FFF2-40B4-BE49-F238E27FC236}">
                <a16:creationId xmlns:a16="http://schemas.microsoft.com/office/drawing/2014/main" id="{C712CD6E-5411-AE40-BD2F-D849B5DD5D0E}"/>
              </a:ext>
            </a:extLst>
          </p:cNvPr>
          <p:cNvCxnSpPr>
            <a:cxnSpLocks/>
          </p:cNvCxnSpPr>
          <p:nvPr/>
        </p:nvCxnSpPr>
        <p:spPr>
          <a:xfrm>
            <a:off x="2897312" y="3389858"/>
            <a:ext cx="53856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F650E9-4716-2741-903B-09A747AA8A60}"/>
              </a:ext>
            </a:extLst>
          </p:cNvPr>
          <p:cNvCxnSpPr>
            <a:cxnSpLocks/>
          </p:cNvCxnSpPr>
          <p:nvPr/>
        </p:nvCxnSpPr>
        <p:spPr>
          <a:xfrm>
            <a:off x="2539907" y="3884318"/>
            <a:ext cx="0" cy="51782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24553F-BD23-6141-B238-C30E03E0ED21}"/>
              </a:ext>
            </a:extLst>
          </p:cNvPr>
          <p:cNvCxnSpPr>
            <a:cxnSpLocks/>
          </p:cNvCxnSpPr>
          <p:nvPr/>
        </p:nvCxnSpPr>
        <p:spPr>
          <a:xfrm>
            <a:off x="6023113" y="2665077"/>
            <a:ext cx="4545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0457176-AC0D-CB4D-A377-215EA43E5410}"/>
              </a:ext>
            </a:extLst>
          </p:cNvPr>
          <p:cNvCxnSpPr>
            <a:cxnSpLocks/>
          </p:cNvCxnSpPr>
          <p:nvPr/>
        </p:nvCxnSpPr>
        <p:spPr>
          <a:xfrm>
            <a:off x="5616823" y="3134928"/>
            <a:ext cx="0" cy="144287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619E6F-39C5-E843-A285-27D33AED3B87}"/>
              </a:ext>
            </a:extLst>
          </p:cNvPr>
          <p:cNvCxnSpPr>
            <a:cxnSpLocks/>
          </p:cNvCxnSpPr>
          <p:nvPr/>
        </p:nvCxnSpPr>
        <p:spPr>
          <a:xfrm>
            <a:off x="9104243" y="2106271"/>
            <a:ext cx="4918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460B421-B379-0849-B6AD-1838BBE087F3}"/>
              </a:ext>
            </a:extLst>
          </p:cNvPr>
          <p:cNvCxnSpPr>
            <a:cxnSpLocks/>
          </p:cNvCxnSpPr>
          <p:nvPr/>
        </p:nvCxnSpPr>
        <p:spPr>
          <a:xfrm>
            <a:off x="8676370" y="2761877"/>
            <a:ext cx="0" cy="19202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12AA662-D6D9-4A97-9281-007F0425DC9B}"/>
              </a:ext>
            </a:extLst>
          </p:cNvPr>
          <p:cNvGrpSpPr/>
          <p:nvPr/>
        </p:nvGrpSpPr>
        <p:grpSpPr>
          <a:xfrm>
            <a:off x="7762526" y="1792502"/>
            <a:ext cx="1735444" cy="828581"/>
            <a:chOff x="5733307" y="2340642"/>
            <a:chExt cx="1386129" cy="729135"/>
          </a:xfrm>
        </p:grpSpPr>
        <p:sp>
          <p:nvSpPr>
            <p:cNvPr id="45" name="TextBox 44">
              <a:extLst>
                <a:ext uri="{FF2B5EF4-FFF2-40B4-BE49-F238E27FC236}">
                  <a16:creationId xmlns:a16="http://schemas.microsoft.com/office/drawing/2014/main" id="{40749AED-9CBE-FD46-B990-02F4A70112D1}"/>
                </a:ext>
              </a:extLst>
            </p:cNvPr>
            <p:cNvSpPr txBox="1"/>
            <p:nvPr/>
          </p:nvSpPr>
          <p:spPr>
            <a:xfrm>
              <a:off x="6096557" y="2340642"/>
              <a:ext cx="870874" cy="461665"/>
            </a:xfrm>
            <a:prstGeom prst="rect">
              <a:avLst/>
            </a:prstGeom>
            <a:noFill/>
          </p:spPr>
          <p:txBody>
            <a:bodyPr wrap="square" rtlCol="0" anchor="ctr">
              <a:spAutoFit/>
            </a:bodyPr>
            <a:lstStyle/>
            <a:p>
              <a:r>
                <a:rPr lang="en-US" sz="2400" b="1" dirty="0">
                  <a:solidFill>
                    <a:schemeClr val="accent1"/>
                  </a:solidFill>
                </a:rPr>
                <a:t>9.1x </a:t>
              </a:r>
              <a:endParaRPr lang="en-US" sz="1050" dirty="0">
                <a:solidFill>
                  <a:schemeClr val="accent1"/>
                </a:solidFill>
              </a:endParaRPr>
            </a:p>
          </p:txBody>
        </p:sp>
        <p:sp>
          <p:nvSpPr>
            <p:cNvPr id="52" name="TextBox 51">
              <a:extLst>
                <a:ext uri="{FF2B5EF4-FFF2-40B4-BE49-F238E27FC236}">
                  <a16:creationId xmlns:a16="http://schemas.microsoft.com/office/drawing/2014/main" id="{58ECD5E6-C85F-2A47-AEC0-D5CDA4DC7194}"/>
                </a:ext>
              </a:extLst>
            </p:cNvPr>
            <p:cNvSpPr txBox="1"/>
            <p:nvPr/>
          </p:nvSpPr>
          <p:spPr>
            <a:xfrm>
              <a:off x="5733307" y="2690605"/>
              <a:ext cx="1386129" cy="379172"/>
            </a:xfrm>
            <a:prstGeom prst="rect">
              <a:avLst/>
            </a:prstGeom>
            <a:noFill/>
          </p:spPr>
          <p:txBody>
            <a:bodyPr wrap="square" rtlCol="0" anchor="t">
              <a:spAutoFit/>
            </a:bodyPr>
            <a:lstStyle/>
            <a:p>
              <a:r>
                <a:rPr lang="en-US" sz="1100" b="1" dirty="0">
                  <a:solidFill>
                    <a:schemeClr val="accent1"/>
                  </a:solidFill>
                </a:rPr>
                <a:t>greater pain reduction vs bupivacaine</a:t>
              </a:r>
              <a:endParaRPr lang="en-US" sz="500" dirty="0">
                <a:solidFill>
                  <a:schemeClr val="accent1"/>
                </a:solidFill>
              </a:endParaRPr>
            </a:p>
          </p:txBody>
        </p:sp>
      </p:grpSp>
      <p:grpSp>
        <p:nvGrpSpPr>
          <p:cNvPr id="3" name="Group 2">
            <a:extLst>
              <a:ext uri="{FF2B5EF4-FFF2-40B4-BE49-F238E27FC236}">
                <a16:creationId xmlns:a16="http://schemas.microsoft.com/office/drawing/2014/main" id="{0BB3C1D1-6CDE-4901-ACAD-302B02D113FF}"/>
              </a:ext>
            </a:extLst>
          </p:cNvPr>
          <p:cNvGrpSpPr/>
          <p:nvPr/>
        </p:nvGrpSpPr>
        <p:grpSpPr>
          <a:xfrm>
            <a:off x="4742264" y="2280074"/>
            <a:ext cx="1735443" cy="806360"/>
            <a:chOff x="3540362" y="2795869"/>
            <a:chExt cx="1423684" cy="709581"/>
          </a:xfrm>
        </p:grpSpPr>
        <p:sp>
          <p:nvSpPr>
            <p:cNvPr id="43" name="TextBox 42">
              <a:extLst>
                <a:ext uri="{FF2B5EF4-FFF2-40B4-BE49-F238E27FC236}">
                  <a16:creationId xmlns:a16="http://schemas.microsoft.com/office/drawing/2014/main" id="{1935487A-B730-4B4F-A26E-01262E3DCED9}"/>
                </a:ext>
              </a:extLst>
            </p:cNvPr>
            <p:cNvSpPr txBox="1"/>
            <p:nvPr/>
          </p:nvSpPr>
          <p:spPr>
            <a:xfrm>
              <a:off x="3847097" y="2795869"/>
              <a:ext cx="870874" cy="461665"/>
            </a:xfrm>
            <a:prstGeom prst="rect">
              <a:avLst/>
            </a:prstGeom>
            <a:noFill/>
          </p:spPr>
          <p:txBody>
            <a:bodyPr wrap="square" rtlCol="0" anchor="ctr">
              <a:spAutoFit/>
            </a:bodyPr>
            <a:lstStyle/>
            <a:p>
              <a:r>
                <a:rPr lang="en-US" sz="2400" b="1" dirty="0">
                  <a:solidFill>
                    <a:schemeClr val="accent1"/>
                  </a:solidFill>
                </a:rPr>
                <a:t>5.3x </a:t>
              </a:r>
              <a:endParaRPr lang="en-US" sz="1050" dirty="0">
                <a:solidFill>
                  <a:schemeClr val="accent1"/>
                </a:solidFill>
              </a:endParaRPr>
            </a:p>
          </p:txBody>
        </p:sp>
        <p:sp>
          <p:nvSpPr>
            <p:cNvPr id="53" name="TextBox 52">
              <a:extLst>
                <a:ext uri="{FF2B5EF4-FFF2-40B4-BE49-F238E27FC236}">
                  <a16:creationId xmlns:a16="http://schemas.microsoft.com/office/drawing/2014/main" id="{7BDE66DC-CFA1-2B43-B0F7-41B166099F57}"/>
                </a:ext>
              </a:extLst>
            </p:cNvPr>
            <p:cNvSpPr txBox="1"/>
            <p:nvPr/>
          </p:nvSpPr>
          <p:spPr>
            <a:xfrm>
              <a:off x="3540362" y="3126278"/>
              <a:ext cx="1423684" cy="379172"/>
            </a:xfrm>
            <a:prstGeom prst="rect">
              <a:avLst/>
            </a:prstGeom>
            <a:noFill/>
          </p:spPr>
          <p:txBody>
            <a:bodyPr wrap="square" rtlCol="0" anchor="t">
              <a:spAutoFit/>
            </a:bodyPr>
            <a:lstStyle/>
            <a:p>
              <a:r>
                <a:rPr lang="en-US" sz="1100" b="1" dirty="0">
                  <a:solidFill>
                    <a:schemeClr val="accent1"/>
                  </a:solidFill>
                </a:rPr>
                <a:t>greater pain reduction vs bupivacaine</a:t>
              </a:r>
              <a:endParaRPr lang="en-US" sz="500" dirty="0">
                <a:solidFill>
                  <a:schemeClr val="accent1"/>
                </a:solidFill>
              </a:endParaRPr>
            </a:p>
          </p:txBody>
        </p:sp>
      </p:grpSp>
      <p:grpSp>
        <p:nvGrpSpPr>
          <p:cNvPr id="2" name="Group 1">
            <a:extLst>
              <a:ext uri="{FF2B5EF4-FFF2-40B4-BE49-F238E27FC236}">
                <a16:creationId xmlns:a16="http://schemas.microsoft.com/office/drawing/2014/main" id="{7BAEC6D4-451D-40BB-B370-9F0A7F12BE1C}"/>
              </a:ext>
            </a:extLst>
          </p:cNvPr>
          <p:cNvGrpSpPr/>
          <p:nvPr/>
        </p:nvGrpSpPr>
        <p:grpSpPr>
          <a:xfrm>
            <a:off x="1782936" y="2956339"/>
            <a:ext cx="1633027" cy="961268"/>
            <a:chOff x="1399065" y="3445491"/>
            <a:chExt cx="1323453" cy="845896"/>
          </a:xfrm>
        </p:grpSpPr>
        <p:sp>
          <p:nvSpPr>
            <p:cNvPr id="44" name="TextBox 43">
              <a:extLst>
                <a:ext uri="{FF2B5EF4-FFF2-40B4-BE49-F238E27FC236}">
                  <a16:creationId xmlns:a16="http://schemas.microsoft.com/office/drawing/2014/main" id="{02BEC3C5-A500-F64E-8F3B-9CACCFB4C765}"/>
                </a:ext>
              </a:extLst>
            </p:cNvPr>
            <p:cNvSpPr txBox="1"/>
            <p:nvPr/>
          </p:nvSpPr>
          <p:spPr>
            <a:xfrm>
              <a:off x="1618450" y="3445491"/>
              <a:ext cx="870874" cy="461665"/>
            </a:xfrm>
            <a:prstGeom prst="rect">
              <a:avLst/>
            </a:prstGeom>
            <a:noFill/>
          </p:spPr>
          <p:txBody>
            <a:bodyPr wrap="square" rtlCol="0" anchor="ctr">
              <a:spAutoFit/>
            </a:bodyPr>
            <a:lstStyle/>
            <a:p>
              <a:r>
                <a:rPr lang="en-US" sz="2400" b="1" dirty="0">
                  <a:solidFill>
                    <a:schemeClr val="accent1"/>
                  </a:solidFill>
                </a:rPr>
                <a:t>2.7x </a:t>
              </a:r>
              <a:endParaRPr lang="en-US" sz="1050" dirty="0">
                <a:solidFill>
                  <a:schemeClr val="accent1"/>
                </a:solidFill>
              </a:endParaRPr>
            </a:p>
          </p:txBody>
        </p:sp>
        <p:sp>
          <p:nvSpPr>
            <p:cNvPr id="54" name="TextBox 53">
              <a:extLst>
                <a:ext uri="{FF2B5EF4-FFF2-40B4-BE49-F238E27FC236}">
                  <a16:creationId xmlns:a16="http://schemas.microsoft.com/office/drawing/2014/main" id="{2A5AB93C-5192-1A4F-B061-528085BDA498}"/>
                </a:ext>
              </a:extLst>
            </p:cNvPr>
            <p:cNvSpPr txBox="1"/>
            <p:nvPr/>
          </p:nvSpPr>
          <p:spPr>
            <a:xfrm>
              <a:off x="1399065" y="3763255"/>
              <a:ext cx="1323453" cy="528132"/>
            </a:xfrm>
            <a:prstGeom prst="rect">
              <a:avLst/>
            </a:prstGeom>
            <a:noFill/>
          </p:spPr>
          <p:txBody>
            <a:bodyPr wrap="square" rtlCol="0" anchor="t">
              <a:spAutoFit/>
            </a:bodyPr>
            <a:lstStyle/>
            <a:p>
              <a:r>
                <a:rPr lang="en-US" sz="1100" b="1" dirty="0">
                  <a:solidFill>
                    <a:schemeClr val="accent1"/>
                  </a:solidFill>
                </a:rPr>
                <a:t>greater pain reduction vs bupivacaine</a:t>
              </a:r>
              <a:endParaRPr lang="en-US" sz="500" dirty="0">
                <a:solidFill>
                  <a:schemeClr val="accent1"/>
                </a:solidFill>
              </a:endParaRPr>
            </a:p>
          </p:txBody>
        </p:sp>
      </p:grpSp>
      <p:cxnSp>
        <p:nvCxnSpPr>
          <p:cNvPr id="71" name="Straight Arrow Connector 70">
            <a:extLst>
              <a:ext uri="{FF2B5EF4-FFF2-40B4-BE49-F238E27FC236}">
                <a16:creationId xmlns:a16="http://schemas.microsoft.com/office/drawing/2014/main" id="{05C0AC9E-50DB-429F-9714-A2A7A75F8226}"/>
              </a:ext>
            </a:extLst>
          </p:cNvPr>
          <p:cNvCxnSpPr>
            <a:cxnSpLocks/>
          </p:cNvCxnSpPr>
          <p:nvPr/>
        </p:nvCxnSpPr>
        <p:spPr>
          <a:xfrm flipV="1">
            <a:off x="1035959" y="1624810"/>
            <a:ext cx="0" cy="3373470"/>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E257AAC-7FDC-4C7A-BC2E-57015EBBEE00}"/>
              </a:ext>
            </a:extLst>
          </p:cNvPr>
          <p:cNvSpPr/>
          <p:nvPr/>
        </p:nvSpPr>
        <p:spPr>
          <a:xfrm rot="16200000">
            <a:off x="-988837" y="3168919"/>
            <a:ext cx="3594255" cy="338554"/>
          </a:xfrm>
          <a:prstGeom prst="rect">
            <a:avLst/>
          </a:prstGeom>
        </p:spPr>
        <p:txBody>
          <a:bodyPr wrap="none">
            <a:spAutoFit/>
          </a:bodyPr>
          <a:lstStyle/>
          <a:p>
            <a:pPr algn="ctr"/>
            <a:r>
              <a:rPr lang="en-US" sz="1600" b="1" dirty="0">
                <a:solidFill>
                  <a:schemeClr val="accent1"/>
                </a:solidFill>
              </a:rPr>
              <a:t>Greater Pain Reduction vs Placebo</a:t>
            </a:r>
            <a:endParaRPr lang="en-US" sz="2000" b="1" dirty="0">
              <a:solidFill>
                <a:schemeClr val="accent1"/>
              </a:solidFill>
            </a:endParaRPr>
          </a:p>
        </p:txBody>
      </p:sp>
      <p:sp>
        <p:nvSpPr>
          <p:cNvPr id="73" name="Rectangle 72">
            <a:extLst>
              <a:ext uri="{FF2B5EF4-FFF2-40B4-BE49-F238E27FC236}">
                <a16:creationId xmlns:a16="http://schemas.microsoft.com/office/drawing/2014/main" id="{7E425D11-37E8-4390-84BD-155AF8EE92BB}"/>
              </a:ext>
            </a:extLst>
          </p:cNvPr>
          <p:cNvSpPr/>
          <p:nvPr/>
        </p:nvSpPr>
        <p:spPr>
          <a:xfrm rot="16200000">
            <a:off x="-453125" y="3221832"/>
            <a:ext cx="3437159" cy="261610"/>
          </a:xfrm>
          <a:prstGeom prst="rect">
            <a:avLst/>
          </a:prstGeom>
        </p:spPr>
        <p:txBody>
          <a:bodyPr wrap="none">
            <a:spAutoFit/>
          </a:bodyPr>
          <a:lstStyle/>
          <a:p>
            <a:pPr algn="ctr"/>
            <a:r>
              <a:rPr lang="en-US" sz="1100" b="1" dirty="0">
                <a:solidFill>
                  <a:schemeClr val="accent3">
                    <a:lumMod val="50000"/>
                  </a:schemeClr>
                </a:solidFill>
              </a:rPr>
              <a:t>Pain Score—Mean Difference of AUC vs Placebo</a:t>
            </a:r>
            <a:endParaRPr lang="en-US" sz="1400" b="1" dirty="0">
              <a:solidFill>
                <a:schemeClr val="accent3">
                  <a:lumMod val="50000"/>
                </a:schemeClr>
              </a:solidFill>
            </a:endParaRPr>
          </a:p>
        </p:txBody>
      </p:sp>
      <p:sp>
        <p:nvSpPr>
          <p:cNvPr id="30" name="TextBox 29">
            <a:extLst>
              <a:ext uri="{FF2B5EF4-FFF2-40B4-BE49-F238E27FC236}">
                <a16:creationId xmlns:a16="http://schemas.microsoft.com/office/drawing/2014/main" id="{2FB94582-DD1D-417B-829C-4DCBBF69F27B}"/>
              </a:ext>
            </a:extLst>
          </p:cNvPr>
          <p:cNvSpPr txBox="1"/>
          <p:nvPr/>
        </p:nvSpPr>
        <p:spPr>
          <a:xfrm>
            <a:off x="10418895" y="4607314"/>
            <a:ext cx="1671589" cy="400110"/>
          </a:xfrm>
          <a:prstGeom prst="rect">
            <a:avLst/>
          </a:prstGeom>
          <a:noFill/>
        </p:spPr>
        <p:txBody>
          <a:bodyPr wrap="square" rtlCol="0">
            <a:spAutoFit/>
          </a:bodyPr>
          <a:lstStyle/>
          <a:p>
            <a:r>
              <a:rPr lang="en-US" sz="1000" dirty="0">
                <a:solidFill>
                  <a:srgbClr val="668C83"/>
                </a:solidFill>
              </a:rPr>
              <a:t>AUC for bupivacaine minus AUC for placebo</a:t>
            </a:r>
          </a:p>
        </p:txBody>
      </p:sp>
      <p:sp>
        <p:nvSpPr>
          <p:cNvPr id="31" name="TextBox 30">
            <a:extLst>
              <a:ext uri="{FF2B5EF4-FFF2-40B4-BE49-F238E27FC236}">
                <a16:creationId xmlns:a16="http://schemas.microsoft.com/office/drawing/2014/main" id="{8A242127-27A2-47BB-9B1A-E66E5DA1C5BD}"/>
              </a:ext>
            </a:extLst>
          </p:cNvPr>
          <p:cNvSpPr txBox="1"/>
          <p:nvPr/>
        </p:nvSpPr>
        <p:spPr>
          <a:xfrm>
            <a:off x="10418896" y="4082622"/>
            <a:ext cx="1551718" cy="400110"/>
          </a:xfrm>
          <a:prstGeom prst="rect">
            <a:avLst/>
          </a:prstGeom>
          <a:noFill/>
        </p:spPr>
        <p:txBody>
          <a:bodyPr wrap="square" rtlCol="0">
            <a:spAutoFit/>
          </a:bodyPr>
          <a:lstStyle/>
          <a:p>
            <a:r>
              <a:rPr lang="en-US" sz="1000" dirty="0">
                <a:solidFill>
                  <a:schemeClr val="accent1"/>
                </a:solidFill>
              </a:rPr>
              <a:t>AUC for ZYNRELEF</a:t>
            </a:r>
          </a:p>
          <a:p>
            <a:r>
              <a:rPr lang="en-US" sz="1000" dirty="0">
                <a:solidFill>
                  <a:schemeClr val="accent1"/>
                </a:solidFill>
              </a:rPr>
              <a:t>minus AUC for placebo </a:t>
            </a:r>
          </a:p>
        </p:txBody>
      </p:sp>
      <p:cxnSp>
        <p:nvCxnSpPr>
          <p:cNvPr id="32" name="Straight Connector 31">
            <a:extLst>
              <a:ext uri="{FF2B5EF4-FFF2-40B4-BE49-F238E27FC236}">
                <a16:creationId xmlns:a16="http://schemas.microsoft.com/office/drawing/2014/main" id="{7A470815-C391-405A-AA29-40BC5DD71F77}"/>
              </a:ext>
            </a:extLst>
          </p:cNvPr>
          <p:cNvCxnSpPr>
            <a:cxnSpLocks/>
          </p:cNvCxnSpPr>
          <p:nvPr/>
        </p:nvCxnSpPr>
        <p:spPr>
          <a:xfrm>
            <a:off x="10067544" y="4274557"/>
            <a:ext cx="384048"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43F1EB-0BB3-44C3-B13E-C21E48C906F2}"/>
              </a:ext>
            </a:extLst>
          </p:cNvPr>
          <p:cNvCxnSpPr>
            <a:cxnSpLocks/>
          </p:cNvCxnSpPr>
          <p:nvPr/>
        </p:nvCxnSpPr>
        <p:spPr>
          <a:xfrm>
            <a:off x="9227796" y="4804264"/>
            <a:ext cx="1223796"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3EDE37F-A21C-3742-B9E5-AA89AD3F4CA1}"/>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34" name="Footer Placeholder 4">
            <a:extLst>
              <a:ext uri="{FF2B5EF4-FFF2-40B4-BE49-F238E27FC236}">
                <a16:creationId xmlns:a16="http://schemas.microsoft.com/office/drawing/2014/main" id="{5A9F0F6B-C593-A945-A2D5-51CA1380F5C6}"/>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11635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9">
            <a:extLst>
              <a:ext uri="{FF2B5EF4-FFF2-40B4-BE49-F238E27FC236}">
                <a16:creationId xmlns:a16="http://schemas.microsoft.com/office/drawing/2014/main" id="{11AFE670-FF2C-4328-AE63-FAC276504D44}"/>
              </a:ext>
            </a:extLst>
          </p:cNvPr>
          <p:cNvGraphicFramePr>
            <a:graphicFrameLocks noChangeAspect="1"/>
          </p:cNvGraphicFramePr>
          <p:nvPr>
            <p:extLst>
              <p:ext uri="{D42A27DB-BD31-4B8C-83A1-F6EECF244321}">
                <p14:modId xmlns:p14="http://schemas.microsoft.com/office/powerpoint/2010/main" val="3413837221"/>
              </p:ext>
            </p:extLst>
          </p:nvPr>
        </p:nvGraphicFramePr>
        <p:xfrm>
          <a:off x="787115" y="2056984"/>
          <a:ext cx="4146426" cy="3536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9">
            <a:extLst>
              <a:ext uri="{FF2B5EF4-FFF2-40B4-BE49-F238E27FC236}">
                <a16:creationId xmlns:a16="http://schemas.microsoft.com/office/drawing/2014/main" id="{D4F08982-CBF1-49A9-BC4C-DA287DE4C35A}"/>
              </a:ext>
            </a:extLst>
          </p:cNvPr>
          <p:cNvGraphicFramePr>
            <a:graphicFrameLocks/>
          </p:cNvGraphicFramePr>
          <p:nvPr>
            <p:extLst>
              <p:ext uri="{D42A27DB-BD31-4B8C-83A1-F6EECF244321}">
                <p14:modId xmlns:p14="http://schemas.microsoft.com/office/powerpoint/2010/main" val="2355994516"/>
              </p:ext>
            </p:extLst>
          </p:nvPr>
        </p:nvGraphicFramePr>
        <p:xfrm>
          <a:off x="6352844" y="2179531"/>
          <a:ext cx="4155933" cy="353675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40A8022-7EC6-412F-92A0-8D976DC80D87}"/>
              </a:ext>
            </a:extLst>
          </p:cNvPr>
          <p:cNvSpPr>
            <a:spLocks noGrp="1"/>
          </p:cNvSpPr>
          <p:nvPr>
            <p:ph type="title"/>
          </p:nvPr>
        </p:nvSpPr>
        <p:spPr>
          <a:xfrm>
            <a:off x="694999" y="261364"/>
            <a:ext cx="10922873" cy="1042403"/>
          </a:xfrm>
        </p:spPr>
        <p:txBody>
          <a:bodyPr>
            <a:normAutofit/>
          </a:bodyPr>
          <a:lstStyle/>
          <a:p>
            <a:r>
              <a:rPr lang="en-US" dirty="0"/>
              <a:t>More Patients Without Severe Pain Through 72 Hours Versus SOC Bupivacaine HCl Solution</a:t>
            </a:r>
          </a:p>
        </p:txBody>
      </p:sp>
      <p:sp>
        <p:nvSpPr>
          <p:cNvPr id="6" name="Rectangle 5">
            <a:extLst>
              <a:ext uri="{FF2B5EF4-FFF2-40B4-BE49-F238E27FC236}">
                <a16:creationId xmlns:a16="http://schemas.microsoft.com/office/drawing/2014/main" id="{1CB06D36-A2BC-4937-A2A3-4879F391BF45}"/>
              </a:ext>
            </a:extLst>
          </p:cNvPr>
          <p:cNvSpPr/>
          <p:nvPr/>
        </p:nvSpPr>
        <p:spPr>
          <a:xfrm>
            <a:off x="376318" y="5845147"/>
            <a:ext cx="11542965" cy="615553"/>
          </a:xfrm>
          <a:prstGeom prst="rect">
            <a:avLst/>
          </a:prstGeom>
        </p:spPr>
        <p:txBody>
          <a:bodyPr wrap="square" lIns="45720" rIns="45720" anchor="b" anchorCtr="0">
            <a:spAutoFit/>
          </a:bodyPr>
          <a:lstStyle/>
          <a:p>
            <a:pPr>
              <a:spcAft>
                <a:spcPts val="600"/>
              </a:spcAft>
            </a:pPr>
            <a:r>
              <a:rPr lang="en-US" sz="800" baseline="30000" dirty="0"/>
              <a:t>a</a:t>
            </a:r>
            <a:r>
              <a:rPr lang="en-US" sz="800" dirty="0"/>
              <a:t>Nominal </a:t>
            </a:r>
            <a:r>
              <a:rPr lang="en-US" sz="800" i="1" dirty="0"/>
              <a:t>P</a:t>
            </a:r>
            <a:r>
              <a:rPr lang="en-US" sz="800" dirty="0"/>
              <a:t> value not controlled for multiplicity.</a:t>
            </a:r>
          </a:p>
          <a:p>
            <a:pPr>
              <a:spcAft>
                <a:spcPts val="600"/>
              </a:spcAft>
            </a:pPr>
            <a:r>
              <a:rPr lang="en-US" sz="800" b="1" dirty="0"/>
              <a:t>SOC:</a:t>
            </a:r>
            <a:r>
              <a:rPr lang="en-US" sz="800" dirty="0"/>
              <a:t> standard-of-care. </a:t>
            </a:r>
            <a:r>
              <a:rPr lang="en-US" sz="800" b="1" dirty="0"/>
              <a:t>Severe pain: </a:t>
            </a:r>
            <a:r>
              <a:rPr lang="en-US" sz="800" dirty="0"/>
              <a:t>pain intensity score ≥7 on a Numeric Rating Scale of 0 to 10.</a:t>
            </a:r>
            <a:endParaRPr lang="en-US" sz="800" b="1" dirty="0"/>
          </a:p>
          <a:p>
            <a:r>
              <a:rPr lang="en-US" sz="800" b="1" dirty="0"/>
              <a:t>References: 1. </a:t>
            </a:r>
            <a:r>
              <a:rPr lang="en-US" sz="800" dirty="0"/>
              <a:t>Viscusi E, Gimbel JS, Pollack RA, et al. </a:t>
            </a:r>
            <a:r>
              <a:rPr lang="en-US" sz="800" i="1" dirty="0"/>
              <a:t>Reg Anesth Pain Med</a:t>
            </a:r>
            <a:r>
              <a:rPr lang="en-US" sz="800" dirty="0"/>
              <a:t>. 2019;44(7):700-706. </a:t>
            </a:r>
            <a:r>
              <a:rPr lang="en-US" sz="800" b="1" dirty="0"/>
              <a:t>2. </a:t>
            </a:r>
            <a:r>
              <a:rPr lang="en-US" sz="800" dirty="0"/>
              <a:t>Viscusi E, Minkowitz H, Winkle P, et al. </a:t>
            </a:r>
            <a:r>
              <a:rPr lang="en-US" sz="800" i="1" dirty="0"/>
              <a:t>Hernia.</a:t>
            </a:r>
            <a:r>
              <a:rPr lang="en-US" sz="800" dirty="0"/>
              <a:t> 2019;23(6):1071-1080. </a:t>
            </a:r>
          </a:p>
        </p:txBody>
      </p:sp>
      <p:sp>
        <p:nvSpPr>
          <p:cNvPr id="30" name="TextBox 29">
            <a:extLst>
              <a:ext uri="{FF2B5EF4-FFF2-40B4-BE49-F238E27FC236}">
                <a16:creationId xmlns:a16="http://schemas.microsoft.com/office/drawing/2014/main" id="{14B09419-0ACE-8F44-9056-25E642B8C0DE}"/>
              </a:ext>
            </a:extLst>
          </p:cNvPr>
          <p:cNvSpPr txBox="1"/>
          <p:nvPr/>
        </p:nvSpPr>
        <p:spPr>
          <a:xfrm>
            <a:off x="668254" y="1615005"/>
            <a:ext cx="2949846" cy="369332"/>
          </a:xfrm>
          <a:prstGeom prst="rect">
            <a:avLst/>
          </a:prstGeom>
          <a:noFill/>
        </p:spPr>
        <p:txBody>
          <a:bodyPr wrap="none" rtlCol="0">
            <a:spAutoFit/>
          </a:bodyPr>
          <a:lstStyle/>
          <a:p>
            <a:r>
              <a:rPr lang="en-US" b="1" dirty="0">
                <a:solidFill>
                  <a:schemeClr val="accent5"/>
                </a:solidFill>
              </a:rPr>
              <a:t>EPOCH 1 Bunionectomy</a:t>
            </a:r>
            <a:r>
              <a:rPr lang="en-US" b="1" baseline="30000" dirty="0">
                <a:solidFill>
                  <a:schemeClr val="accent5"/>
                </a:solidFill>
              </a:rPr>
              <a:t>1</a:t>
            </a:r>
            <a:endParaRPr lang="en-US" b="1" dirty="0">
              <a:solidFill>
                <a:schemeClr val="accent5"/>
              </a:solidFill>
            </a:endParaRPr>
          </a:p>
        </p:txBody>
      </p:sp>
      <p:sp>
        <p:nvSpPr>
          <p:cNvPr id="31" name="TextBox 30">
            <a:extLst>
              <a:ext uri="{FF2B5EF4-FFF2-40B4-BE49-F238E27FC236}">
                <a16:creationId xmlns:a16="http://schemas.microsoft.com/office/drawing/2014/main" id="{5A2AC5D7-6910-404F-9088-A3E5F16DA477}"/>
              </a:ext>
            </a:extLst>
          </p:cNvPr>
          <p:cNvSpPr txBox="1"/>
          <p:nvPr/>
        </p:nvSpPr>
        <p:spPr>
          <a:xfrm>
            <a:off x="6258992" y="1615005"/>
            <a:ext cx="3001143" cy="369332"/>
          </a:xfrm>
          <a:prstGeom prst="rect">
            <a:avLst/>
          </a:prstGeom>
          <a:noFill/>
        </p:spPr>
        <p:txBody>
          <a:bodyPr wrap="none" rtlCol="0">
            <a:spAutoFit/>
          </a:bodyPr>
          <a:lstStyle/>
          <a:p>
            <a:r>
              <a:rPr lang="en-US" b="1" dirty="0">
                <a:solidFill>
                  <a:schemeClr val="accent5"/>
                </a:solidFill>
              </a:rPr>
              <a:t>EPOCH 2 Herniorrhaphy</a:t>
            </a:r>
            <a:r>
              <a:rPr lang="en-US" b="1" baseline="30000" dirty="0">
                <a:solidFill>
                  <a:schemeClr val="accent5"/>
                </a:solidFill>
              </a:rPr>
              <a:t>2</a:t>
            </a:r>
            <a:r>
              <a:rPr lang="en-US" dirty="0">
                <a:solidFill>
                  <a:schemeClr val="accent5"/>
                </a:solidFill>
              </a:rPr>
              <a:t> </a:t>
            </a:r>
          </a:p>
        </p:txBody>
      </p:sp>
      <p:sp>
        <p:nvSpPr>
          <p:cNvPr id="35" name="TextBox 34">
            <a:extLst>
              <a:ext uri="{FF2B5EF4-FFF2-40B4-BE49-F238E27FC236}">
                <a16:creationId xmlns:a16="http://schemas.microsoft.com/office/drawing/2014/main" id="{64EB254D-B1A6-4440-AB80-4C9E2E8B73E6}"/>
              </a:ext>
            </a:extLst>
          </p:cNvPr>
          <p:cNvSpPr txBox="1"/>
          <p:nvPr/>
        </p:nvSpPr>
        <p:spPr>
          <a:xfrm>
            <a:off x="1444016" y="2147970"/>
            <a:ext cx="1677643" cy="215444"/>
          </a:xfrm>
          <a:prstGeom prst="rect">
            <a:avLst/>
          </a:prstGeom>
          <a:noFill/>
        </p:spPr>
        <p:txBody>
          <a:bodyPr wrap="square" rtlCol="0">
            <a:spAutoFit/>
          </a:bodyPr>
          <a:lstStyle/>
          <a:p>
            <a:r>
              <a:rPr lang="en-US" sz="800" b="1" i="1" dirty="0">
                <a:solidFill>
                  <a:srgbClr val="668C83"/>
                </a:solidFill>
              </a:rPr>
              <a:t>P &lt;</a:t>
            </a:r>
            <a:r>
              <a:rPr lang="en-US" sz="800" b="1" dirty="0">
                <a:solidFill>
                  <a:srgbClr val="668C83"/>
                </a:solidFill>
              </a:rPr>
              <a:t> .0001 vs bupivacaine</a:t>
            </a:r>
            <a:r>
              <a:rPr lang="en-US" sz="800" b="1" baseline="30000" dirty="0">
                <a:solidFill>
                  <a:srgbClr val="668C83"/>
                </a:solidFill>
              </a:rPr>
              <a:t>a</a:t>
            </a:r>
            <a:endParaRPr lang="en-US" sz="800" b="1" dirty="0">
              <a:solidFill>
                <a:srgbClr val="668C83"/>
              </a:solidFill>
            </a:endParaRPr>
          </a:p>
        </p:txBody>
      </p:sp>
      <p:sp>
        <p:nvSpPr>
          <p:cNvPr id="36" name="TextBox 35">
            <a:extLst>
              <a:ext uri="{FF2B5EF4-FFF2-40B4-BE49-F238E27FC236}">
                <a16:creationId xmlns:a16="http://schemas.microsoft.com/office/drawing/2014/main" id="{D9416C28-06FE-BF4C-879D-B7A371528F9E}"/>
              </a:ext>
            </a:extLst>
          </p:cNvPr>
          <p:cNvSpPr txBox="1"/>
          <p:nvPr/>
        </p:nvSpPr>
        <p:spPr>
          <a:xfrm>
            <a:off x="1444016" y="2266561"/>
            <a:ext cx="1677643" cy="215444"/>
          </a:xfrm>
          <a:prstGeom prst="rect">
            <a:avLst/>
          </a:prstGeom>
          <a:noFill/>
        </p:spPr>
        <p:txBody>
          <a:bodyPr wrap="square" rtlCol="0">
            <a:spAutoFit/>
          </a:bodyPr>
          <a:lstStyle/>
          <a:p>
            <a:r>
              <a:rPr lang="en-US" sz="800" b="1" i="1" dirty="0">
                <a:solidFill>
                  <a:schemeClr val="accent3"/>
                </a:solidFill>
              </a:rPr>
              <a:t>P &lt;</a:t>
            </a:r>
            <a:r>
              <a:rPr lang="en-US" sz="800" b="1" dirty="0">
                <a:solidFill>
                  <a:schemeClr val="accent3"/>
                </a:solidFill>
              </a:rPr>
              <a:t> .0001 vs placebo</a:t>
            </a:r>
            <a:r>
              <a:rPr lang="en-US" sz="800" b="1" baseline="30000" dirty="0">
                <a:solidFill>
                  <a:schemeClr val="accent3"/>
                </a:solidFill>
              </a:rPr>
              <a:t>a</a:t>
            </a:r>
            <a:endParaRPr lang="en-US" sz="800" b="1" dirty="0">
              <a:solidFill>
                <a:schemeClr val="accent3"/>
              </a:solidFill>
            </a:endParaRPr>
          </a:p>
        </p:txBody>
      </p:sp>
      <p:sp>
        <p:nvSpPr>
          <p:cNvPr id="37" name="TextBox 36">
            <a:extLst>
              <a:ext uri="{FF2B5EF4-FFF2-40B4-BE49-F238E27FC236}">
                <a16:creationId xmlns:a16="http://schemas.microsoft.com/office/drawing/2014/main" id="{8F4FFDDD-87C2-724C-B24A-868E08F14D8B}"/>
              </a:ext>
            </a:extLst>
          </p:cNvPr>
          <p:cNvSpPr txBox="1"/>
          <p:nvPr/>
        </p:nvSpPr>
        <p:spPr>
          <a:xfrm>
            <a:off x="7020399" y="2359439"/>
            <a:ext cx="1677643" cy="215444"/>
          </a:xfrm>
          <a:prstGeom prst="rect">
            <a:avLst/>
          </a:prstGeom>
          <a:noFill/>
        </p:spPr>
        <p:txBody>
          <a:bodyPr wrap="square" rtlCol="0">
            <a:spAutoFit/>
          </a:bodyPr>
          <a:lstStyle/>
          <a:p>
            <a:r>
              <a:rPr lang="en-US" sz="800" b="1" i="1" dirty="0">
                <a:solidFill>
                  <a:schemeClr val="accent3"/>
                </a:solidFill>
              </a:rPr>
              <a:t>P &lt;</a:t>
            </a:r>
            <a:r>
              <a:rPr lang="en-US" sz="800" b="1" dirty="0">
                <a:solidFill>
                  <a:schemeClr val="accent3"/>
                </a:solidFill>
              </a:rPr>
              <a:t> .0001 vs placebo</a:t>
            </a:r>
            <a:r>
              <a:rPr lang="en-US" sz="800" b="1" baseline="30000" dirty="0">
                <a:solidFill>
                  <a:schemeClr val="accent3"/>
                </a:solidFill>
              </a:rPr>
              <a:t>a</a:t>
            </a:r>
            <a:endParaRPr lang="en-US" sz="800" b="1" dirty="0">
              <a:solidFill>
                <a:schemeClr val="accent3"/>
              </a:solidFill>
            </a:endParaRPr>
          </a:p>
        </p:txBody>
      </p:sp>
      <p:sp>
        <p:nvSpPr>
          <p:cNvPr id="38" name="TextBox 37">
            <a:extLst>
              <a:ext uri="{FF2B5EF4-FFF2-40B4-BE49-F238E27FC236}">
                <a16:creationId xmlns:a16="http://schemas.microsoft.com/office/drawing/2014/main" id="{6BF50990-C7CA-294C-A128-DE262EF10FEC}"/>
              </a:ext>
            </a:extLst>
          </p:cNvPr>
          <p:cNvSpPr txBox="1"/>
          <p:nvPr/>
        </p:nvSpPr>
        <p:spPr>
          <a:xfrm>
            <a:off x="7020399" y="2240848"/>
            <a:ext cx="1677643" cy="215444"/>
          </a:xfrm>
          <a:prstGeom prst="rect">
            <a:avLst/>
          </a:prstGeom>
          <a:noFill/>
        </p:spPr>
        <p:txBody>
          <a:bodyPr wrap="square" rtlCol="0">
            <a:spAutoFit/>
          </a:bodyPr>
          <a:lstStyle/>
          <a:p>
            <a:r>
              <a:rPr lang="en-US" sz="800" b="1" i="1" dirty="0">
                <a:solidFill>
                  <a:srgbClr val="668C83"/>
                </a:solidFill>
              </a:rPr>
              <a:t>P =</a:t>
            </a:r>
            <a:r>
              <a:rPr lang="en-US" sz="800" b="1" dirty="0">
                <a:solidFill>
                  <a:srgbClr val="668C83"/>
                </a:solidFill>
              </a:rPr>
              <a:t> .0372 vs bupivacaine</a:t>
            </a:r>
            <a:r>
              <a:rPr lang="en-US" sz="800" b="1" baseline="30000" dirty="0">
                <a:solidFill>
                  <a:srgbClr val="668C83"/>
                </a:solidFill>
              </a:rPr>
              <a:t>a</a:t>
            </a:r>
            <a:endParaRPr lang="en-US" sz="800" b="1" dirty="0">
              <a:solidFill>
                <a:srgbClr val="668C83"/>
              </a:solidFill>
            </a:endParaRPr>
          </a:p>
        </p:txBody>
      </p:sp>
      <p:sp>
        <p:nvSpPr>
          <p:cNvPr id="15" name="Rectangle 14">
            <a:extLst>
              <a:ext uri="{FF2B5EF4-FFF2-40B4-BE49-F238E27FC236}">
                <a16:creationId xmlns:a16="http://schemas.microsoft.com/office/drawing/2014/main" id="{FFE53BDD-B48B-46F6-8927-BAD57E0D8B0A}"/>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7650EA5-32D5-431C-96DC-F12F7DD428CB}"/>
              </a:ext>
            </a:extLst>
          </p:cNvPr>
          <p:cNvSpPr/>
          <p:nvPr/>
        </p:nvSpPr>
        <p:spPr>
          <a:xfrm rot="16200000">
            <a:off x="-771484" y="3603964"/>
            <a:ext cx="3117198" cy="230832"/>
          </a:xfrm>
          <a:prstGeom prst="rect">
            <a:avLst/>
          </a:prstGeom>
        </p:spPr>
        <p:txBody>
          <a:bodyPr wrap="square">
            <a:spAutoFit/>
          </a:bodyPr>
          <a:lstStyle/>
          <a:p>
            <a:pPr lvl="0" algn="ctr"/>
            <a:r>
              <a:rPr lang="en-US" sz="900" b="1" dirty="0">
                <a:solidFill>
                  <a:srgbClr val="000000"/>
                </a:solidFill>
              </a:rPr>
              <a:t>Percentage Without Severe Pain Through 72 Hours</a:t>
            </a:r>
          </a:p>
        </p:txBody>
      </p:sp>
      <p:sp>
        <p:nvSpPr>
          <p:cNvPr id="21" name="Rectangle 20">
            <a:extLst>
              <a:ext uri="{FF2B5EF4-FFF2-40B4-BE49-F238E27FC236}">
                <a16:creationId xmlns:a16="http://schemas.microsoft.com/office/drawing/2014/main" id="{22C0E4D4-FB04-4BDE-B094-C5A2D2E3D709}"/>
              </a:ext>
            </a:extLst>
          </p:cNvPr>
          <p:cNvSpPr/>
          <p:nvPr/>
        </p:nvSpPr>
        <p:spPr>
          <a:xfrm rot="16200000">
            <a:off x="4796761" y="3726509"/>
            <a:ext cx="3117197" cy="230835"/>
          </a:xfrm>
          <a:prstGeom prst="rect">
            <a:avLst/>
          </a:prstGeom>
        </p:spPr>
        <p:txBody>
          <a:bodyPr wrap="square">
            <a:spAutoFit/>
          </a:bodyPr>
          <a:lstStyle/>
          <a:p>
            <a:pPr lvl="0" algn="ctr"/>
            <a:r>
              <a:rPr lang="en-US" sz="900" b="1" dirty="0">
                <a:solidFill>
                  <a:srgbClr val="000000"/>
                </a:solidFill>
              </a:rPr>
              <a:t>Percentage Without Severe Pain Through 72 Hours</a:t>
            </a:r>
          </a:p>
        </p:txBody>
      </p:sp>
      <p:sp>
        <p:nvSpPr>
          <p:cNvPr id="3" name="Rectangle 2"/>
          <p:cNvSpPr/>
          <p:nvPr/>
        </p:nvSpPr>
        <p:spPr>
          <a:xfrm>
            <a:off x="1310326" y="5345004"/>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806153" y="5461304"/>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801" y="5350093"/>
            <a:ext cx="3004622" cy="48355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1932" y="5457816"/>
            <a:ext cx="2979825" cy="483550"/>
          </a:xfrm>
          <a:prstGeom prst="rect">
            <a:avLst/>
          </a:prstGeom>
        </p:spPr>
      </p:pic>
      <p:sp>
        <p:nvSpPr>
          <p:cNvPr id="23" name="Footer Placeholder 4">
            <a:extLst>
              <a:ext uri="{FF2B5EF4-FFF2-40B4-BE49-F238E27FC236}">
                <a16:creationId xmlns:a16="http://schemas.microsoft.com/office/drawing/2014/main" id="{7CB7FBBB-4DB7-F747-99CA-A2234F5D4C2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769001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9">
            <a:extLst>
              <a:ext uri="{FF2B5EF4-FFF2-40B4-BE49-F238E27FC236}">
                <a16:creationId xmlns:a16="http://schemas.microsoft.com/office/drawing/2014/main" id="{8D5BF227-FA5E-4C6D-A1B4-03A9C24EA701}"/>
              </a:ext>
            </a:extLst>
          </p:cNvPr>
          <p:cNvGraphicFramePr>
            <a:graphicFrameLocks/>
          </p:cNvGraphicFramePr>
          <p:nvPr>
            <p:extLst>
              <p:ext uri="{D42A27DB-BD31-4B8C-83A1-F6EECF244321}">
                <p14:modId xmlns:p14="http://schemas.microsoft.com/office/powerpoint/2010/main" val="1869204117"/>
              </p:ext>
            </p:extLst>
          </p:nvPr>
        </p:nvGraphicFramePr>
        <p:xfrm>
          <a:off x="1003035" y="2111737"/>
          <a:ext cx="3325082" cy="34691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9">
            <a:extLst>
              <a:ext uri="{FF2B5EF4-FFF2-40B4-BE49-F238E27FC236}">
                <a16:creationId xmlns:a16="http://schemas.microsoft.com/office/drawing/2014/main" id="{D900E398-7032-4BB3-9E1B-8E8599A22CB3}"/>
              </a:ext>
            </a:extLst>
          </p:cNvPr>
          <p:cNvGraphicFramePr>
            <a:graphicFrameLocks/>
          </p:cNvGraphicFramePr>
          <p:nvPr>
            <p:extLst>
              <p:ext uri="{D42A27DB-BD31-4B8C-83A1-F6EECF244321}">
                <p14:modId xmlns:p14="http://schemas.microsoft.com/office/powerpoint/2010/main" val="175322456"/>
              </p:ext>
            </p:extLst>
          </p:nvPr>
        </p:nvGraphicFramePr>
        <p:xfrm>
          <a:off x="6587739" y="2111737"/>
          <a:ext cx="3325082" cy="346915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5F558CBE-C82C-4CF2-9781-FE5B8C227D0E}"/>
              </a:ext>
            </a:extLst>
          </p:cNvPr>
          <p:cNvSpPr>
            <a:spLocks noGrp="1"/>
          </p:cNvSpPr>
          <p:nvPr>
            <p:ph type="title"/>
          </p:nvPr>
        </p:nvSpPr>
        <p:spPr>
          <a:xfrm>
            <a:off x="695873" y="378087"/>
            <a:ext cx="10194734" cy="977188"/>
          </a:xfrm>
        </p:spPr>
        <p:txBody>
          <a:bodyPr>
            <a:noAutofit/>
          </a:bodyPr>
          <a:lstStyle/>
          <a:p>
            <a:pPr>
              <a:lnSpc>
                <a:spcPct val="100000"/>
              </a:lnSpc>
            </a:pPr>
            <a:r>
              <a:rPr lang="en-US" dirty="0"/>
              <a:t>Reduced Opioid Consumption Versus SOC Bupivacaine HCl Solution and Placebo Through 72 Hours </a:t>
            </a:r>
          </a:p>
        </p:txBody>
      </p:sp>
      <p:sp>
        <p:nvSpPr>
          <p:cNvPr id="15" name="Rectangle 14">
            <a:extLst>
              <a:ext uri="{FF2B5EF4-FFF2-40B4-BE49-F238E27FC236}">
                <a16:creationId xmlns:a16="http://schemas.microsoft.com/office/drawing/2014/main" id="{6D8BFA5B-EC16-4E85-8199-1B42158ECC14}"/>
              </a:ext>
            </a:extLst>
          </p:cNvPr>
          <p:cNvSpPr/>
          <p:nvPr/>
        </p:nvSpPr>
        <p:spPr>
          <a:xfrm>
            <a:off x="376318" y="6061057"/>
            <a:ext cx="11559008" cy="415498"/>
          </a:xfrm>
          <a:prstGeom prst="rect">
            <a:avLst/>
          </a:prstGeom>
        </p:spPr>
        <p:txBody>
          <a:bodyPr wrap="square" lIns="45720" rIns="45720" anchor="b" anchorCtr="0">
            <a:spAutoFit/>
          </a:bodyPr>
          <a:lstStyle/>
          <a:p>
            <a:pPr>
              <a:spcAft>
                <a:spcPts val="600"/>
              </a:spcAft>
            </a:pPr>
            <a:r>
              <a:rPr lang="en-US" sz="800" b="1" dirty="0"/>
              <a:t>SOC:</a:t>
            </a:r>
            <a:r>
              <a:rPr lang="en-US" sz="800" dirty="0"/>
              <a:t> standard-of-care. </a:t>
            </a:r>
            <a:r>
              <a:rPr lang="en-US" sz="800" b="1" dirty="0"/>
              <a:t>MME: </a:t>
            </a:r>
            <a:r>
              <a:rPr lang="en-US" sz="800" dirty="0"/>
              <a:t>morphine milligram equivalents.</a:t>
            </a:r>
            <a:endParaRPr lang="en-US" sz="800" b="1" dirty="0"/>
          </a:p>
          <a:p>
            <a:pPr>
              <a:spcAft>
                <a:spcPts val="600"/>
              </a:spcAft>
            </a:pPr>
            <a:r>
              <a:rPr lang="en-US" sz="800" b="1" dirty="0"/>
              <a:t>References: 1. </a:t>
            </a:r>
            <a:r>
              <a:rPr lang="en-US" sz="800" dirty="0"/>
              <a:t>Viscusi E, Gimbel JS, Pollack RA, et al. </a:t>
            </a:r>
            <a:r>
              <a:rPr lang="en-US" sz="800" i="1" dirty="0"/>
              <a:t>Reg Anesth Pain Med</a:t>
            </a:r>
            <a:r>
              <a:rPr lang="en-US" sz="800" dirty="0"/>
              <a:t>. 2019;44(7):700-706. </a:t>
            </a:r>
            <a:r>
              <a:rPr lang="en-US" sz="800" b="1" dirty="0"/>
              <a:t>2. </a:t>
            </a:r>
            <a:r>
              <a:rPr lang="en-US" sz="800" dirty="0" err="1"/>
              <a:t>Viscusi</a:t>
            </a:r>
            <a:r>
              <a:rPr lang="en-US" sz="800" dirty="0"/>
              <a:t> E, Minkowitz H, Winkle P, et al. </a:t>
            </a:r>
            <a:r>
              <a:rPr lang="en-US" sz="800" i="1" dirty="0"/>
              <a:t>Hernia.</a:t>
            </a:r>
            <a:r>
              <a:rPr lang="en-US" sz="800" dirty="0"/>
              <a:t> 2019;23(6):1071-1080. </a:t>
            </a:r>
          </a:p>
        </p:txBody>
      </p:sp>
      <p:grpSp>
        <p:nvGrpSpPr>
          <p:cNvPr id="7" name="Group 6">
            <a:extLst>
              <a:ext uri="{FF2B5EF4-FFF2-40B4-BE49-F238E27FC236}">
                <a16:creationId xmlns:a16="http://schemas.microsoft.com/office/drawing/2014/main" id="{F2FEE8FA-5B19-42B9-8414-FFD86F59517B}"/>
              </a:ext>
            </a:extLst>
          </p:cNvPr>
          <p:cNvGrpSpPr/>
          <p:nvPr/>
        </p:nvGrpSpPr>
        <p:grpSpPr>
          <a:xfrm>
            <a:off x="1359452" y="2111737"/>
            <a:ext cx="2080263" cy="354180"/>
            <a:chOff x="1137644" y="2473503"/>
            <a:chExt cx="2080263" cy="354180"/>
          </a:xfrm>
        </p:grpSpPr>
        <p:sp>
          <p:nvSpPr>
            <p:cNvPr id="32" name="TextBox 31">
              <a:extLst>
                <a:ext uri="{FF2B5EF4-FFF2-40B4-BE49-F238E27FC236}">
                  <a16:creationId xmlns:a16="http://schemas.microsoft.com/office/drawing/2014/main" id="{FC64620D-D0C3-4048-8762-0379FE50A390}"/>
                </a:ext>
              </a:extLst>
            </p:cNvPr>
            <p:cNvSpPr txBox="1"/>
            <p:nvPr/>
          </p:nvSpPr>
          <p:spPr>
            <a:xfrm>
              <a:off x="1137644" y="2473503"/>
              <a:ext cx="2080263" cy="215444"/>
            </a:xfrm>
            <a:prstGeom prst="rect">
              <a:avLst/>
            </a:prstGeom>
            <a:noFill/>
          </p:spPr>
          <p:txBody>
            <a:bodyPr wrap="square" rtlCol="0">
              <a:spAutoFit/>
            </a:bodyPr>
            <a:lstStyle/>
            <a:p>
              <a:r>
                <a:rPr lang="en-US" sz="800" b="1" i="1" dirty="0">
                  <a:solidFill>
                    <a:srgbClr val="668C83"/>
                  </a:solidFill>
                </a:rPr>
                <a:t>P =</a:t>
              </a:r>
              <a:r>
                <a:rPr lang="en-US" sz="800" b="1" dirty="0">
                  <a:solidFill>
                    <a:srgbClr val="668C83"/>
                  </a:solidFill>
                </a:rPr>
                <a:t> .0022 vs bupivacaine</a:t>
              </a:r>
            </a:p>
          </p:txBody>
        </p:sp>
        <p:sp>
          <p:nvSpPr>
            <p:cNvPr id="33" name="TextBox 32">
              <a:extLst>
                <a:ext uri="{FF2B5EF4-FFF2-40B4-BE49-F238E27FC236}">
                  <a16:creationId xmlns:a16="http://schemas.microsoft.com/office/drawing/2014/main" id="{39F50707-D4F2-204E-B84F-612BE3F22BD7}"/>
                </a:ext>
              </a:extLst>
            </p:cNvPr>
            <p:cNvSpPr txBox="1"/>
            <p:nvPr/>
          </p:nvSpPr>
          <p:spPr>
            <a:xfrm>
              <a:off x="1137644" y="2612239"/>
              <a:ext cx="1677643" cy="215444"/>
            </a:xfrm>
            <a:prstGeom prst="rect">
              <a:avLst/>
            </a:prstGeom>
            <a:noFill/>
          </p:spPr>
          <p:txBody>
            <a:bodyPr wrap="square" rtlCol="0">
              <a:spAutoFit/>
            </a:bodyPr>
            <a:lstStyle/>
            <a:p>
              <a:r>
                <a:rPr lang="en-US" sz="800" b="1" i="1" dirty="0">
                  <a:solidFill>
                    <a:schemeClr val="accent3"/>
                  </a:solidFill>
                </a:rPr>
                <a:t>P &lt;</a:t>
              </a:r>
              <a:r>
                <a:rPr lang="en-US" sz="800" b="1" dirty="0">
                  <a:solidFill>
                    <a:schemeClr val="accent3"/>
                  </a:solidFill>
                </a:rPr>
                <a:t> .0001 vs placebo</a:t>
              </a:r>
            </a:p>
          </p:txBody>
        </p:sp>
      </p:grpSp>
      <p:grpSp>
        <p:nvGrpSpPr>
          <p:cNvPr id="3" name="Group 2">
            <a:extLst>
              <a:ext uri="{FF2B5EF4-FFF2-40B4-BE49-F238E27FC236}">
                <a16:creationId xmlns:a16="http://schemas.microsoft.com/office/drawing/2014/main" id="{0781757E-02CE-41BF-A4AC-EDC512FE3990}"/>
              </a:ext>
            </a:extLst>
          </p:cNvPr>
          <p:cNvGrpSpPr/>
          <p:nvPr/>
        </p:nvGrpSpPr>
        <p:grpSpPr>
          <a:xfrm>
            <a:off x="6947245" y="2111737"/>
            <a:ext cx="2117766" cy="338898"/>
            <a:chOff x="6725437" y="2520813"/>
            <a:chExt cx="2117766" cy="338898"/>
          </a:xfrm>
        </p:grpSpPr>
        <p:sp>
          <p:nvSpPr>
            <p:cNvPr id="34" name="TextBox 33">
              <a:extLst>
                <a:ext uri="{FF2B5EF4-FFF2-40B4-BE49-F238E27FC236}">
                  <a16:creationId xmlns:a16="http://schemas.microsoft.com/office/drawing/2014/main" id="{F8E79626-44B0-8349-B436-A857E63AFD1D}"/>
                </a:ext>
              </a:extLst>
            </p:cNvPr>
            <p:cNvSpPr txBox="1"/>
            <p:nvPr/>
          </p:nvSpPr>
          <p:spPr>
            <a:xfrm>
              <a:off x="6725437" y="2644267"/>
              <a:ext cx="1677643" cy="215444"/>
            </a:xfrm>
            <a:prstGeom prst="rect">
              <a:avLst/>
            </a:prstGeom>
            <a:noFill/>
          </p:spPr>
          <p:txBody>
            <a:bodyPr wrap="square" rtlCol="0">
              <a:spAutoFit/>
            </a:bodyPr>
            <a:lstStyle/>
            <a:p>
              <a:r>
                <a:rPr lang="en-US" sz="800" b="1" i="1" dirty="0">
                  <a:solidFill>
                    <a:schemeClr val="accent3"/>
                  </a:solidFill>
                </a:rPr>
                <a:t>P =</a:t>
              </a:r>
              <a:r>
                <a:rPr lang="en-US" sz="800" b="1" dirty="0">
                  <a:solidFill>
                    <a:schemeClr val="accent3"/>
                  </a:solidFill>
                </a:rPr>
                <a:t> .0001 vs placebo</a:t>
              </a:r>
            </a:p>
          </p:txBody>
        </p:sp>
        <p:sp>
          <p:nvSpPr>
            <p:cNvPr id="35" name="TextBox 34">
              <a:extLst>
                <a:ext uri="{FF2B5EF4-FFF2-40B4-BE49-F238E27FC236}">
                  <a16:creationId xmlns:a16="http://schemas.microsoft.com/office/drawing/2014/main" id="{0687BEF9-C9AC-9043-A858-CE0F9336B1FA}"/>
                </a:ext>
              </a:extLst>
            </p:cNvPr>
            <p:cNvSpPr txBox="1"/>
            <p:nvPr/>
          </p:nvSpPr>
          <p:spPr>
            <a:xfrm>
              <a:off x="6725437" y="2520813"/>
              <a:ext cx="2117766" cy="215444"/>
            </a:xfrm>
            <a:prstGeom prst="rect">
              <a:avLst/>
            </a:prstGeom>
            <a:noFill/>
          </p:spPr>
          <p:txBody>
            <a:bodyPr wrap="square" rtlCol="0">
              <a:spAutoFit/>
            </a:bodyPr>
            <a:lstStyle/>
            <a:p>
              <a:r>
                <a:rPr lang="en-US" sz="800" b="1" i="1" dirty="0">
                  <a:solidFill>
                    <a:srgbClr val="668C83"/>
                  </a:solidFill>
                </a:rPr>
                <a:t>P =</a:t>
              </a:r>
              <a:r>
                <a:rPr lang="en-US" sz="800" b="1" dirty="0">
                  <a:solidFill>
                    <a:srgbClr val="668C83"/>
                  </a:solidFill>
                </a:rPr>
                <a:t> .0240 vs bupivacaine</a:t>
              </a:r>
            </a:p>
          </p:txBody>
        </p:sp>
      </p:grpSp>
      <p:sp>
        <p:nvSpPr>
          <p:cNvPr id="36" name="TextBox 35">
            <a:extLst>
              <a:ext uri="{FF2B5EF4-FFF2-40B4-BE49-F238E27FC236}">
                <a16:creationId xmlns:a16="http://schemas.microsoft.com/office/drawing/2014/main" id="{BA0803DF-24CE-C448-A4E1-DCE4CF86E690}"/>
              </a:ext>
            </a:extLst>
          </p:cNvPr>
          <p:cNvSpPr txBox="1"/>
          <p:nvPr/>
        </p:nvSpPr>
        <p:spPr>
          <a:xfrm>
            <a:off x="668254" y="1615005"/>
            <a:ext cx="5246546" cy="369332"/>
          </a:xfrm>
          <a:prstGeom prst="rect">
            <a:avLst/>
          </a:prstGeom>
          <a:noFill/>
        </p:spPr>
        <p:txBody>
          <a:bodyPr wrap="square" rtlCol="0">
            <a:spAutoFit/>
          </a:bodyPr>
          <a:lstStyle/>
          <a:p>
            <a:r>
              <a:rPr lang="en-US" b="1" dirty="0">
                <a:solidFill>
                  <a:schemeClr val="accent5"/>
                </a:solidFill>
              </a:rPr>
              <a:t>EPOCH 1 Bunionectomy</a:t>
            </a:r>
            <a:r>
              <a:rPr lang="en-US" b="1" baseline="30000" dirty="0">
                <a:solidFill>
                  <a:schemeClr val="accent5"/>
                </a:solidFill>
              </a:rPr>
              <a:t>1</a:t>
            </a:r>
            <a:endParaRPr lang="en-US" dirty="0">
              <a:solidFill>
                <a:schemeClr val="accent5"/>
              </a:solidFill>
            </a:endParaRPr>
          </a:p>
        </p:txBody>
      </p:sp>
      <p:grpSp>
        <p:nvGrpSpPr>
          <p:cNvPr id="8" name="Group 7">
            <a:extLst>
              <a:ext uri="{FF2B5EF4-FFF2-40B4-BE49-F238E27FC236}">
                <a16:creationId xmlns:a16="http://schemas.microsoft.com/office/drawing/2014/main" id="{D53385C2-367A-46A4-8958-CFDC50578569}"/>
              </a:ext>
            </a:extLst>
          </p:cNvPr>
          <p:cNvGrpSpPr/>
          <p:nvPr/>
        </p:nvGrpSpPr>
        <p:grpSpPr>
          <a:xfrm>
            <a:off x="4525355" y="3731993"/>
            <a:ext cx="1539204" cy="769441"/>
            <a:chOff x="3720643" y="4135831"/>
            <a:chExt cx="1539204" cy="769441"/>
          </a:xfrm>
        </p:grpSpPr>
        <p:sp>
          <p:nvSpPr>
            <p:cNvPr id="44" name="TextBox 43">
              <a:extLst>
                <a:ext uri="{FF2B5EF4-FFF2-40B4-BE49-F238E27FC236}">
                  <a16:creationId xmlns:a16="http://schemas.microsoft.com/office/drawing/2014/main" id="{BA708431-65C3-48AC-A352-D630591711DC}"/>
                </a:ext>
              </a:extLst>
            </p:cNvPr>
            <p:cNvSpPr txBox="1"/>
            <p:nvPr/>
          </p:nvSpPr>
          <p:spPr>
            <a:xfrm>
              <a:off x="3720643" y="4135831"/>
              <a:ext cx="1539204"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  37%</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Arial"/>
                  <a:ea typeface="+mn-ea"/>
                  <a:cs typeface="+mn-cs"/>
                </a:rPr>
                <a:t>vs placebo</a:t>
              </a:r>
              <a:endParaRPr kumimoji="0" lang="en-US" sz="600" b="0" i="0" u="none" strike="noStrike" kern="1200" cap="none" spc="0" normalizeH="0" baseline="0" noProof="0" dirty="0">
                <a:ln>
                  <a:noFill/>
                </a:ln>
                <a:solidFill>
                  <a:schemeClr val="accent3"/>
                </a:solidFill>
                <a:effectLst/>
                <a:uLnTx/>
                <a:uFillTx/>
                <a:latin typeface="Arial"/>
                <a:ea typeface="+mn-ea"/>
                <a:cs typeface="+mn-cs"/>
              </a:endParaRPr>
            </a:p>
          </p:txBody>
        </p:sp>
        <p:sp>
          <p:nvSpPr>
            <p:cNvPr id="48" name="Down Arrow 33">
              <a:extLst>
                <a:ext uri="{FF2B5EF4-FFF2-40B4-BE49-F238E27FC236}">
                  <a16:creationId xmlns:a16="http://schemas.microsoft.com/office/drawing/2014/main" id="{77CA3EA9-EF73-4CE3-82A7-396BC26E5584}"/>
                </a:ext>
              </a:extLst>
            </p:cNvPr>
            <p:cNvSpPr/>
            <p:nvPr/>
          </p:nvSpPr>
          <p:spPr>
            <a:xfrm>
              <a:off x="3784185" y="4284053"/>
              <a:ext cx="182880" cy="31582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165AC625-DF6F-4E94-8A3C-C99FCD1C6AC6}"/>
              </a:ext>
            </a:extLst>
          </p:cNvPr>
          <p:cNvGrpSpPr/>
          <p:nvPr/>
        </p:nvGrpSpPr>
        <p:grpSpPr>
          <a:xfrm>
            <a:off x="4525355" y="2905405"/>
            <a:ext cx="1539204" cy="769441"/>
            <a:chOff x="3720643" y="4135831"/>
            <a:chExt cx="1539204" cy="769441"/>
          </a:xfrm>
        </p:grpSpPr>
        <p:sp>
          <p:nvSpPr>
            <p:cNvPr id="39" name="TextBox 38">
              <a:extLst>
                <a:ext uri="{FF2B5EF4-FFF2-40B4-BE49-F238E27FC236}">
                  <a16:creationId xmlns:a16="http://schemas.microsoft.com/office/drawing/2014/main" id="{D0553463-245A-452F-938C-4D3DA41106C6}"/>
                </a:ext>
              </a:extLst>
            </p:cNvPr>
            <p:cNvSpPr txBox="1"/>
            <p:nvPr/>
          </p:nvSpPr>
          <p:spPr>
            <a:xfrm>
              <a:off x="3720643" y="4135831"/>
              <a:ext cx="1539204"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  25%</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8C83"/>
                  </a:solidFill>
                  <a:effectLst/>
                  <a:uLnTx/>
                  <a:uFillTx/>
                  <a:latin typeface="Arial"/>
                  <a:ea typeface="+mn-ea"/>
                  <a:cs typeface="+mn-cs"/>
                </a:rPr>
                <a:t>vs bupivacaine</a:t>
              </a:r>
              <a:endParaRPr kumimoji="0" lang="en-US" sz="600" b="0" i="0" u="none" strike="noStrike" kern="1200" cap="none" spc="0" normalizeH="0" baseline="0" noProof="0" dirty="0">
                <a:ln>
                  <a:noFill/>
                </a:ln>
                <a:solidFill>
                  <a:srgbClr val="668C83"/>
                </a:solidFill>
                <a:effectLst/>
                <a:uLnTx/>
                <a:uFillTx/>
                <a:latin typeface="Arial"/>
                <a:ea typeface="+mn-ea"/>
                <a:cs typeface="+mn-cs"/>
              </a:endParaRPr>
            </a:p>
          </p:txBody>
        </p:sp>
        <p:sp>
          <p:nvSpPr>
            <p:cNvPr id="40" name="Down Arrow 33">
              <a:extLst>
                <a:ext uri="{FF2B5EF4-FFF2-40B4-BE49-F238E27FC236}">
                  <a16:creationId xmlns:a16="http://schemas.microsoft.com/office/drawing/2014/main" id="{685C24E9-B5F5-4CD6-93BF-75CD9BB8DF13}"/>
                </a:ext>
              </a:extLst>
            </p:cNvPr>
            <p:cNvSpPr/>
            <p:nvPr/>
          </p:nvSpPr>
          <p:spPr>
            <a:xfrm>
              <a:off x="3784185" y="4284053"/>
              <a:ext cx="182880" cy="31582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F448EF88-5736-479E-9D36-FBD2E5A77347}"/>
              </a:ext>
            </a:extLst>
          </p:cNvPr>
          <p:cNvGrpSpPr/>
          <p:nvPr/>
        </p:nvGrpSpPr>
        <p:grpSpPr>
          <a:xfrm>
            <a:off x="10139965" y="3731993"/>
            <a:ext cx="1539204" cy="769441"/>
            <a:chOff x="3720643" y="4135831"/>
            <a:chExt cx="1539204" cy="769441"/>
          </a:xfrm>
        </p:grpSpPr>
        <p:sp>
          <p:nvSpPr>
            <p:cNvPr id="50" name="TextBox 49">
              <a:extLst>
                <a:ext uri="{FF2B5EF4-FFF2-40B4-BE49-F238E27FC236}">
                  <a16:creationId xmlns:a16="http://schemas.microsoft.com/office/drawing/2014/main" id="{E771C3A4-31CC-42FF-B9A4-28F6F181BC5C}"/>
                </a:ext>
              </a:extLst>
            </p:cNvPr>
            <p:cNvSpPr txBox="1"/>
            <p:nvPr/>
          </p:nvSpPr>
          <p:spPr>
            <a:xfrm>
              <a:off x="3720643" y="4135831"/>
              <a:ext cx="1539204"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  38%</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Arial"/>
                  <a:ea typeface="+mn-ea"/>
                  <a:cs typeface="+mn-cs"/>
                </a:rPr>
                <a:t>vs placebo</a:t>
              </a:r>
              <a:endParaRPr kumimoji="0" lang="en-US" sz="600" b="0" i="0" u="none" strike="noStrike" kern="1200" cap="none" spc="0" normalizeH="0" baseline="0" noProof="0" dirty="0">
                <a:ln>
                  <a:noFill/>
                </a:ln>
                <a:solidFill>
                  <a:schemeClr val="accent3"/>
                </a:solidFill>
                <a:effectLst/>
                <a:uLnTx/>
                <a:uFillTx/>
                <a:latin typeface="Arial"/>
                <a:ea typeface="+mn-ea"/>
                <a:cs typeface="+mn-cs"/>
              </a:endParaRPr>
            </a:p>
          </p:txBody>
        </p:sp>
        <p:sp>
          <p:nvSpPr>
            <p:cNvPr id="51" name="Down Arrow 33">
              <a:extLst>
                <a:ext uri="{FF2B5EF4-FFF2-40B4-BE49-F238E27FC236}">
                  <a16:creationId xmlns:a16="http://schemas.microsoft.com/office/drawing/2014/main" id="{FD018FD0-18A5-4142-8A4E-AC4F56E30834}"/>
                </a:ext>
              </a:extLst>
            </p:cNvPr>
            <p:cNvSpPr/>
            <p:nvPr/>
          </p:nvSpPr>
          <p:spPr>
            <a:xfrm>
              <a:off x="3784185" y="4284053"/>
              <a:ext cx="182880" cy="31582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D5EEA890-B9B4-4613-B476-EFC2DB5E0952}"/>
              </a:ext>
            </a:extLst>
          </p:cNvPr>
          <p:cNvGrpSpPr/>
          <p:nvPr/>
        </p:nvGrpSpPr>
        <p:grpSpPr>
          <a:xfrm>
            <a:off x="10139965" y="2905405"/>
            <a:ext cx="1539204" cy="769441"/>
            <a:chOff x="3720643" y="4135831"/>
            <a:chExt cx="1539204" cy="769441"/>
          </a:xfrm>
        </p:grpSpPr>
        <p:sp>
          <p:nvSpPr>
            <p:cNvPr id="53" name="TextBox 52">
              <a:extLst>
                <a:ext uri="{FF2B5EF4-FFF2-40B4-BE49-F238E27FC236}">
                  <a16:creationId xmlns:a16="http://schemas.microsoft.com/office/drawing/2014/main" id="{5431083D-5812-4163-BB92-80168CE44509}"/>
                </a:ext>
              </a:extLst>
            </p:cNvPr>
            <p:cNvSpPr txBox="1"/>
            <p:nvPr/>
          </p:nvSpPr>
          <p:spPr>
            <a:xfrm>
              <a:off x="3720643" y="4135831"/>
              <a:ext cx="1539204"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  25%</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8C83"/>
                  </a:solidFill>
                  <a:effectLst/>
                  <a:uLnTx/>
                  <a:uFillTx/>
                  <a:latin typeface="Arial"/>
                  <a:ea typeface="+mn-ea"/>
                  <a:cs typeface="+mn-cs"/>
                </a:rPr>
                <a:t>vs bupivacaine</a:t>
              </a:r>
              <a:endParaRPr kumimoji="0" lang="en-US" sz="600" b="0" i="0" u="none" strike="noStrike" kern="1200" cap="none" spc="0" normalizeH="0" baseline="0" noProof="0" dirty="0">
                <a:ln>
                  <a:noFill/>
                </a:ln>
                <a:solidFill>
                  <a:srgbClr val="668C83"/>
                </a:solidFill>
                <a:effectLst/>
                <a:uLnTx/>
                <a:uFillTx/>
                <a:latin typeface="Arial"/>
                <a:ea typeface="+mn-ea"/>
                <a:cs typeface="+mn-cs"/>
              </a:endParaRPr>
            </a:p>
          </p:txBody>
        </p:sp>
        <p:sp>
          <p:nvSpPr>
            <p:cNvPr id="54" name="Down Arrow 33">
              <a:extLst>
                <a:ext uri="{FF2B5EF4-FFF2-40B4-BE49-F238E27FC236}">
                  <a16:creationId xmlns:a16="http://schemas.microsoft.com/office/drawing/2014/main" id="{181C8E02-DEFA-4A5D-97B1-71ADAB54F34C}"/>
                </a:ext>
              </a:extLst>
            </p:cNvPr>
            <p:cNvSpPr/>
            <p:nvPr/>
          </p:nvSpPr>
          <p:spPr>
            <a:xfrm>
              <a:off x="3784185" y="4284053"/>
              <a:ext cx="182880" cy="31582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a:extLst>
              <a:ext uri="{FF2B5EF4-FFF2-40B4-BE49-F238E27FC236}">
                <a16:creationId xmlns:a16="http://schemas.microsoft.com/office/drawing/2014/main" id="{97600019-26DC-4607-9FF3-E3773070F084}"/>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73FB08AC-7858-4193-AFE4-B63090EC0C67}"/>
              </a:ext>
            </a:extLst>
          </p:cNvPr>
          <p:cNvSpPr/>
          <p:nvPr/>
        </p:nvSpPr>
        <p:spPr>
          <a:xfrm rot="16200000">
            <a:off x="-816302" y="3613464"/>
            <a:ext cx="3234293" cy="369332"/>
          </a:xfrm>
          <a:prstGeom prst="rect">
            <a:avLst/>
          </a:prstGeom>
        </p:spPr>
        <p:txBody>
          <a:bodyPr wrap="square">
            <a:spAutoFit/>
          </a:bodyPr>
          <a:lstStyle/>
          <a:p>
            <a:pPr algn="ctr"/>
            <a:r>
              <a:rPr lang="en-US" sz="900" b="1" dirty="0">
                <a:solidFill>
                  <a:srgbClr val="000000"/>
                </a:solidFill>
              </a:rPr>
              <a:t>Mean Total Postoperative Opioid Consumption (MME)</a:t>
            </a:r>
          </a:p>
          <a:p>
            <a:pPr algn="ctr"/>
            <a:r>
              <a:rPr lang="en-US" sz="900" b="1" dirty="0">
                <a:solidFill>
                  <a:srgbClr val="000000"/>
                </a:solidFill>
              </a:rPr>
              <a:t>0 Through 72 Hours</a:t>
            </a:r>
          </a:p>
        </p:txBody>
      </p:sp>
      <p:sp>
        <p:nvSpPr>
          <p:cNvPr id="31" name="Rectangle 30">
            <a:extLst>
              <a:ext uri="{FF2B5EF4-FFF2-40B4-BE49-F238E27FC236}">
                <a16:creationId xmlns:a16="http://schemas.microsoft.com/office/drawing/2014/main" id="{7B2B5227-2FDF-43D4-B371-35FE4B7AEAB5}"/>
              </a:ext>
            </a:extLst>
          </p:cNvPr>
          <p:cNvSpPr/>
          <p:nvPr/>
        </p:nvSpPr>
        <p:spPr>
          <a:xfrm rot="16200000">
            <a:off x="4762688" y="3623176"/>
            <a:ext cx="3214867" cy="369332"/>
          </a:xfrm>
          <a:prstGeom prst="rect">
            <a:avLst/>
          </a:prstGeom>
        </p:spPr>
        <p:txBody>
          <a:bodyPr wrap="square">
            <a:spAutoFit/>
          </a:bodyPr>
          <a:lstStyle/>
          <a:p>
            <a:pPr algn="ctr"/>
            <a:r>
              <a:rPr lang="en-US" sz="900" b="1" dirty="0">
                <a:solidFill>
                  <a:srgbClr val="000000"/>
                </a:solidFill>
              </a:rPr>
              <a:t>Mean Total Postoperative Opioid Consumption (MME)</a:t>
            </a:r>
          </a:p>
          <a:p>
            <a:pPr algn="ctr"/>
            <a:r>
              <a:rPr lang="en-US" sz="900" b="1" dirty="0">
                <a:solidFill>
                  <a:srgbClr val="000000"/>
                </a:solidFill>
              </a:rPr>
              <a:t>0 Through 72 Hours</a:t>
            </a:r>
          </a:p>
        </p:txBody>
      </p:sp>
      <p:sp>
        <p:nvSpPr>
          <p:cNvPr id="43" name="Rectangle 42"/>
          <p:cNvSpPr/>
          <p:nvPr/>
        </p:nvSpPr>
        <p:spPr>
          <a:xfrm>
            <a:off x="1250949" y="5323507"/>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6690214" y="5354964"/>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76880"/>
          <a:stretch/>
        </p:blipFill>
        <p:spPr>
          <a:xfrm>
            <a:off x="3459639" y="5328596"/>
            <a:ext cx="694673" cy="483550"/>
          </a:xfrm>
          <a:prstGeom prst="rect">
            <a:avLst/>
          </a:prstGeom>
        </p:spPr>
      </p:pic>
      <p:pic>
        <p:nvPicPr>
          <p:cNvPr id="47" name="Picture 46"/>
          <p:cNvPicPr>
            <a:picLocks noChangeAspect="1"/>
          </p:cNvPicPr>
          <p:nvPr/>
        </p:nvPicPr>
        <p:blipFill rotWithShape="1">
          <a:blip r:embed="rId5">
            <a:extLst>
              <a:ext uri="{28A0092B-C50C-407E-A947-70E740481C1C}">
                <a14:useLocalDpi xmlns:a14="http://schemas.microsoft.com/office/drawing/2010/main" val="0"/>
              </a:ext>
            </a:extLst>
          </a:blip>
          <a:srcRect r="72396"/>
          <a:stretch/>
        </p:blipFill>
        <p:spPr>
          <a:xfrm>
            <a:off x="7024848" y="5351476"/>
            <a:ext cx="822548" cy="483550"/>
          </a:xfrm>
          <a:prstGeom prst="rect">
            <a:avLst/>
          </a:prstGeom>
        </p:spPr>
      </p:pic>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r="75120"/>
          <a:stretch/>
        </p:blipFill>
        <p:spPr>
          <a:xfrm>
            <a:off x="1440464" y="5323507"/>
            <a:ext cx="747558" cy="483550"/>
          </a:xfrm>
          <a:prstGeom prst="rect">
            <a:avLst/>
          </a:prstGeom>
        </p:spPr>
      </p:pic>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l="32818" r="31784"/>
          <a:stretch/>
        </p:blipFill>
        <p:spPr>
          <a:xfrm>
            <a:off x="2262778" y="5323507"/>
            <a:ext cx="1063571" cy="483550"/>
          </a:xfrm>
          <a:prstGeom prst="rect">
            <a:avLst/>
          </a:prstGeom>
        </p:spPr>
      </p:pic>
      <p:pic>
        <p:nvPicPr>
          <p:cNvPr id="57" name="Picture 56"/>
          <p:cNvPicPr>
            <a:picLocks noChangeAspect="1"/>
          </p:cNvPicPr>
          <p:nvPr/>
        </p:nvPicPr>
        <p:blipFill rotWithShape="1">
          <a:blip r:embed="rId5">
            <a:extLst>
              <a:ext uri="{28A0092B-C50C-407E-A947-70E740481C1C}">
                <a14:useLocalDpi xmlns:a14="http://schemas.microsoft.com/office/drawing/2010/main" val="0"/>
              </a:ext>
            </a:extLst>
          </a:blip>
          <a:srcRect l="34808" r="31658"/>
          <a:stretch/>
        </p:blipFill>
        <p:spPr>
          <a:xfrm>
            <a:off x="7921932" y="5351476"/>
            <a:ext cx="999241" cy="483550"/>
          </a:xfrm>
          <a:prstGeom prst="rect">
            <a:avLst/>
          </a:prstGeom>
        </p:spPr>
      </p:pic>
      <p:pic>
        <p:nvPicPr>
          <p:cNvPr id="58" name="Picture 57"/>
          <p:cNvPicPr>
            <a:picLocks noChangeAspect="1"/>
          </p:cNvPicPr>
          <p:nvPr/>
        </p:nvPicPr>
        <p:blipFill rotWithShape="1">
          <a:blip r:embed="rId5">
            <a:extLst>
              <a:ext uri="{28A0092B-C50C-407E-A947-70E740481C1C}">
                <a14:useLocalDpi xmlns:a14="http://schemas.microsoft.com/office/drawing/2010/main" val="0"/>
              </a:ext>
            </a:extLst>
          </a:blip>
          <a:srcRect l="78598"/>
          <a:stretch/>
        </p:blipFill>
        <p:spPr>
          <a:xfrm>
            <a:off x="9086961" y="5351476"/>
            <a:ext cx="637741" cy="483550"/>
          </a:xfrm>
          <a:prstGeom prst="rect">
            <a:avLst/>
          </a:prstGeom>
        </p:spPr>
      </p:pic>
      <p:sp>
        <p:nvSpPr>
          <p:cNvPr id="42" name="TextBox 41">
            <a:extLst>
              <a:ext uri="{FF2B5EF4-FFF2-40B4-BE49-F238E27FC236}">
                <a16:creationId xmlns:a16="http://schemas.microsoft.com/office/drawing/2014/main" id="{D4F95F7E-C574-7643-BC7B-69877EC21282}"/>
              </a:ext>
            </a:extLst>
          </p:cNvPr>
          <p:cNvSpPr txBox="1"/>
          <p:nvPr/>
        </p:nvSpPr>
        <p:spPr>
          <a:xfrm>
            <a:off x="6258992" y="1615005"/>
            <a:ext cx="3001143" cy="369332"/>
          </a:xfrm>
          <a:prstGeom prst="rect">
            <a:avLst/>
          </a:prstGeom>
          <a:noFill/>
        </p:spPr>
        <p:txBody>
          <a:bodyPr wrap="none" rtlCol="0">
            <a:spAutoFit/>
          </a:bodyPr>
          <a:lstStyle/>
          <a:p>
            <a:r>
              <a:rPr lang="en-US" b="1" dirty="0">
                <a:solidFill>
                  <a:schemeClr val="accent5"/>
                </a:solidFill>
              </a:rPr>
              <a:t>EPOCH 2 Herniorrhaphy</a:t>
            </a:r>
            <a:r>
              <a:rPr lang="en-US" b="1" baseline="30000" dirty="0">
                <a:solidFill>
                  <a:schemeClr val="accent5"/>
                </a:solidFill>
              </a:rPr>
              <a:t>2</a:t>
            </a:r>
            <a:r>
              <a:rPr lang="en-US" dirty="0">
                <a:solidFill>
                  <a:schemeClr val="accent5"/>
                </a:solidFill>
              </a:rPr>
              <a:t> </a:t>
            </a:r>
          </a:p>
        </p:txBody>
      </p:sp>
      <p:sp>
        <p:nvSpPr>
          <p:cNvPr id="41" name="Footer Placeholder 4">
            <a:extLst>
              <a:ext uri="{FF2B5EF4-FFF2-40B4-BE49-F238E27FC236}">
                <a16:creationId xmlns:a16="http://schemas.microsoft.com/office/drawing/2014/main" id="{3D96970E-0229-3749-8321-25631B6F3F10}"/>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521486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9">
            <a:extLst>
              <a:ext uri="{FF2B5EF4-FFF2-40B4-BE49-F238E27FC236}">
                <a16:creationId xmlns:a16="http://schemas.microsoft.com/office/drawing/2014/main" id="{4C5ED757-E834-4CB9-A285-7CF192B6FE0B}"/>
              </a:ext>
            </a:extLst>
          </p:cNvPr>
          <p:cNvGraphicFramePr>
            <a:graphicFrameLocks/>
          </p:cNvGraphicFramePr>
          <p:nvPr>
            <p:extLst>
              <p:ext uri="{D42A27DB-BD31-4B8C-83A1-F6EECF244321}">
                <p14:modId xmlns:p14="http://schemas.microsoft.com/office/powerpoint/2010/main" val="896107229"/>
              </p:ext>
            </p:extLst>
          </p:nvPr>
        </p:nvGraphicFramePr>
        <p:xfrm>
          <a:off x="930212" y="2035908"/>
          <a:ext cx="3514660" cy="37156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9">
            <a:extLst>
              <a:ext uri="{FF2B5EF4-FFF2-40B4-BE49-F238E27FC236}">
                <a16:creationId xmlns:a16="http://schemas.microsoft.com/office/drawing/2014/main" id="{7ECBB742-6C31-488B-B59B-B1A34770ED04}"/>
              </a:ext>
            </a:extLst>
          </p:cNvPr>
          <p:cNvGraphicFramePr>
            <a:graphicFrameLocks/>
          </p:cNvGraphicFramePr>
          <p:nvPr>
            <p:extLst>
              <p:ext uri="{D42A27DB-BD31-4B8C-83A1-F6EECF244321}">
                <p14:modId xmlns:p14="http://schemas.microsoft.com/office/powerpoint/2010/main" val="571381392"/>
              </p:ext>
            </p:extLst>
          </p:nvPr>
        </p:nvGraphicFramePr>
        <p:xfrm>
          <a:off x="6409282" y="2070582"/>
          <a:ext cx="3500772" cy="371566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0F9383F7-0121-4AA4-AFAD-879A085FE3BD}"/>
              </a:ext>
            </a:extLst>
          </p:cNvPr>
          <p:cNvSpPr>
            <a:spLocks noGrp="1"/>
          </p:cNvSpPr>
          <p:nvPr>
            <p:ph type="title"/>
          </p:nvPr>
        </p:nvSpPr>
        <p:spPr>
          <a:xfrm>
            <a:off x="699046" y="330283"/>
            <a:ext cx="10258514" cy="977188"/>
          </a:xfrm>
        </p:spPr>
        <p:txBody>
          <a:bodyPr>
            <a:normAutofit/>
          </a:bodyPr>
          <a:lstStyle/>
          <a:p>
            <a:r>
              <a:rPr lang="en-US" dirty="0"/>
              <a:t>Significantly More Patients Required No Opioids Through </a:t>
            </a:r>
            <a:br>
              <a:rPr lang="en-US" dirty="0"/>
            </a:br>
            <a:r>
              <a:rPr lang="en-US" dirty="0"/>
              <a:t>72 Hours (Opioid-Free) Versus SOC Bupivacaine HCl Solution</a:t>
            </a:r>
          </a:p>
        </p:txBody>
      </p:sp>
      <p:sp>
        <p:nvSpPr>
          <p:cNvPr id="13" name="Rectangle 12">
            <a:extLst>
              <a:ext uri="{FF2B5EF4-FFF2-40B4-BE49-F238E27FC236}">
                <a16:creationId xmlns:a16="http://schemas.microsoft.com/office/drawing/2014/main" id="{26BB63DB-5E27-41EA-A6DB-7EB6D64D84A9}"/>
              </a:ext>
            </a:extLst>
          </p:cNvPr>
          <p:cNvSpPr/>
          <p:nvPr/>
        </p:nvSpPr>
        <p:spPr>
          <a:xfrm>
            <a:off x="376317" y="5827067"/>
            <a:ext cx="11542967" cy="615553"/>
          </a:xfrm>
          <a:prstGeom prst="rect">
            <a:avLst/>
          </a:prstGeom>
        </p:spPr>
        <p:txBody>
          <a:bodyPr wrap="square" lIns="45720" rIns="45720" anchor="b" anchorCtr="0">
            <a:spAutoFit/>
          </a:bodyPr>
          <a:lstStyle/>
          <a:p>
            <a:pPr>
              <a:spcAft>
                <a:spcPts val="600"/>
              </a:spcAft>
            </a:pPr>
            <a:r>
              <a:rPr lang="en-US" sz="800" baseline="30000" dirty="0"/>
              <a:t>a</a:t>
            </a:r>
            <a:r>
              <a:rPr lang="en-US" sz="800" dirty="0"/>
              <a:t>Nominal </a:t>
            </a:r>
            <a:r>
              <a:rPr lang="en-US" sz="800" i="1" dirty="0"/>
              <a:t>P</a:t>
            </a:r>
            <a:r>
              <a:rPr lang="en-US" sz="800" dirty="0"/>
              <a:t> value not controlled for multiplicity.</a:t>
            </a:r>
          </a:p>
          <a:p>
            <a:pPr>
              <a:spcAft>
                <a:spcPts val="600"/>
              </a:spcAft>
            </a:pPr>
            <a:r>
              <a:rPr lang="en-US" sz="800" b="1" dirty="0"/>
              <a:t>SOC:</a:t>
            </a:r>
            <a:r>
              <a:rPr lang="en-US" sz="800" dirty="0"/>
              <a:t> standard-of-care.</a:t>
            </a:r>
          </a:p>
          <a:p>
            <a:pPr>
              <a:spcAft>
                <a:spcPts val="600"/>
              </a:spcAft>
            </a:pPr>
            <a:r>
              <a:rPr lang="en-US" sz="800" b="1" dirty="0"/>
              <a:t>References:</a:t>
            </a:r>
            <a:r>
              <a:rPr lang="en-US" sz="800" dirty="0"/>
              <a:t> </a:t>
            </a:r>
            <a:r>
              <a:rPr lang="en-US" sz="800" b="1" dirty="0"/>
              <a:t>1. </a:t>
            </a:r>
            <a:r>
              <a:rPr lang="en-US" sz="800" dirty="0"/>
              <a:t>Viscusi E, Gimbel JS, Pollack RA, et al. </a:t>
            </a:r>
            <a:r>
              <a:rPr lang="en-US" sz="800" i="1" dirty="0"/>
              <a:t>Reg Anesth Pain Med</a:t>
            </a:r>
            <a:r>
              <a:rPr lang="en-US" sz="800" dirty="0"/>
              <a:t>. 2019;44(7):700-706. </a:t>
            </a:r>
            <a:r>
              <a:rPr lang="en-US" sz="800" b="1" dirty="0"/>
              <a:t>2. </a:t>
            </a:r>
            <a:r>
              <a:rPr lang="en-US" sz="800" dirty="0"/>
              <a:t>ZYNRELEF [package insert]. San Diego, CA: Heron Therapeutics Inc; 2021. </a:t>
            </a:r>
            <a:r>
              <a:rPr lang="en-US" sz="800" b="1" dirty="0"/>
              <a:t>3. </a:t>
            </a:r>
            <a:r>
              <a:rPr lang="en-US" sz="800" dirty="0"/>
              <a:t>Viscusi E, Minkowitz H, Winkle P, et al. </a:t>
            </a:r>
            <a:r>
              <a:rPr lang="en-US" sz="800" i="1" dirty="0"/>
              <a:t>Hernia.</a:t>
            </a:r>
            <a:r>
              <a:rPr lang="en-US" sz="800" dirty="0"/>
              <a:t> 2019;23(6):1071-1080. </a:t>
            </a:r>
          </a:p>
        </p:txBody>
      </p:sp>
      <p:sp>
        <p:nvSpPr>
          <p:cNvPr id="32" name="TextBox 31">
            <a:extLst>
              <a:ext uri="{FF2B5EF4-FFF2-40B4-BE49-F238E27FC236}">
                <a16:creationId xmlns:a16="http://schemas.microsoft.com/office/drawing/2014/main" id="{8B65D9FB-B85A-4747-8A58-2A7ED6CF56FD}"/>
              </a:ext>
            </a:extLst>
          </p:cNvPr>
          <p:cNvSpPr txBox="1"/>
          <p:nvPr/>
        </p:nvSpPr>
        <p:spPr>
          <a:xfrm>
            <a:off x="1431347" y="2075536"/>
            <a:ext cx="2194874" cy="215444"/>
          </a:xfrm>
          <a:prstGeom prst="rect">
            <a:avLst/>
          </a:prstGeom>
          <a:noFill/>
        </p:spPr>
        <p:txBody>
          <a:bodyPr wrap="square" rtlCol="0">
            <a:spAutoFit/>
          </a:bodyPr>
          <a:lstStyle/>
          <a:p>
            <a:r>
              <a:rPr lang="en-US" sz="800" b="1" i="1" dirty="0">
                <a:solidFill>
                  <a:srgbClr val="668C83"/>
                </a:solidFill>
              </a:rPr>
              <a:t>P =</a:t>
            </a:r>
            <a:r>
              <a:rPr lang="en-US" sz="800" b="1" dirty="0">
                <a:solidFill>
                  <a:srgbClr val="668C83"/>
                </a:solidFill>
              </a:rPr>
              <a:t> .0001 vs bupivacaine</a:t>
            </a:r>
          </a:p>
        </p:txBody>
      </p:sp>
      <p:sp>
        <p:nvSpPr>
          <p:cNvPr id="33" name="TextBox 32">
            <a:extLst>
              <a:ext uri="{FF2B5EF4-FFF2-40B4-BE49-F238E27FC236}">
                <a16:creationId xmlns:a16="http://schemas.microsoft.com/office/drawing/2014/main" id="{2495FE75-C91C-8640-B912-6955D75D4466}"/>
              </a:ext>
            </a:extLst>
          </p:cNvPr>
          <p:cNvSpPr txBox="1"/>
          <p:nvPr/>
        </p:nvSpPr>
        <p:spPr>
          <a:xfrm>
            <a:off x="1431347" y="2214272"/>
            <a:ext cx="1677643" cy="215444"/>
          </a:xfrm>
          <a:prstGeom prst="rect">
            <a:avLst/>
          </a:prstGeom>
          <a:noFill/>
        </p:spPr>
        <p:txBody>
          <a:bodyPr wrap="square" rtlCol="0">
            <a:spAutoFit/>
          </a:bodyPr>
          <a:lstStyle/>
          <a:p>
            <a:r>
              <a:rPr lang="en-US" sz="800" b="1" i="1" dirty="0">
                <a:solidFill>
                  <a:schemeClr val="accent3"/>
                </a:solidFill>
              </a:rPr>
              <a:t>P &lt;</a:t>
            </a:r>
            <a:r>
              <a:rPr lang="en-US" sz="800" b="1" dirty="0">
                <a:solidFill>
                  <a:schemeClr val="accent3"/>
                </a:solidFill>
              </a:rPr>
              <a:t> .0001 vs placebo</a:t>
            </a:r>
            <a:r>
              <a:rPr lang="en-US" sz="800" b="1" baseline="30000" dirty="0">
                <a:solidFill>
                  <a:schemeClr val="accent3"/>
                </a:solidFill>
              </a:rPr>
              <a:t>a</a:t>
            </a:r>
            <a:endParaRPr lang="en-US" sz="800" b="1" dirty="0">
              <a:solidFill>
                <a:schemeClr val="accent3"/>
              </a:solidFill>
            </a:endParaRPr>
          </a:p>
        </p:txBody>
      </p:sp>
      <p:sp>
        <p:nvSpPr>
          <p:cNvPr id="35" name="TextBox 34">
            <a:extLst>
              <a:ext uri="{FF2B5EF4-FFF2-40B4-BE49-F238E27FC236}">
                <a16:creationId xmlns:a16="http://schemas.microsoft.com/office/drawing/2014/main" id="{FF0A2E4D-4CDC-CA42-AE3F-8FADE8FA88E8}"/>
              </a:ext>
            </a:extLst>
          </p:cNvPr>
          <p:cNvSpPr txBox="1"/>
          <p:nvPr/>
        </p:nvSpPr>
        <p:spPr>
          <a:xfrm>
            <a:off x="6916645" y="2110905"/>
            <a:ext cx="2242275" cy="215444"/>
          </a:xfrm>
          <a:prstGeom prst="rect">
            <a:avLst/>
          </a:prstGeom>
          <a:noFill/>
        </p:spPr>
        <p:txBody>
          <a:bodyPr wrap="square" rtlCol="0">
            <a:spAutoFit/>
          </a:bodyPr>
          <a:lstStyle/>
          <a:p>
            <a:r>
              <a:rPr lang="en-US" sz="800" b="1" i="1" dirty="0">
                <a:solidFill>
                  <a:srgbClr val="668C83"/>
                </a:solidFill>
              </a:rPr>
              <a:t>P =</a:t>
            </a:r>
            <a:r>
              <a:rPr lang="en-US" sz="800" b="1" dirty="0">
                <a:solidFill>
                  <a:srgbClr val="668C83"/>
                </a:solidFill>
              </a:rPr>
              <a:t> .0486 vs bupivacaine</a:t>
            </a:r>
          </a:p>
        </p:txBody>
      </p:sp>
      <p:sp>
        <p:nvSpPr>
          <p:cNvPr id="36" name="TextBox 35">
            <a:extLst>
              <a:ext uri="{FF2B5EF4-FFF2-40B4-BE49-F238E27FC236}">
                <a16:creationId xmlns:a16="http://schemas.microsoft.com/office/drawing/2014/main" id="{08FBCE35-7CC8-6E4D-B0EF-47A53C5D7ED9}"/>
              </a:ext>
            </a:extLst>
          </p:cNvPr>
          <p:cNvSpPr txBox="1"/>
          <p:nvPr/>
        </p:nvSpPr>
        <p:spPr>
          <a:xfrm>
            <a:off x="6916645" y="2249641"/>
            <a:ext cx="1677643" cy="215444"/>
          </a:xfrm>
          <a:prstGeom prst="rect">
            <a:avLst/>
          </a:prstGeom>
          <a:noFill/>
        </p:spPr>
        <p:txBody>
          <a:bodyPr wrap="square" rtlCol="0">
            <a:spAutoFit/>
          </a:bodyPr>
          <a:lstStyle/>
          <a:p>
            <a:r>
              <a:rPr lang="en-US" sz="800" b="1" i="1" dirty="0">
                <a:solidFill>
                  <a:schemeClr val="accent3"/>
                </a:solidFill>
              </a:rPr>
              <a:t>P &lt;</a:t>
            </a:r>
            <a:r>
              <a:rPr lang="en-US" sz="800" b="1" dirty="0">
                <a:solidFill>
                  <a:schemeClr val="accent3"/>
                </a:solidFill>
              </a:rPr>
              <a:t> .0001 vs placebo</a:t>
            </a:r>
            <a:r>
              <a:rPr lang="en-US" sz="800" b="1" baseline="30000" dirty="0">
                <a:solidFill>
                  <a:schemeClr val="accent3"/>
                </a:solidFill>
              </a:rPr>
              <a:t>a</a:t>
            </a:r>
            <a:endParaRPr lang="en-US" sz="800" b="1" dirty="0">
              <a:solidFill>
                <a:schemeClr val="accent3"/>
              </a:solidFill>
            </a:endParaRPr>
          </a:p>
        </p:txBody>
      </p:sp>
      <p:sp>
        <p:nvSpPr>
          <p:cNvPr id="17" name="Rectangle 16">
            <a:extLst>
              <a:ext uri="{FF2B5EF4-FFF2-40B4-BE49-F238E27FC236}">
                <a16:creationId xmlns:a16="http://schemas.microsoft.com/office/drawing/2014/main" id="{4F5FDC6C-FDEE-4F93-BD2F-38BC42964CAD}"/>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98884697-1324-4926-A3D8-491551B51847}"/>
              </a:ext>
            </a:extLst>
          </p:cNvPr>
          <p:cNvSpPr/>
          <p:nvPr/>
        </p:nvSpPr>
        <p:spPr>
          <a:xfrm rot="16200000">
            <a:off x="-779400" y="3621851"/>
            <a:ext cx="3103140" cy="230832"/>
          </a:xfrm>
          <a:prstGeom prst="rect">
            <a:avLst/>
          </a:prstGeom>
        </p:spPr>
        <p:txBody>
          <a:bodyPr wrap="square">
            <a:spAutoFit/>
          </a:bodyPr>
          <a:lstStyle/>
          <a:p>
            <a:pPr algn="ctr"/>
            <a:r>
              <a:rPr lang="en-US" sz="900" b="1" dirty="0">
                <a:solidFill>
                  <a:srgbClr val="000000"/>
                </a:solidFill>
              </a:rPr>
              <a:t>Percentage Opioid-Free Through 72 Hours</a:t>
            </a:r>
          </a:p>
        </p:txBody>
      </p:sp>
      <p:sp>
        <p:nvSpPr>
          <p:cNvPr id="19" name="Rectangle 18">
            <a:extLst>
              <a:ext uri="{FF2B5EF4-FFF2-40B4-BE49-F238E27FC236}">
                <a16:creationId xmlns:a16="http://schemas.microsoft.com/office/drawing/2014/main" id="{F0B795F2-DEB9-4A40-A1CF-2CA22A131BC1}"/>
              </a:ext>
            </a:extLst>
          </p:cNvPr>
          <p:cNvSpPr/>
          <p:nvPr/>
        </p:nvSpPr>
        <p:spPr>
          <a:xfrm rot="16200000">
            <a:off x="4705033" y="3657220"/>
            <a:ext cx="3103140" cy="230832"/>
          </a:xfrm>
          <a:prstGeom prst="rect">
            <a:avLst/>
          </a:prstGeom>
        </p:spPr>
        <p:txBody>
          <a:bodyPr wrap="square">
            <a:spAutoFit/>
          </a:bodyPr>
          <a:lstStyle/>
          <a:p>
            <a:pPr algn="ctr"/>
            <a:r>
              <a:rPr lang="en-US" sz="900" b="1" dirty="0">
                <a:solidFill>
                  <a:srgbClr val="000000"/>
                </a:solidFill>
              </a:rPr>
              <a:t>Percentage Opioid-Free Through 72 Hours</a:t>
            </a:r>
          </a:p>
        </p:txBody>
      </p:sp>
      <p:sp>
        <p:nvSpPr>
          <p:cNvPr id="24" name="Rectangle 23"/>
          <p:cNvSpPr/>
          <p:nvPr/>
        </p:nvSpPr>
        <p:spPr>
          <a:xfrm>
            <a:off x="1194387" y="5351749"/>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76880"/>
          <a:stretch/>
        </p:blipFill>
        <p:spPr>
          <a:xfrm>
            <a:off x="3557318" y="5356838"/>
            <a:ext cx="694673" cy="483550"/>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r="75120"/>
          <a:stretch/>
        </p:blipFill>
        <p:spPr>
          <a:xfrm>
            <a:off x="1498055" y="5351749"/>
            <a:ext cx="747558" cy="483550"/>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2818" r="31784"/>
          <a:stretch/>
        </p:blipFill>
        <p:spPr>
          <a:xfrm>
            <a:off x="2320975" y="5351749"/>
            <a:ext cx="1063571" cy="483550"/>
          </a:xfrm>
          <a:prstGeom prst="rect">
            <a:avLst/>
          </a:prstGeom>
        </p:spPr>
      </p:pic>
      <p:sp>
        <p:nvSpPr>
          <p:cNvPr id="34" name="Rectangle 33"/>
          <p:cNvSpPr/>
          <p:nvPr/>
        </p:nvSpPr>
        <p:spPr>
          <a:xfrm>
            <a:off x="6633652" y="5379505"/>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r="72396"/>
          <a:stretch/>
        </p:blipFill>
        <p:spPr>
          <a:xfrm>
            <a:off x="6968286" y="5376017"/>
            <a:ext cx="822548" cy="483550"/>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l="34808" r="31658"/>
          <a:stretch/>
        </p:blipFill>
        <p:spPr>
          <a:xfrm>
            <a:off x="7894171" y="5376017"/>
            <a:ext cx="999241" cy="483550"/>
          </a:xfrm>
          <a:prstGeom prst="rect">
            <a:avLst/>
          </a:prstGeom>
        </p:spPr>
      </p:pic>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l="78598"/>
          <a:stretch/>
        </p:blipFill>
        <p:spPr>
          <a:xfrm>
            <a:off x="9068462" y="5399714"/>
            <a:ext cx="637741" cy="483550"/>
          </a:xfrm>
          <a:prstGeom prst="rect">
            <a:avLst/>
          </a:prstGeom>
        </p:spPr>
      </p:pic>
      <p:sp>
        <p:nvSpPr>
          <p:cNvPr id="28" name="TextBox 27">
            <a:extLst>
              <a:ext uri="{FF2B5EF4-FFF2-40B4-BE49-F238E27FC236}">
                <a16:creationId xmlns:a16="http://schemas.microsoft.com/office/drawing/2014/main" id="{9B92FDAD-4749-5D45-BC58-CAB7ADA4ECCB}"/>
              </a:ext>
            </a:extLst>
          </p:cNvPr>
          <p:cNvSpPr txBox="1"/>
          <p:nvPr/>
        </p:nvSpPr>
        <p:spPr>
          <a:xfrm>
            <a:off x="668254" y="1615005"/>
            <a:ext cx="5246546" cy="369332"/>
          </a:xfrm>
          <a:prstGeom prst="rect">
            <a:avLst/>
          </a:prstGeom>
          <a:noFill/>
        </p:spPr>
        <p:txBody>
          <a:bodyPr wrap="square" rtlCol="0">
            <a:spAutoFit/>
          </a:bodyPr>
          <a:lstStyle/>
          <a:p>
            <a:r>
              <a:rPr lang="en-US" b="1" dirty="0">
                <a:solidFill>
                  <a:schemeClr val="accent5"/>
                </a:solidFill>
              </a:rPr>
              <a:t>EPOCH 1 Bunionectomy</a:t>
            </a:r>
            <a:r>
              <a:rPr lang="en-US" b="1" baseline="30000" dirty="0">
                <a:solidFill>
                  <a:schemeClr val="accent5"/>
                </a:solidFill>
              </a:rPr>
              <a:t>1,2</a:t>
            </a:r>
            <a:endParaRPr lang="en-US" dirty="0">
              <a:solidFill>
                <a:schemeClr val="accent5"/>
              </a:solidFill>
            </a:endParaRPr>
          </a:p>
        </p:txBody>
      </p:sp>
      <p:sp>
        <p:nvSpPr>
          <p:cNvPr id="29" name="TextBox 28">
            <a:extLst>
              <a:ext uri="{FF2B5EF4-FFF2-40B4-BE49-F238E27FC236}">
                <a16:creationId xmlns:a16="http://schemas.microsoft.com/office/drawing/2014/main" id="{0D15D908-0D30-6542-B6C7-9C9434F2992C}"/>
              </a:ext>
            </a:extLst>
          </p:cNvPr>
          <p:cNvSpPr txBox="1"/>
          <p:nvPr/>
        </p:nvSpPr>
        <p:spPr>
          <a:xfrm>
            <a:off x="6258992" y="1615005"/>
            <a:ext cx="3129383" cy="369332"/>
          </a:xfrm>
          <a:prstGeom prst="rect">
            <a:avLst/>
          </a:prstGeom>
          <a:noFill/>
        </p:spPr>
        <p:txBody>
          <a:bodyPr wrap="none" rtlCol="0">
            <a:spAutoFit/>
          </a:bodyPr>
          <a:lstStyle/>
          <a:p>
            <a:r>
              <a:rPr lang="en-US" b="1" dirty="0">
                <a:solidFill>
                  <a:schemeClr val="accent5"/>
                </a:solidFill>
              </a:rPr>
              <a:t>EPOCH 2 Herniorrhaphy</a:t>
            </a:r>
            <a:r>
              <a:rPr lang="en-US" b="1" baseline="30000" dirty="0">
                <a:solidFill>
                  <a:schemeClr val="accent5"/>
                </a:solidFill>
              </a:rPr>
              <a:t>2,3</a:t>
            </a:r>
            <a:r>
              <a:rPr lang="en-US" dirty="0">
                <a:solidFill>
                  <a:schemeClr val="accent5"/>
                </a:solidFill>
              </a:rPr>
              <a:t> </a:t>
            </a:r>
          </a:p>
        </p:txBody>
      </p:sp>
      <p:sp>
        <p:nvSpPr>
          <p:cNvPr id="30" name="Footer Placeholder 4">
            <a:extLst>
              <a:ext uri="{FF2B5EF4-FFF2-40B4-BE49-F238E27FC236}">
                <a16:creationId xmlns:a16="http://schemas.microsoft.com/office/drawing/2014/main" id="{EF583B86-960B-2644-B3F0-46E56800003C}"/>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706719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9">
            <a:extLst>
              <a:ext uri="{FF2B5EF4-FFF2-40B4-BE49-F238E27FC236}">
                <a16:creationId xmlns:a16="http://schemas.microsoft.com/office/drawing/2014/main" id="{4C5ED757-E834-4CB9-A285-7CF192B6FE0B}"/>
              </a:ext>
            </a:extLst>
          </p:cNvPr>
          <p:cNvGraphicFramePr>
            <a:graphicFrameLocks/>
          </p:cNvGraphicFramePr>
          <p:nvPr>
            <p:extLst>
              <p:ext uri="{D42A27DB-BD31-4B8C-83A1-F6EECF244321}">
                <p14:modId xmlns:p14="http://schemas.microsoft.com/office/powerpoint/2010/main" val="230139738"/>
              </p:ext>
            </p:extLst>
          </p:nvPr>
        </p:nvGraphicFramePr>
        <p:xfrm>
          <a:off x="930212" y="2045654"/>
          <a:ext cx="3514660" cy="3715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9">
            <a:extLst>
              <a:ext uri="{FF2B5EF4-FFF2-40B4-BE49-F238E27FC236}">
                <a16:creationId xmlns:a16="http://schemas.microsoft.com/office/drawing/2014/main" id="{7ECBB742-6C31-488B-B59B-B1A34770ED04}"/>
              </a:ext>
            </a:extLst>
          </p:cNvPr>
          <p:cNvGraphicFramePr>
            <a:graphicFrameLocks/>
          </p:cNvGraphicFramePr>
          <p:nvPr>
            <p:extLst>
              <p:ext uri="{D42A27DB-BD31-4B8C-83A1-F6EECF244321}">
                <p14:modId xmlns:p14="http://schemas.microsoft.com/office/powerpoint/2010/main" val="340528319"/>
              </p:ext>
            </p:extLst>
          </p:nvPr>
        </p:nvGraphicFramePr>
        <p:xfrm>
          <a:off x="6409282" y="2044959"/>
          <a:ext cx="3500772" cy="3715669"/>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0F9383F7-0121-4AA4-AFAD-879A085FE3BD}"/>
              </a:ext>
            </a:extLst>
          </p:cNvPr>
          <p:cNvSpPr>
            <a:spLocks noGrp="1"/>
          </p:cNvSpPr>
          <p:nvPr>
            <p:ph type="title"/>
          </p:nvPr>
        </p:nvSpPr>
        <p:spPr>
          <a:xfrm>
            <a:off x="731520" y="328905"/>
            <a:ext cx="10289306" cy="977188"/>
          </a:xfrm>
        </p:spPr>
        <p:txBody>
          <a:bodyPr>
            <a:noAutofit/>
          </a:bodyPr>
          <a:lstStyle/>
          <a:p>
            <a:r>
              <a:rPr lang="en-US" dirty="0"/>
              <a:t>High Percentage of ZYNRELEF Patients Who Were Opioid-Free </a:t>
            </a:r>
            <a:br>
              <a:rPr lang="en-US" dirty="0"/>
            </a:br>
            <a:r>
              <a:rPr lang="en-US" dirty="0"/>
              <a:t>at 72 Hours Remained Opioid-Free Through Day 28 Recovery </a:t>
            </a:r>
          </a:p>
        </p:txBody>
      </p:sp>
      <p:sp>
        <p:nvSpPr>
          <p:cNvPr id="13" name="Rectangle 12">
            <a:extLst>
              <a:ext uri="{FF2B5EF4-FFF2-40B4-BE49-F238E27FC236}">
                <a16:creationId xmlns:a16="http://schemas.microsoft.com/office/drawing/2014/main" id="{26BB63DB-5E27-41EA-A6DB-7EB6D64D84A9}"/>
              </a:ext>
            </a:extLst>
          </p:cNvPr>
          <p:cNvSpPr/>
          <p:nvPr/>
        </p:nvSpPr>
        <p:spPr>
          <a:xfrm>
            <a:off x="376318" y="6215133"/>
            <a:ext cx="11701384" cy="215444"/>
          </a:xfrm>
          <a:prstGeom prst="rect">
            <a:avLst/>
          </a:prstGeom>
        </p:spPr>
        <p:txBody>
          <a:bodyPr wrap="square" lIns="45720" rIns="45720" anchor="b" anchorCtr="0">
            <a:spAutoFit/>
          </a:bodyPr>
          <a:lstStyle/>
          <a:p>
            <a:r>
              <a:rPr lang="en-US" sz="800" b="1" dirty="0"/>
              <a:t>References:</a:t>
            </a:r>
            <a:r>
              <a:rPr lang="en-US" sz="800" dirty="0"/>
              <a:t> </a:t>
            </a:r>
            <a:r>
              <a:rPr lang="en-US" sz="800" b="1" dirty="0"/>
              <a:t>1. </a:t>
            </a:r>
            <a:r>
              <a:rPr lang="en-US" sz="800" dirty="0"/>
              <a:t>Viscusi E, Gimbel JS, Pollack RA, et al. </a:t>
            </a:r>
            <a:r>
              <a:rPr lang="en-US" sz="800" i="1" dirty="0"/>
              <a:t>Reg Anesth Pain Med</a:t>
            </a:r>
            <a:r>
              <a:rPr lang="en-US" sz="800" dirty="0"/>
              <a:t>. 2019;44(7):700-706. </a:t>
            </a:r>
            <a:r>
              <a:rPr lang="en-US" sz="800" b="1" dirty="0"/>
              <a:t>2. </a:t>
            </a:r>
            <a:r>
              <a:rPr lang="en-US" sz="800" dirty="0"/>
              <a:t>ZYNRELEF [package insert]. San Diego, CA: Heron Therapeutics Inc; 2021. </a:t>
            </a:r>
            <a:r>
              <a:rPr lang="en-US" sz="800" b="1" dirty="0"/>
              <a:t>3. </a:t>
            </a:r>
            <a:r>
              <a:rPr lang="en-US" sz="800" dirty="0"/>
              <a:t>Viscusi E, Minkowitz H, Winkle P, et al. </a:t>
            </a:r>
            <a:r>
              <a:rPr lang="en-US" sz="800" i="1" dirty="0"/>
              <a:t>Hernia.</a:t>
            </a:r>
            <a:r>
              <a:rPr lang="en-US" sz="800" dirty="0"/>
              <a:t> 2019;23(6):1071-1080. </a:t>
            </a:r>
          </a:p>
        </p:txBody>
      </p:sp>
      <p:sp>
        <p:nvSpPr>
          <p:cNvPr id="19" name="Rectangle 18">
            <a:extLst>
              <a:ext uri="{FF2B5EF4-FFF2-40B4-BE49-F238E27FC236}">
                <a16:creationId xmlns:a16="http://schemas.microsoft.com/office/drawing/2014/main" id="{C0B5E824-2D50-4907-9AE2-2133FE071D7D}"/>
              </a:ext>
            </a:extLst>
          </p:cNvPr>
          <p:cNvSpPr/>
          <p:nvPr/>
        </p:nvSpPr>
        <p:spPr>
          <a:xfrm>
            <a:off x="4478959" y="1998530"/>
            <a:ext cx="1737805" cy="830997"/>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Of patients in the ZYNRELEF group who were opioid-free at 72 hours …</a:t>
            </a:r>
          </a:p>
        </p:txBody>
      </p:sp>
      <p:grpSp>
        <p:nvGrpSpPr>
          <p:cNvPr id="20" name="Group 19">
            <a:extLst>
              <a:ext uri="{FF2B5EF4-FFF2-40B4-BE49-F238E27FC236}">
                <a16:creationId xmlns:a16="http://schemas.microsoft.com/office/drawing/2014/main" id="{7754EF4E-832D-4205-8FC8-EBB7DF78D3A2}"/>
              </a:ext>
            </a:extLst>
          </p:cNvPr>
          <p:cNvGrpSpPr/>
          <p:nvPr/>
        </p:nvGrpSpPr>
        <p:grpSpPr>
          <a:xfrm>
            <a:off x="4476111" y="2935044"/>
            <a:ext cx="1686355" cy="2080783"/>
            <a:chOff x="4171896" y="3437106"/>
            <a:chExt cx="1686355" cy="1760096"/>
          </a:xfrm>
        </p:grpSpPr>
        <p:sp>
          <p:nvSpPr>
            <p:cNvPr id="21" name="TextBox 20">
              <a:extLst>
                <a:ext uri="{FF2B5EF4-FFF2-40B4-BE49-F238E27FC236}">
                  <a16:creationId xmlns:a16="http://schemas.microsoft.com/office/drawing/2014/main" id="{9AD00E5A-8699-4311-BBC8-BAB02A4BE9E7}"/>
                </a:ext>
              </a:extLst>
            </p:cNvPr>
            <p:cNvSpPr txBox="1"/>
            <p:nvPr/>
          </p:nvSpPr>
          <p:spPr>
            <a:xfrm>
              <a:off x="4171896" y="3437106"/>
              <a:ext cx="1686355" cy="494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91%</a:t>
              </a:r>
              <a:endParaRPr kumimoji="0" lang="en-US" sz="5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22" name="TextBox 21">
              <a:extLst>
                <a:ext uri="{FF2B5EF4-FFF2-40B4-BE49-F238E27FC236}">
                  <a16:creationId xmlns:a16="http://schemas.microsoft.com/office/drawing/2014/main" id="{A9FA5EFA-2DAB-4328-B9C4-43E8417B4B55}"/>
                </a:ext>
              </a:extLst>
            </p:cNvPr>
            <p:cNvSpPr txBox="1"/>
            <p:nvPr/>
          </p:nvSpPr>
          <p:spPr>
            <a:xfrm>
              <a:off x="4171896" y="3878741"/>
              <a:ext cx="1686355" cy="364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remained opioid-free through </a:t>
              </a:r>
              <a:r>
                <a:rPr kumimoji="0" lang="en-US" sz="1100" b="1" i="0" u="none" strike="noStrike" kern="1200" cap="none" spc="0" normalizeH="0" baseline="0" noProof="0" dirty="0">
                  <a:ln>
                    <a:noFill/>
                  </a:ln>
                  <a:solidFill>
                    <a:srgbClr val="000000"/>
                  </a:solidFill>
                  <a:effectLst/>
                  <a:uLnTx/>
                  <a:uFillTx/>
                  <a:latin typeface="Arial"/>
                  <a:ea typeface="+mn-ea"/>
                  <a:cs typeface="+mn-cs"/>
                </a:rPr>
                <a:t>day 10</a:t>
              </a:r>
              <a:endParaRPr kumimoji="0" lang="en-US" sz="5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4E4264F3-5216-4E42-8E07-1C87FCA85C4A}"/>
                </a:ext>
              </a:extLst>
            </p:cNvPr>
            <p:cNvSpPr txBox="1"/>
            <p:nvPr/>
          </p:nvSpPr>
          <p:spPr>
            <a:xfrm>
              <a:off x="4171896" y="4400357"/>
              <a:ext cx="1686355" cy="494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82%</a:t>
              </a:r>
              <a:endParaRPr kumimoji="0" lang="en-US" sz="5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25" name="TextBox 24">
              <a:extLst>
                <a:ext uri="{FF2B5EF4-FFF2-40B4-BE49-F238E27FC236}">
                  <a16:creationId xmlns:a16="http://schemas.microsoft.com/office/drawing/2014/main" id="{D9A6AE06-F918-4046-B0B0-71271027B4B5}"/>
                </a:ext>
              </a:extLst>
            </p:cNvPr>
            <p:cNvSpPr txBox="1"/>
            <p:nvPr/>
          </p:nvSpPr>
          <p:spPr>
            <a:xfrm>
              <a:off x="4171896" y="4832722"/>
              <a:ext cx="1686355" cy="364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remained opioid-free through </a:t>
              </a:r>
              <a:r>
                <a:rPr kumimoji="0" lang="en-US" sz="1100" b="1" i="0" u="none" strike="noStrike" kern="1200" cap="none" spc="0" normalizeH="0" baseline="0" noProof="0" dirty="0">
                  <a:ln>
                    <a:noFill/>
                  </a:ln>
                  <a:solidFill>
                    <a:srgbClr val="000000"/>
                  </a:solidFill>
                  <a:effectLst/>
                  <a:uLnTx/>
                  <a:uFillTx/>
                  <a:latin typeface="Arial"/>
                  <a:ea typeface="+mn-ea"/>
                  <a:cs typeface="+mn-cs"/>
                </a:rPr>
                <a:t>day 28</a:t>
              </a:r>
              <a:endParaRPr kumimoji="0" lang="en-US" sz="5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D78FD183-F920-44BB-8199-F3B3284250C9}"/>
              </a:ext>
            </a:extLst>
          </p:cNvPr>
          <p:cNvGrpSpPr/>
          <p:nvPr/>
        </p:nvGrpSpPr>
        <p:grpSpPr>
          <a:xfrm>
            <a:off x="4085299" y="3039755"/>
            <a:ext cx="365760" cy="2029968"/>
            <a:chOff x="4011445" y="3312959"/>
            <a:chExt cx="365760" cy="1717114"/>
          </a:xfrm>
        </p:grpSpPr>
        <p:cxnSp>
          <p:nvCxnSpPr>
            <p:cNvPr id="27" name="Straight Connector 26">
              <a:extLst>
                <a:ext uri="{FF2B5EF4-FFF2-40B4-BE49-F238E27FC236}">
                  <a16:creationId xmlns:a16="http://schemas.microsoft.com/office/drawing/2014/main" id="{C4ABE9F0-CBCB-4C9B-91D4-F382410D33BF}"/>
                </a:ext>
              </a:extLst>
            </p:cNvPr>
            <p:cNvCxnSpPr>
              <a:cxnSpLocks/>
            </p:cNvCxnSpPr>
            <p:nvPr/>
          </p:nvCxnSpPr>
          <p:spPr>
            <a:xfrm>
              <a:off x="4377205" y="3312959"/>
              <a:ext cx="0" cy="171711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EC26AF-1D79-43B2-9317-B17E89099843}"/>
                </a:ext>
              </a:extLst>
            </p:cNvPr>
            <p:cNvCxnSpPr>
              <a:cxnSpLocks/>
            </p:cNvCxnSpPr>
            <p:nvPr/>
          </p:nvCxnSpPr>
          <p:spPr>
            <a:xfrm flipH="1">
              <a:off x="4011445" y="3592789"/>
              <a:ext cx="3657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A16CC89-486D-44A4-9B3E-EA7096F5F7D1}"/>
              </a:ext>
            </a:extLst>
          </p:cNvPr>
          <p:cNvGrpSpPr/>
          <p:nvPr/>
        </p:nvGrpSpPr>
        <p:grpSpPr>
          <a:xfrm>
            <a:off x="9950367" y="2935043"/>
            <a:ext cx="1686355" cy="2093846"/>
            <a:chOff x="3946704" y="3437106"/>
            <a:chExt cx="1686355" cy="1771146"/>
          </a:xfrm>
        </p:grpSpPr>
        <p:sp>
          <p:nvSpPr>
            <p:cNvPr id="30" name="TextBox 29">
              <a:extLst>
                <a:ext uri="{FF2B5EF4-FFF2-40B4-BE49-F238E27FC236}">
                  <a16:creationId xmlns:a16="http://schemas.microsoft.com/office/drawing/2014/main" id="{BAE61FC1-759B-4BAC-9C3B-73AA6982E685}"/>
                </a:ext>
              </a:extLst>
            </p:cNvPr>
            <p:cNvSpPr txBox="1"/>
            <p:nvPr/>
          </p:nvSpPr>
          <p:spPr>
            <a:xfrm>
              <a:off x="3946704" y="3437106"/>
              <a:ext cx="1686355" cy="494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95%</a:t>
              </a:r>
              <a:endParaRPr kumimoji="0" lang="en-US" sz="5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31" name="TextBox 30">
              <a:extLst>
                <a:ext uri="{FF2B5EF4-FFF2-40B4-BE49-F238E27FC236}">
                  <a16:creationId xmlns:a16="http://schemas.microsoft.com/office/drawing/2014/main" id="{68D84B36-E5E0-464D-A1C2-FB76B2DCE11B}"/>
                </a:ext>
              </a:extLst>
            </p:cNvPr>
            <p:cNvSpPr txBox="1"/>
            <p:nvPr/>
          </p:nvSpPr>
          <p:spPr>
            <a:xfrm>
              <a:off x="3946704" y="3889788"/>
              <a:ext cx="1686355" cy="364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remained opioid-free through </a:t>
              </a:r>
              <a:r>
                <a:rPr kumimoji="0" lang="en-US" sz="1100" b="1" i="0" u="none" strike="noStrike" kern="1200" cap="none" spc="0" normalizeH="0" baseline="0" noProof="0" dirty="0">
                  <a:ln>
                    <a:noFill/>
                  </a:ln>
                  <a:solidFill>
                    <a:srgbClr val="000000"/>
                  </a:solidFill>
                  <a:effectLst/>
                  <a:uLnTx/>
                  <a:uFillTx/>
                  <a:latin typeface="Arial"/>
                  <a:ea typeface="+mn-ea"/>
                  <a:cs typeface="+mn-cs"/>
                </a:rPr>
                <a:t>day 10</a:t>
              </a:r>
              <a:endParaRPr kumimoji="0" lang="en-US" sz="5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7F8E8598-A9D6-4200-AA98-9CAF360BA207}"/>
                </a:ext>
              </a:extLst>
            </p:cNvPr>
            <p:cNvSpPr txBox="1"/>
            <p:nvPr/>
          </p:nvSpPr>
          <p:spPr>
            <a:xfrm>
              <a:off x="3946704" y="4400356"/>
              <a:ext cx="1686355" cy="494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85%</a:t>
              </a:r>
              <a:endParaRPr kumimoji="0" lang="en-US" sz="5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39" name="TextBox 38">
              <a:extLst>
                <a:ext uri="{FF2B5EF4-FFF2-40B4-BE49-F238E27FC236}">
                  <a16:creationId xmlns:a16="http://schemas.microsoft.com/office/drawing/2014/main" id="{C6CFE095-F812-445F-AA6A-3DE4DFC1C65C}"/>
                </a:ext>
              </a:extLst>
            </p:cNvPr>
            <p:cNvSpPr txBox="1"/>
            <p:nvPr/>
          </p:nvSpPr>
          <p:spPr>
            <a:xfrm>
              <a:off x="3946704" y="4843772"/>
              <a:ext cx="1686355" cy="364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remained opioid-free through </a:t>
              </a:r>
              <a:r>
                <a:rPr kumimoji="0" lang="en-US" sz="1100" b="1" i="0" u="none" strike="noStrike" kern="1200" cap="none" spc="0" normalizeH="0" baseline="0" noProof="0" dirty="0">
                  <a:ln>
                    <a:noFill/>
                  </a:ln>
                  <a:solidFill>
                    <a:srgbClr val="000000"/>
                  </a:solidFill>
                  <a:effectLst/>
                  <a:uLnTx/>
                  <a:uFillTx/>
                  <a:latin typeface="Arial"/>
                  <a:ea typeface="+mn-ea"/>
                  <a:cs typeface="+mn-cs"/>
                </a:rPr>
                <a:t>day 28</a:t>
              </a:r>
              <a:endParaRPr kumimoji="0" lang="en-US" sz="5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723AB83B-660A-4EDE-898F-6412DB3BEF0B}"/>
              </a:ext>
            </a:extLst>
          </p:cNvPr>
          <p:cNvGrpSpPr/>
          <p:nvPr/>
        </p:nvGrpSpPr>
        <p:grpSpPr>
          <a:xfrm>
            <a:off x="9452265" y="3039755"/>
            <a:ext cx="457200" cy="2029968"/>
            <a:chOff x="9163531" y="3312959"/>
            <a:chExt cx="457200" cy="1717114"/>
          </a:xfrm>
        </p:grpSpPr>
        <p:cxnSp>
          <p:nvCxnSpPr>
            <p:cNvPr id="41" name="Straight Connector 40">
              <a:extLst>
                <a:ext uri="{FF2B5EF4-FFF2-40B4-BE49-F238E27FC236}">
                  <a16:creationId xmlns:a16="http://schemas.microsoft.com/office/drawing/2014/main" id="{5D9BA346-4A71-46BB-819B-A680A4105F32}"/>
                </a:ext>
              </a:extLst>
            </p:cNvPr>
            <p:cNvCxnSpPr>
              <a:cxnSpLocks/>
            </p:cNvCxnSpPr>
            <p:nvPr/>
          </p:nvCxnSpPr>
          <p:spPr>
            <a:xfrm>
              <a:off x="9620731" y="3312959"/>
              <a:ext cx="0" cy="171711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CC48C6-1B12-4A29-8416-5247973E192A}"/>
                </a:ext>
              </a:extLst>
            </p:cNvPr>
            <p:cNvCxnSpPr>
              <a:cxnSpLocks/>
            </p:cNvCxnSpPr>
            <p:nvPr/>
          </p:nvCxnSpPr>
          <p:spPr>
            <a:xfrm flipH="1">
              <a:off x="9163531" y="3592789"/>
              <a:ext cx="457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80591735-34B3-4205-A18B-708741D958F4}"/>
              </a:ext>
            </a:extLst>
          </p:cNvPr>
          <p:cNvSpPr/>
          <p:nvPr/>
        </p:nvSpPr>
        <p:spPr>
          <a:xfrm>
            <a:off x="9952788" y="1998530"/>
            <a:ext cx="1735628" cy="830997"/>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Of patients in the ZYNRELEF group who were opioid-free at 72 hours …</a:t>
            </a:r>
          </a:p>
        </p:txBody>
      </p:sp>
      <p:sp>
        <p:nvSpPr>
          <p:cNvPr id="44" name="Rectangle 43">
            <a:extLst>
              <a:ext uri="{FF2B5EF4-FFF2-40B4-BE49-F238E27FC236}">
                <a16:creationId xmlns:a16="http://schemas.microsoft.com/office/drawing/2014/main" id="{A68CC9A8-6B8A-42A9-8FDD-80DB5A2A88EC}"/>
              </a:ext>
            </a:extLst>
          </p:cNvPr>
          <p:cNvSpPr/>
          <p:nvPr/>
        </p:nvSpPr>
        <p:spPr>
          <a:xfrm>
            <a:off x="1410257" y="5305695"/>
            <a:ext cx="1847089" cy="42498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9AFAF566-E5AE-43CD-9B1B-0AD52B1F0549}"/>
              </a:ext>
            </a:extLst>
          </p:cNvPr>
          <p:cNvSpPr/>
          <p:nvPr/>
        </p:nvSpPr>
        <p:spPr>
          <a:xfrm>
            <a:off x="1410257" y="4124626"/>
            <a:ext cx="1847089" cy="115025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8736C953-A836-4216-BFBF-5B544EE80DC3}"/>
              </a:ext>
            </a:extLst>
          </p:cNvPr>
          <p:cNvSpPr/>
          <p:nvPr/>
        </p:nvSpPr>
        <p:spPr>
          <a:xfrm>
            <a:off x="6886661" y="5296170"/>
            <a:ext cx="1847089" cy="42498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8CBEA39F-5A73-4866-85B5-985943333D3D}"/>
              </a:ext>
            </a:extLst>
          </p:cNvPr>
          <p:cNvSpPr/>
          <p:nvPr/>
        </p:nvSpPr>
        <p:spPr>
          <a:xfrm>
            <a:off x="6886662" y="3042136"/>
            <a:ext cx="1847089" cy="223274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FFBD11D3-46DA-47B6-8B3A-DD275FA2C964}"/>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D3F9C8C3-72B8-480F-BB71-4AF1BC1560AC}"/>
              </a:ext>
            </a:extLst>
          </p:cNvPr>
          <p:cNvSpPr/>
          <p:nvPr/>
        </p:nvSpPr>
        <p:spPr>
          <a:xfrm rot="16200000">
            <a:off x="-779400" y="3631597"/>
            <a:ext cx="3103140" cy="230832"/>
          </a:xfrm>
          <a:prstGeom prst="rect">
            <a:avLst/>
          </a:prstGeom>
        </p:spPr>
        <p:txBody>
          <a:bodyPr wrap="square">
            <a:spAutoFit/>
          </a:bodyPr>
          <a:lstStyle/>
          <a:p>
            <a:pPr algn="ctr"/>
            <a:r>
              <a:rPr lang="en-US" sz="900" b="1" dirty="0">
                <a:solidFill>
                  <a:srgbClr val="000000"/>
                </a:solidFill>
              </a:rPr>
              <a:t>Percentage Opioid-Free Through 72 Hours</a:t>
            </a:r>
          </a:p>
        </p:txBody>
      </p:sp>
      <p:sp>
        <p:nvSpPr>
          <p:cNvPr id="49" name="Rectangle 48">
            <a:extLst>
              <a:ext uri="{FF2B5EF4-FFF2-40B4-BE49-F238E27FC236}">
                <a16:creationId xmlns:a16="http://schemas.microsoft.com/office/drawing/2014/main" id="{15EB462D-8E48-41F5-AA43-020F44418A97}"/>
              </a:ext>
            </a:extLst>
          </p:cNvPr>
          <p:cNvSpPr/>
          <p:nvPr/>
        </p:nvSpPr>
        <p:spPr>
          <a:xfrm rot="16200000">
            <a:off x="4705033" y="3631597"/>
            <a:ext cx="3103140" cy="230832"/>
          </a:xfrm>
          <a:prstGeom prst="rect">
            <a:avLst/>
          </a:prstGeom>
        </p:spPr>
        <p:txBody>
          <a:bodyPr wrap="square">
            <a:spAutoFit/>
          </a:bodyPr>
          <a:lstStyle/>
          <a:p>
            <a:pPr algn="ctr"/>
            <a:r>
              <a:rPr lang="en-US" sz="900" b="1" dirty="0">
                <a:solidFill>
                  <a:srgbClr val="000000"/>
                </a:solidFill>
              </a:rPr>
              <a:t>Percentage Opioid-Free Through 72 Hours</a:t>
            </a:r>
          </a:p>
        </p:txBody>
      </p:sp>
      <p:sp>
        <p:nvSpPr>
          <p:cNvPr id="35" name="Rectangle 34"/>
          <p:cNvSpPr/>
          <p:nvPr/>
        </p:nvSpPr>
        <p:spPr>
          <a:xfrm>
            <a:off x="1194387" y="5342320"/>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l="76880"/>
          <a:stretch/>
        </p:blipFill>
        <p:spPr>
          <a:xfrm>
            <a:off x="3557318" y="5347409"/>
            <a:ext cx="694673" cy="483550"/>
          </a:xfrm>
          <a:prstGeom prst="rect">
            <a:avLst/>
          </a:prstGeom>
        </p:spPr>
      </p:pic>
      <p:pic>
        <p:nvPicPr>
          <p:cNvPr id="50" name="Picture 49"/>
          <p:cNvPicPr>
            <a:picLocks noChangeAspect="1"/>
          </p:cNvPicPr>
          <p:nvPr/>
        </p:nvPicPr>
        <p:blipFill rotWithShape="1">
          <a:blip r:embed="rId5">
            <a:alphaModFix amt="15000"/>
            <a:extLst>
              <a:ext uri="{28A0092B-C50C-407E-A947-70E740481C1C}">
                <a14:useLocalDpi xmlns:a14="http://schemas.microsoft.com/office/drawing/2010/main" val="0"/>
              </a:ext>
            </a:extLst>
          </a:blip>
          <a:srcRect r="75120"/>
          <a:stretch/>
        </p:blipFill>
        <p:spPr>
          <a:xfrm>
            <a:off x="1498055" y="5342320"/>
            <a:ext cx="747558" cy="483550"/>
          </a:xfrm>
          <a:prstGeom prst="rect">
            <a:avLst/>
          </a:prstGeom>
        </p:spPr>
      </p:pic>
      <p:pic>
        <p:nvPicPr>
          <p:cNvPr id="51" name="Picture 50"/>
          <p:cNvPicPr>
            <a:picLocks noChangeAspect="1"/>
          </p:cNvPicPr>
          <p:nvPr/>
        </p:nvPicPr>
        <p:blipFill rotWithShape="1">
          <a:blip r:embed="rId5">
            <a:alphaModFix amt="15000"/>
            <a:extLst>
              <a:ext uri="{28A0092B-C50C-407E-A947-70E740481C1C}">
                <a14:useLocalDpi xmlns:a14="http://schemas.microsoft.com/office/drawing/2010/main" val="0"/>
              </a:ext>
            </a:extLst>
          </a:blip>
          <a:srcRect l="32818" r="31784"/>
          <a:stretch/>
        </p:blipFill>
        <p:spPr>
          <a:xfrm>
            <a:off x="2320975" y="5342320"/>
            <a:ext cx="1063571" cy="483550"/>
          </a:xfrm>
          <a:prstGeom prst="rect">
            <a:avLst/>
          </a:prstGeom>
        </p:spPr>
      </p:pic>
      <p:sp>
        <p:nvSpPr>
          <p:cNvPr id="52" name="Rectangle 51"/>
          <p:cNvSpPr/>
          <p:nvPr/>
        </p:nvSpPr>
        <p:spPr>
          <a:xfrm>
            <a:off x="6633652" y="5341795"/>
            <a:ext cx="3623215" cy="31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p:cNvPicPr>
            <a:picLocks noChangeAspect="1"/>
          </p:cNvPicPr>
          <p:nvPr/>
        </p:nvPicPr>
        <p:blipFill rotWithShape="1">
          <a:blip r:embed="rId6">
            <a:alphaModFix amt="15000"/>
            <a:extLst>
              <a:ext uri="{28A0092B-C50C-407E-A947-70E740481C1C}">
                <a14:useLocalDpi xmlns:a14="http://schemas.microsoft.com/office/drawing/2010/main" val="0"/>
              </a:ext>
            </a:extLst>
          </a:blip>
          <a:srcRect r="72396"/>
          <a:stretch/>
        </p:blipFill>
        <p:spPr>
          <a:xfrm>
            <a:off x="6968286" y="5338307"/>
            <a:ext cx="822548" cy="483550"/>
          </a:xfrm>
          <a:prstGeom prst="rect">
            <a:avLst/>
          </a:prstGeom>
        </p:spPr>
      </p:pic>
      <p:pic>
        <p:nvPicPr>
          <p:cNvPr id="54" name="Picture 53"/>
          <p:cNvPicPr>
            <a:picLocks noChangeAspect="1"/>
          </p:cNvPicPr>
          <p:nvPr/>
        </p:nvPicPr>
        <p:blipFill rotWithShape="1">
          <a:blip r:embed="rId6">
            <a:alphaModFix amt="15000"/>
            <a:extLst>
              <a:ext uri="{28A0092B-C50C-407E-A947-70E740481C1C}">
                <a14:useLocalDpi xmlns:a14="http://schemas.microsoft.com/office/drawing/2010/main" val="0"/>
              </a:ext>
            </a:extLst>
          </a:blip>
          <a:srcRect l="34808" r="31658"/>
          <a:stretch/>
        </p:blipFill>
        <p:spPr>
          <a:xfrm>
            <a:off x="7894171" y="5338307"/>
            <a:ext cx="999241" cy="483550"/>
          </a:xfrm>
          <a:prstGeom prst="rect">
            <a:avLst/>
          </a:prstGeom>
        </p:spPr>
      </p:pic>
      <p:pic>
        <p:nvPicPr>
          <p:cNvPr id="55" name="Picture 54"/>
          <p:cNvPicPr>
            <a:picLocks noChangeAspect="1"/>
          </p:cNvPicPr>
          <p:nvPr/>
        </p:nvPicPr>
        <p:blipFill rotWithShape="1">
          <a:blip r:embed="rId6">
            <a:extLst>
              <a:ext uri="{28A0092B-C50C-407E-A947-70E740481C1C}">
                <a14:useLocalDpi xmlns:a14="http://schemas.microsoft.com/office/drawing/2010/main" val="0"/>
              </a:ext>
            </a:extLst>
          </a:blip>
          <a:srcRect l="78598"/>
          <a:stretch/>
        </p:blipFill>
        <p:spPr>
          <a:xfrm>
            <a:off x="9068462" y="5338307"/>
            <a:ext cx="637741" cy="483550"/>
          </a:xfrm>
          <a:prstGeom prst="rect">
            <a:avLst/>
          </a:prstGeom>
        </p:spPr>
      </p:pic>
      <p:sp>
        <p:nvSpPr>
          <p:cNvPr id="58" name="TextBox 57">
            <a:extLst>
              <a:ext uri="{FF2B5EF4-FFF2-40B4-BE49-F238E27FC236}">
                <a16:creationId xmlns:a16="http://schemas.microsoft.com/office/drawing/2014/main" id="{D1E6D9EC-206D-1348-B58C-B25353EE4F26}"/>
              </a:ext>
            </a:extLst>
          </p:cNvPr>
          <p:cNvSpPr txBox="1"/>
          <p:nvPr/>
        </p:nvSpPr>
        <p:spPr>
          <a:xfrm>
            <a:off x="668254" y="1615005"/>
            <a:ext cx="5246546" cy="369332"/>
          </a:xfrm>
          <a:prstGeom prst="rect">
            <a:avLst/>
          </a:prstGeom>
          <a:noFill/>
        </p:spPr>
        <p:txBody>
          <a:bodyPr wrap="square" rtlCol="0">
            <a:spAutoFit/>
          </a:bodyPr>
          <a:lstStyle/>
          <a:p>
            <a:r>
              <a:rPr lang="en-US" b="1" dirty="0">
                <a:solidFill>
                  <a:schemeClr val="accent5"/>
                </a:solidFill>
              </a:rPr>
              <a:t>EPOCH 1 Bunionectomy</a:t>
            </a:r>
            <a:r>
              <a:rPr lang="en-US" b="1" baseline="30000" dirty="0">
                <a:solidFill>
                  <a:schemeClr val="accent5"/>
                </a:solidFill>
              </a:rPr>
              <a:t>1,2</a:t>
            </a:r>
            <a:endParaRPr lang="en-US" dirty="0">
              <a:solidFill>
                <a:schemeClr val="accent5"/>
              </a:solidFill>
            </a:endParaRPr>
          </a:p>
        </p:txBody>
      </p:sp>
      <p:sp>
        <p:nvSpPr>
          <p:cNvPr id="59" name="TextBox 58">
            <a:extLst>
              <a:ext uri="{FF2B5EF4-FFF2-40B4-BE49-F238E27FC236}">
                <a16:creationId xmlns:a16="http://schemas.microsoft.com/office/drawing/2014/main" id="{0BAE0293-B7B9-E14C-B7AF-4CFE8DCFD9DD}"/>
              </a:ext>
            </a:extLst>
          </p:cNvPr>
          <p:cNvSpPr txBox="1"/>
          <p:nvPr/>
        </p:nvSpPr>
        <p:spPr>
          <a:xfrm>
            <a:off x="6258992" y="1615005"/>
            <a:ext cx="3129383" cy="369332"/>
          </a:xfrm>
          <a:prstGeom prst="rect">
            <a:avLst/>
          </a:prstGeom>
          <a:noFill/>
        </p:spPr>
        <p:txBody>
          <a:bodyPr wrap="none" rtlCol="0">
            <a:spAutoFit/>
          </a:bodyPr>
          <a:lstStyle/>
          <a:p>
            <a:r>
              <a:rPr lang="en-US" b="1" dirty="0">
                <a:solidFill>
                  <a:schemeClr val="accent5"/>
                </a:solidFill>
              </a:rPr>
              <a:t>EPOCH 2 Herniorrhaphy</a:t>
            </a:r>
            <a:r>
              <a:rPr lang="en-US" b="1" baseline="30000" dirty="0">
                <a:solidFill>
                  <a:schemeClr val="accent5"/>
                </a:solidFill>
              </a:rPr>
              <a:t>2,3</a:t>
            </a:r>
            <a:r>
              <a:rPr lang="en-US" dirty="0">
                <a:solidFill>
                  <a:schemeClr val="accent5"/>
                </a:solidFill>
              </a:rPr>
              <a:t> </a:t>
            </a:r>
          </a:p>
        </p:txBody>
      </p:sp>
      <p:sp>
        <p:nvSpPr>
          <p:cNvPr id="56" name="Footer Placeholder 4">
            <a:extLst>
              <a:ext uri="{FF2B5EF4-FFF2-40B4-BE49-F238E27FC236}">
                <a16:creationId xmlns:a16="http://schemas.microsoft.com/office/drawing/2014/main" id="{7B79DF53-5D9D-9C4D-9CD5-1EEA02AF492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222616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1240C3A-1FEC-4018-A44E-7FDBA72BD905}"/>
              </a:ext>
            </a:extLst>
          </p:cNvPr>
          <p:cNvGraphicFramePr>
            <a:graphicFrameLocks noGrp="1"/>
          </p:cNvGraphicFramePr>
          <p:nvPr>
            <p:extLst>
              <p:ext uri="{D42A27DB-BD31-4B8C-83A1-F6EECF244321}">
                <p14:modId xmlns:p14="http://schemas.microsoft.com/office/powerpoint/2010/main" val="2306949109"/>
              </p:ext>
            </p:extLst>
          </p:nvPr>
        </p:nvGraphicFramePr>
        <p:xfrm>
          <a:off x="683171" y="1808212"/>
          <a:ext cx="9232356" cy="2630462"/>
        </p:xfrm>
        <a:graphic>
          <a:graphicData uri="http://schemas.openxmlformats.org/drawingml/2006/table">
            <a:tbl>
              <a:tblPr firstRow="1" bandRow="1">
                <a:tableStyleId>{073A0DAA-6AF3-43AB-8588-CEC1D06C72B9}</a:tableStyleId>
              </a:tblPr>
              <a:tblGrid>
                <a:gridCol w="2308089">
                  <a:extLst>
                    <a:ext uri="{9D8B030D-6E8A-4147-A177-3AD203B41FA5}">
                      <a16:colId xmlns:a16="http://schemas.microsoft.com/office/drawing/2014/main" val="3745349284"/>
                    </a:ext>
                  </a:extLst>
                </a:gridCol>
                <a:gridCol w="2308089">
                  <a:extLst>
                    <a:ext uri="{9D8B030D-6E8A-4147-A177-3AD203B41FA5}">
                      <a16:colId xmlns:a16="http://schemas.microsoft.com/office/drawing/2014/main" val="261397595"/>
                    </a:ext>
                  </a:extLst>
                </a:gridCol>
                <a:gridCol w="2308089">
                  <a:extLst>
                    <a:ext uri="{9D8B030D-6E8A-4147-A177-3AD203B41FA5}">
                      <a16:colId xmlns:a16="http://schemas.microsoft.com/office/drawing/2014/main" val="3771571844"/>
                    </a:ext>
                  </a:extLst>
                </a:gridCol>
                <a:gridCol w="2308089">
                  <a:extLst>
                    <a:ext uri="{9D8B030D-6E8A-4147-A177-3AD203B41FA5}">
                      <a16:colId xmlns:a16="http://schemas.microsoft.com/office/drawing/2014/main" val="2839314855"/>
                    </a:ext>
                  </a:extLst>
                </a:gridCol>
              </a:tblGrid>
              <a:tr h="777240">
                <a:tc>
                  <a:txBody>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bg1"/>
                    </a:solidFill>
                  </a:tcPr>
                </a:tc>
                <a:tc>
                  <a:txBody>
                    <a:bodyPr/>
                    <a:lstStyle/>
                    <a:p>
                      <a:pPr marL="0" marR="0" algn="ctr">
                        <a:spcBef>
                          <a:spcPts val="0"/>
                        </a:spcBef>
                        <a:spcAft>
                          <a:spcPts val="0"/>
                        </a:spcAft>
                      </a:pPr>
                      <a:r>
                        <a:rPr lang="en-US" sz="1400" dirty="0">
                          <a:effectLst/>
                        </a:rPr>
                        <a:t>Saline Placebo</a:t>
                      </a:r>
                    </a:p>
                    <a:p>
                      <a:pPr marL="0" marR="0" algn="ctr">
                        <a:spcBef>
                          <a:spcPts val="0"/>
                        </a:spcBef>
                        <a:spcAft>
                          <a:spcPts val="0"/>
                        </a:spcAft>
                      </a:pPr>
                      <a:r>
                        <a:rPr lang="en-US" sz="1400" dirty="0">
                          <a:effectLst/>
                        </a:rPr>
                        <a:t>(n = 101)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3"/>
                    </a:solidFill>
                  </a:tcPr>
                </a:tc>
                <a:tc>
                  <a:txBody>
                    <a:bodyPr/>
                    <a:lstStyle/>
                    <a:p>
                      <a:pPr marL="0" marR="0" algn="ctr">
                        <a:spcBef>
                          <a:spcPts val="0"/>
                        </a:spcBef>
                        <a:spcAft>
                          <a:spcPts val="0"/>
                        </a:spcAft>
                      </a:pPr>
                      <a:r>
                        <a:rPr lang="en-US" sz="1400" dirty="0">
                          <a:effectLst/>
                        </a:rPr>
                        <a:t>Bupivacaine </a:t>
                      </a:r>
                      <a:r>
                        <a:rPr lang="en-US" sz="1400" dirty="0">
                          <a:solidFill>
                            <a:srgbClr val="FFFFFF"/>
                          </a:solidFill>
                          <a:effectLst/>
                        </a:rPr>
                        <a:t>HCl </a:t>
                      </a:r>
                      <a:br>
                        <a:rPr lang="en-US" sz="1400" dirty="0">
                          <a:solidFill>
                            <a:srgbClr val="FFFFFF"/>
                          </a:solidFill>
                          <a:effectLst/>
                        </a:rPr>
                      </a:br>
                      <a:r>
                        <a:rPr lang="en-US" sz="1400" dirty="0">
                          <a:solidFill>
                            <a:srgbClr val="FFFFFF"/>
                          </a:solidFill>
                          <a:effectLst/>
                        </a:rPr>
                        <a:t>Solution</a:t>
                      </a:r>
                      <a:r>
                        <a:rPr lang="en-US" sz="1400" baseline="0" dirty="0">
                          <a:solidFill>
                            <a:schemeClr val="lt1"/>
                          </a:solidFill>
                          <a:effectLst/>
                        </a:rPr>
                        <a:t> </a:t>
                      </a:r>
                      <a:r>
                        <a:rPr lang="en-US" sz="1400" dirty="0">
                          <a:effectLst/>
                        </a:rPr>
                        <a:t>50 mg</a:t>
                      </a:r>
                      <a:br>
                        <a:rPr lang="en-US" sz="1400" dirty="0">
                          <a:effectLst/>
                        </a:rPr>
                      </a:br>
                      <a:r>
                        <a:rPr lang="en-US" sz="1400" dirty="0">
                          <a:effectLst/>
                        </a:rPr>
                        <a:t>(n = 154)</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668C83"/>
                    </a:solidFill>
                  </a:tcPr>
                </a:tc>
                <a:tc>
                  <a:txBody>
                    <a:bodyPr/>
                    <a:lstStyle/>
                    <a:p>
                      <a:pPr marL="0" marR="0" algn="ctr">
                        <a:spcBef>
                          <a:spcPts val="0"/>
                        </a:spcBef>
                        <a:spcAft>
                          <a:spcPts val="0"/>
                        </a:spcAft>
                      </a:pPr>
                      <a:r>
                        <a:rPr lang="en-US" sz="1400" dirty="0">
                          <a:effectLst/>
                        </a:rPr>
                        <a:t>ZYNRELEF</a:t>
                      </a:r>
                      <a:br>
                        <a:rPr lang="en-US" sz="1400" dirty="0">
                          <a:effectLst/>
                        </a:rPr>
                      </a:br>
                      <a:r>
                        <a:rPr lang="en-US" sz="1400" dirty="0">
                          <a:effectLst/>
                        </a:rPr>
                        <a:t>60 mg/1.8 mg</a:t>
                      </a:r>
                      <a:br>
                        <a:rPr lang="en-US" sz="1400" dirty="0">
                          <a:effectLst/>
                        </a:rPr>
                      </a:br>
                      <a:r>
                        <a:rPr lang="en-US" sz="1400" dirty="0">
                          <a:effectLst/>
                        </a:rPr>
                        <a:t>(n = 157)</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val="3355285700"/>
                  </a:ext>
                </a:extLst>
              </a:tr>
              <a:tr h="264746">
                <a:tc>
                  <a:txBody>
                    <a:bodyPr/>
                    <a:lstStyle/>
                    <a:p>
                      <a:pPr marL="0" marR="0" algn="ctr">
                        <a:spcBef>
                          <a:spcPts val="0"/>
                        </a:spcBef>
                        <a:spcAft>
                          <a:spcPts val="0"/>
                        </a:spcAft>
                      </a:pPr>
                      <a:r>
                        <a:rPr lang="en-US" sz="1400" b="0" dirty="0">
                          <a:effectLst/>
                        </a:rPr>
                        <a:t>Dizziness</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18%</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23%</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22%</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85224813"/>
                  </a:ext>
                </a:extLst>
              </a:tr>
              <a:tr h="264746">
                <a:tc>
                  <a:txBody>
                    <a:bodyPr/>
                    <a:lstStyle/>
                    <a:p>
                      <a:pPr marL="0" marR="0" algn="ctr">
                        <a:spcBef>
                          <a:spcPts val="0"/>
                        </a:spcBef>
                        <a:spcAft>
                          <a:spcPts val="0"/>
                        </a:spcAft>
                      </a:pPr>
                      <a:r>
                        <a:rPr lang="en-US" sz="1400" b="0" dirty="0">
                          <a:effectLst/>
                        </a:rPr>
                        <a:t>Incision Site Edema</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13%</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14%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17%</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231904709"/>
                  </a:ext>
                </a:extLst>
              </a:tr>
              <a:tr h="264746">
                <a:tc>
                  <a:txBody>
                    <a:bodyPr/>
                    <a:lstStyle/>
                    <a:p>
                      <a:pPr marL="0" marR="0" algn="ctr">
                        <a:spcBef>
                          <a:spcPts val="0"/>
                        </a:spcBef>
                        <a:spcAft>
                          <a:spcPts val="0"/>
                        </a:spcAft>
                      </a:pPr>
                      <a:r>
                        <a:rPr lang="en-US" sz="1400" b="0" dirty="0">
                          <a:effectLst/>
                        </a:rPr>
                        <a:t>Headache</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10%</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13%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14%</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241182173"/>
                  </a:ext>
                </a:extLst>
              </a:tr>
              <a:tr h="264746">
                <a:tc>
                  <a:txBody>
                    <a:bodyPr/>
                    <a:lstStyle/>
                    <a:p>
                      <a:pPr marL="0" marR="0" algn="ctr">
                        <a:spcBef>
                          <a:spcPts val="0"/>
                        </a:spcBef>
                        <a:spcAft>
                          <a:spcPts val="0"/>
                        </a:spcAft>
                      </a:pPr>
                      <a:r>
                        <a:rPr lang="en-US" sz="1400" b="0" dirty="0">
                          <a:effectLst/>
                        </a:rPr>
                        <a:t>Incision Site Erythema</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8%</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12%</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13%</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696298096"/>
                  </a:ext>
                </a:extLst>
              </a:tr>
              <a:tr h="264746">
                <a:tc>
                  <a:txBody>
                    <a:bodyPr/>
                    <a:lstStyle/>
                    <a:p>
                      <a:pPr marL="0" marR="0" algn="ctr">
                        <a:spcBef>
                          <a:spcPts val="0"/>
                        </a:spcBef>
                        <a:spcAft>
                          <a:spcPts val="0"/>
                        </a:spcAft>
                      </a:pPr>
                      <a:r>
                        <a:rPr lang="en-US" sz="1400" b="0" dirty="0">
                          <a:effectLst/>
                        </a:rPr>
                        <a:t>Bradycardia</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6%</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8%</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8%</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770235996"/>
                  </a:ext>
                </a:extLst>
              </a:tr>
              <a:tr h="264746">
                <a:tc>
                  <a:txBody>
                    <a:bodyPr/>
                    <a:lstStyle/>
                    <a:p>
                      <a:pPr marL="0" marR="0" algn="ctr">
                        <a:spcBef>
                          <a:spcPts val="0"/>
                        </a:spcBef>
                        <a:spcAft>
                          <a:spcPts val="0"/>
                        </a:spcAft>
                      </a:pPr>
                      <a:r>
                        <a:rPr lang="en-US" sz="1400" b="0" dirty="0">
                          <a:effectLst/>
                        </a:rPr>
                        <a:t>Impaired Healing</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4%</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6%</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52693707"/>
                  </a:ext>
                </a:extLst>
              </a:tr>
              <a:tr h="264746">
                <a:tc>
                  <a:txBody>
                    <a:bodyPr/>
                    <a:lstStyle/>
                    <a:p>
                      <a:pPr marL="0" marR="0" algn="ctr">
                        <a:spcBef>
                          <a:spcPts val="0"/>
                        </a:spcBef>
                        <a:spcAft>
                          <a:spcPts val="0"/>
                        </a:spcAft>
                      </a:pPr>
                      <a:r>
                        <a:rPr lang="en-US" sz="1400" b="0" dirty="0">
                          <a:effectLst/>
                        </a:rPr>
                        <a:t>Muscle Twitching</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5%</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5%</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6%</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173190105"/>
                  </a:ext>
                </a:extLst>
              </a:tr>
            </a:tbl>
          </a:graphicData>
        </a:graphic>
      </p:graphicFrame>
      <p:sp>
        <p:nvSpPr>
          <p:cNvPr id="7" name="Rectangle 6">
            <a:extLst>
              <a:ext uri="{FF2B5EF4-FFF2-40B4-BE49-F238E27FC236}">
                <a16:creationId xmlns:a16="http://schemas.microsoft.com/office/drawing/2014/main" id="{ABA59E19-8E0B-49D1-BE79-6ED4EF5DB9F5}"/>
              </a:ext>
            </a:extLst>
          </p:cNvPr>
          <p:cNvSpPr/>
          <p:nvPr/>
        </p:nvSpPr>
        <p:spPr>
          <a:xfrm>
            <a:off x="376318" y="5663562"/>
            <a:ext cx="11206084" cy="784830"/>
          </a:xfrm>
          <a:prstGeom prst="rect">
            <a:avLst/>
          </a:prstGeom>
        </p:spPr>
        <p:txBody>
          <a:bodyPr wrap="square" lIns="45720" rIns="45720" anchor="b" anchorCtr="0">
            <a:spAutoFit/>
          </a:bodyPr>
          <a:lstStyle/>
          <a:p>
            <a:pPr>
              <a:spcAft>
                <a:spcPts val="600"/>
              </a:spcAft>
            </a:pPr>
            <a:br>
              <a:rPr lang="en-US" sz="800" dirty="0"/>
            </a:br>
            <a:r>
              <a:rPr lang="en-US" sz="800" b="1" dirty="0">
                <a:ea typeface="Times New Roman" panose="02020603050405020304" pitchFamily="18" charset="0"/>
                <a:cs typeface="Arial" panose="020B0604020202020204" pitchFamily="34" charset="0"/>
              </a:rPr>
              <a:t>Note</a:t>
            </a:r>
            <a:r>
              <a:rPr lang="en-US" sz="800" dirty="0">
                <a:ea typeface="Times New Roman" panose="02020603050405020304" pitchFamily="18" charset="0"/>
                <a:cs typeface="Arial" panose="020B0604020202020204" pitchFamily="34" charset="0"/>
              </a:rPr>
              <a:t>: Adverse reactions shown have incidence on ZYNRELEF ≥5% and higher than placebo incidence. </a:t>
            </a:r>
            <a:r>
              <a:rPr lang="en-AU" sz="800" dirty="0">
                <a:ea typeface="Times New Roman" panose="02020603050405020304" pitchFamily="18" charset="0"/>
                <a:cs typeface="Arial" panose="020B0604020202020204" pitchFamily="34" charset="0"/>
              </a:rPr>
              <a:t>Adverse reactions were coded using the </a:t>
            </a:r>
            <a:r>
              <a:rPr lang="en-AU" sz="800" i="1" dirty="0">
                <a:ea typeface="Times New Roman" panose="02020603050405020304" pitchFamily="18" charset="0"/>
                <a:cs typeface="Arial" panose="020B0604020202020204" pitchFamily="34" charset="0"/>
              </a:rPr>
              <a:t>Medical Dictionary for Regulatory Activities</a:t>
            </a:r>
            <a:r>
              <a:rPr lang="en-AU" sz="800" dirty="0">
                <a:ea typeface="Times New Roman" panose="02020603050405020304" pitchFamily="18" charset="0"/>
                <a:cs typeface="Arial" panose="020B0604020202020204" pitchFamily="34" charset="0"/>
              </a:rPr>
              <a:t>, Version 19.1. </a:t>
            </a:r>
            <a:r>
              <a:rPr lang="en-US" sz="800" dirty="0">
                <a:ea typeface="Times New Roman" panose="02020603050405020304" pitchFamily="18" charset="0"/>
                <a:cs typeface="Arial" panose="020B0604020202020204" pitchFamily="34" charset="0"/>
              </a:rPr>
              <a:t>For each preferred term, patients are included only once, even if they experienced multiple events in that preferred term.</a:t>
            </a:r>
            <a:r>
              <a:rPr lang="en-US" sz="800" dirty="0"/>
              <a:t> </a:t>
            </a:r>
          </a:p>
          <a:p>
            <a:pPr>
              <a:spcAft>
                <a:spcPts val="600"/>
              </a:spcAft>
            </a:pPr>
            <a:r>
              <a:rPr lang="en-US" sz="800" b="1" dirty="0"/>
              <a:t>References: 1. </a:t>
            </a:r>
            <a:r>
              <a:rPr lang="en-US" sz="800" dirty="0"/>
              <a:t>ZYNRELEF [package insert]. San Diego, CA: Heron Therapeutics Inc; 2021. </a:t>
            </a:r>
            <a:r>
              <a:rPr lang="en-US" sz="800" b="1" dirty="0"/>
              <a:t>2. </a:t>
            </a:r>
            <a:r>
              <a:rPr lang="en-US" sz="800" dirty="0"/>
              <a:t>Viscusi E, Gimbel JS, Pollack RA, et al. </a:t>
            </a:r>
            <a:r>
              <a:rPr lang="en-US" sz="800" i="1" dirty="0"/>
              <a:t>Reg Anesth Pain Med</a:t>
            </a:r>
            <a:r>
              <a:rPr lang="en-US" sz="800" dirty="0"/>
              <a:t>. 2019;44(7):700-706. </a:t>
            </a:r>
            <a:r>
              <a:rPr lang="en-US" sz="800" b="1" dirty="0"/>
              <a:t>3. </a:t>
            </a:r>
            <a:r>
              <a:rPr lang="en-US" sz="800" dirty="0"/>
              <a:t>Data on file. Study HTX-011-301. San Diego, CA: Heron Therapeutics Inc; 2018. </a:t>
            </a:r>
          </a:p>
        </p:txBody>
      </p:sp>
      <p:sp>
        <p:nvSpPr>
          <p:cNvPr id="8" name="TextBox 7">
            <a:extLst>
              <a:ext uri="{FF2B5EF4-FFF2-40B4-BE49-F238E27FC236}">
                <a16:creationId xmlns:a16="http://schemas.microsoft.com/office/drawing/2014/main" id="{427D42CB-246D-4BF5-948E-FB63F1C1A2D4}"/>
              </a:ext>
            </a:extLst>
          </p:cNvPr>
          <p:cNvSpPr txBox="1"/>
          <p:nvPr/>
        </p:nvSpPr>
        <p:spPr>
          <a:xfrm>
            <a:off x="699046" y="1347875"/>
            <a:ext cx="9216482" cy="369332"/>
          </a:xfrm>
          <a:prstGeom prst="rect">
            <a:avLst/>
          </a:prstGeom>
          <a:noFill/>
        </p:spPr>
        <p:txBody>
          <a:bodyPr wrap="square" rtlCol="0">
            <a:spAutoFit/>
          </a:bodyPr>
          <a:lstStyle/>
          <a:p>
            <a:pPr algn="ctr"/>
            <a:r>
              <a:rPr lang="en-US" b="1" dirty="0">
                <a:solidFill>
                  <a:schemeClr val="accent5"/>
                </a:solidFill>
              </a:rPr>
              <a:t>EPOCH 1 Bunionectomy </a:t>
            </a:r>
            <a:endParaRPr lang="en-US" dirty="0">
              <a:solidFill>
                <a:schemeClr val="accent5"/>
              </a:solidFill>
            </a:endParaRPr>
          </a:p>
        </p:txBody>
      </p:sp>
      <p:sp>
        <p:nvSpPr>
          <p:cNvPr id="9" name="Title 3">
            <a:extLst>
              <a:ext uri="{FF2B5EF4-FFF2-40B4-BE49-F238E27FC236}">
                <a16:creationId xmlns:a16="http://schemas.microsoft.com/office/drawing/2014/main" id="{CE6AD7CD-5810-4DCA-A4BA-F192E14CA095}"/>
              </a:ext>
            </a:extLst>
          </p:cNvPr>
          <p:cNvSpPr>
            <a:spLocks noGrp="1"/>
          </p:cNvSpPr>
          <p:nvPr>
            <p:ph type="title"/>
          </p:nvPr>
        </p:nvSpPr>
        <p:spPr>
          <a:xfrm>
            <a:off x="699046" y="355798"/>
            <a:ext cx="10899230" cy="977188"/>
          </a:xfrm>
        </p:spPr>
        <p:txBody>
          <a:bodyPr>
            <a:normAutofit/>
          </a:bodyPr>
          <a:lstStyle/>
          <a:p>
            <a:r>
              <a:rPr lang="en-US" dirty="0"/>
              <a:t>Incidence of Adverse Reactions</a:t>
            </a:r>
            <a:r>
              <a:rPr lang="en-US" baseline="30000" dirty="0"/>
              <a:t>1-3</a:t>
            </a:r>
          </a:p>
        </p:txBody>
      </p:sp>
      <p:sp>
        <p:nvSpPr>
          <p:cNvPr id="10" name="Rectangle 9">
            <a:extLst>
              <a:ext uri="{FF2B5EF4-FFF2-40B4-BE49-F238E27FC236}">
                <a16:creationId xmlns:a16="http://schemas.microsoft.com/office/drawing/2014/main" id="{68A945C6-9591-43B3-AAAB-2EA0F185D036}"/>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2" name="Slide Number Placeholder 5">
            <a:extLst>
              <a:ext uri="{FF2B5EF4-FFF2-40B4-BE49-F238E27FC236}">
                <a16:creationId xmlns:a16="http://schemas.microsoft.com/office/drawing/2014/main" id="{3815A59E-8986-BB42-8380-15DFCBD9AC8D}"/>
              </a:ext>
            </a:extLst>
          </p:cNvPr>
          <p:cNvSpPr>
            <a:spLocks noGrp="1"/>
          </p:cNvSpPr>
          <p:nvPr>
            <p:ph type="sldNum" sz="quarter" idx="4294967295"/>
          </p:nvPr>
        </p:nvSpPr>
        <p:spPr>
          <a:xfrm>
            <a:off x="11582402" y="6043571"/>
            <a:ext cx="495300" cy="365125"/>
          </a:xfrm>
          <a:prstGeom prst="rect">
            <a:avLst/>
          </a:prstGeom>
        </p:spPr>
        <p:txBody>
          <a:bodyPr/>
          <a:lstStyle>
            <a:lvl1pPr>
              <a:defRPr sz="1000">
                <a:solidFill>
                  <a:schemeClr val="bg1"/>
                </a:solidFill>
              </a:defRPr>
            </a:lvl1pPr>
          </a:lstStyle>
          <a:p>
            <a:fld id="{0484161E-85C0-9F46-B976-07B4FDFA4F97}" type="slidenum">
              <a:rPr lang="en-US" smtClean="0"/>
              <a:pPr/>
              <a:t>27</a:t>
            </a:fld>
            <a:r>
              <a:rPr lang="en-US" dirty="0"/>
              <a:t> </a:t>
            </a:r>
          </a:p>
        </p:txBody>
      </p:sp>
      <p:sp>
        <p:nvSpPr>
          <p:cNvPr id="14" name="Content Placeholder 2">
            <a:extLst>
              <a:ext uri="{FF2B5EF4-FFF2-40B4-BE49-F238E27FC236}">
                <a16:creationId xmlns:a16="http://schemas.microsoft.com/office/drawing/2014/main" id="{FAADCDCF-4A62-9B43-93A5-AD283FEA5305}"/>
              </a:ext>
            </a:extLst>
          </p:cNvPr>
          <p:cNvSpPr>
            <a:spLocks noGrp="1"/>
          </p:cNvSpPr>
          <p:nvPr>
            <p:ph idx="4294967295"/>
          </p:nvPr>
        </p:nvSpPr>
        <p:spPr>
          <a:xfrm>
            <a:off x="683171" y="4496920"/>
            <a:ext cx="9232356" cy="831758"/>
          </a:xfrm>
        </p:spPr>
        <p:txBody>
          <a:bodyPr>
            <a:noAutofit/>
          </a:bodyPr>
          <a:lstStyle/>
          <a:p>
            <a:pPr marL="0" indent="0">
              <a:buNone/>
            </a:pPr>
            <a:r>
              <a:rPr lang="en-US" sz="1200" dirty="0">
                <a:solidFill>
                  <a:srgbClr val="808083"/>
                </a:solidFill>
              </a:rPr>
              <a:t>Local inflammatory adverse events occurring in ≥2% of patients treated with ZYNRELEF with a higher incidence than with saline placebo included incision site cellulitis (4% incidence with ZYNRELEF, compared to 1% with both bupivacaine HCl solution and saline placebo); wound dehiscence (4% with ZYNRELEF, compared to 1% with bupivacaine HCl solution and 2% with saline placebo); and incision site infection (3% with ZYNRELEF, compared to 1% with bupivacaine HCl solution and 0% with saline placebo).</a:t>
            </a:r>
          </a:p>
          <a:p>
            <a:pPr marL="0" indent="0">
              <a:spcBef>
                <a:spcPts val="600"/>
              </a:spcBef>
              <a:buNone/>
            </a:pPr>
            <a:r>
              <a:rPr lang="en-US" sz="1200" dirty="0">
                <a:solidFill>
                  <a:srgbClr val="808083"/>
                </a:solidFill>
              </a:rPr>
              <a:t>In EPOCH 1 Bunionectomy, bone healing was assessed by X-ray on days 28 and 42. There was no difference in bone healing between treatment groups. A total of 4 subjects had delayed bone healing: 1 in the ZYNRELEF group, 1 in the saline placebo group, and 2 in the bupivacaine HCl group. </a:t>
            </a:r>
          </a:p>
          <a:p>
            <a:pPr marL="0" indent="0">
              <a:lnSpc>
                <a:spcPct val="100000"/>
              </a:lnSpc>
              <a:spcBef>
                <a:spcPts val="0"/>
              </a:spcBef>
              <a:spcAft>
                <a:spcPts val="2400"/>
              </a:spcAft>
              <a:buClr>
                <a:schemeClr val="accent2"/>
              </a:buClr>
              <a:buNone/>
            </a:pPr>
            <a:endParaRPr lang="en-US" sz="1200" dirty="0">
              <a:solidFill>
                <a:srgbClr val="808083"/>
              </a:solidFill>
            </a:endParaRPr>
          </a:p>
        </p:txBody>
      </p:sp>
      <p:sp>
        <p:nvSpPr>
          <p:cNvPr id="11" name="Footer Placeholder 4">
            <a:extLst>
              <a:ext uri="{FF2B5EF4-FFF2-40B4-BE49-F238E27FC236}">
                <a16:creationId xmlns:a16="http://schemas.microsoft.com/office/drawing/2014/main" id="{2D2756AF-A51D-D347-9B3D-0D7195A05F98}"/>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530126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FE8D4B-FD91-4182-8015-20D38FBCCEDB}"/>
              </a:ext>
            </a:extLst>
          </p:cNvPr>
          <p:cNvSpPr txBox="1"/>
          <p:nvPr/>
        </p:nvSpPr>
        <p:spPr>
          <a:xfrm>
            <a:off x="699046" y="1737360"/>
            <a:ext cx="9217152" cy="369332"/>
          </a:xfrm>
          <a:prstGeom prst="rect">
            <a:avLst/>
          </a:prstGeom>
          <a:noFill/>
        </p:spPr>
        <p:txBody>
          <a:bodyPr wrap="square" rtlCol="0">
            <a:spAutoFit/>
          </a:bodyPr>
          <a:lstStyle/>
          <a:p>
            <a:pPr algn="ctr"/>
            <a:r>
              <a:rPr lang="en-US" b="1" dirty="0">
                <a:solidFill>
                  <a:schemeClr val="accent5"/>
                </a:solidFill>
              </a:rPr>
              <a:t>EPOCH 2 Herniorrhaphy </a:t>
            </a:r>
            <a:r>
              <a:rPr lang="en-US" dirty="0">
                <a:solidFill>
                  <a:schemeClr val="accent5"/>
                </a:solidFill>
              </a:rPr>
              <a:t> </a:t>
            </a:r>
          </a:p>
        </p:txBody>
      </p:sp>
      <p:sp>
        <p:nvSpPr>
          <p:cNvPr id="8" name="Rectangle 7">
            <a:extLst>
              <a:ext uri="{FF2B5EF4-FFF2-40B4-BE49-F238E27FC236}">
                <a16:creationId xmlns:a16="http://schemas.microsoft.com/office/drawing/2014/main" id="{8A264395-D62E-4DBA-8217-8B71C3F61EFB}"/>
              </a:ext>
            </a:extLst>
          </p:cNvPr>
          <p:cNvSpPr/>
          <p:nvPr/>
        </p:nvSpPr>
        <p:spPr>
          <a:xfrm>
            <a:off x="376318" y="5786672"/>
            <a:ext cx="11206083" cy="661720"/>
          </a:xfrm>
          <a:prstGeom prst="rect">
            <a:avLst/>
          </a:prstGeom>
        </p:spPr>
        <p:txBody>
          <a:bodyPr wrap="square" lIns="45720" rIns="45720" anchor="b" anchorCtr="0">
            <a:spAutoFit/>
          </a:bodyPr>
          <a:lstStyle/>
          <a:p>
            <a:pPr>
              <a:spcAft>
                <a:spcPts val="600"/>
              </a:spcAft>
              <a:tabLst>
                <a:tab pos="91440" algn="l"/>
              </a:tabLst>
            </a:pPr>
            <a:r>
              <a:rPr lang="en-US" sz="800" b="1" dirty="0">
                <a:cs typeface="Arial" panose="020B0604020202020204" pitchFamily="34" charset="0"/>
              </a:rPr>
              <a:t>Note</a:t>
            </a:r>
            <a:r>
              <a:rPr lang="en-US" sz="800" dirty="0">
                <a:cs typeface="Arial" panose="020B0604020202020204" pitchFamily="34" charset="0"/>
              </a:rPr>
              <a:t>: </a:t>
            </a:r>
            <a:r>
              <a:rPr lang="en-US" sz="800" dirty="0">
                <a:ea typeface="Times New Roman" panose="02020603050405020304" pitchFamily="18" charset="0"/>
                <a:cs typeface="Arial" panose="020B0604020202020204" pitchFamily="34" charset="0"/>
              </a:rPr>
              <a:t>Adverse reactions shown have incidence on ZYNRELEF ≥5% and higher than placebo incidence. </a:t>
            </a:r>
            <a:r>
              <a:rPr lang="en-AU" sz="800" dirty="0">
                <a:cs typeface="Arial" panose="020B0604020202020204" pitchFamily="34" charset="0"/>
              </a:rPr>
              <a:t>Adverse reactions were coded using the </a:t>
            </a:r>
            <a:r>
              <a:rPr lang="en-AU" sz="800" i="1" dirty="0">
                <a:cs typeface="Arial" panose="020B0604020202020204" pitchFamily="34" charset="0"/>
              </a:rPr>
              <a:t>Medical Dictionary for Regulatory Activities</a:t>
            </a:r>
            <a:r>
              <a:rPr lang="en-AU" sz="800" dirty="0">
                <a:cs typeface="Arial" panose="020B0604020202020204" pitchFamily="34" charset="0"/>
              </a:rPr>
              <a:t>, Version 19.1. </a:t>
            </a:r>
            <a:r>
              <a:rPr lang="en-US" sz="800" dirty="0">
                <a:cs typeface="Arial" panose="020B0604020202020204" pitchFamily="34" charset="0"/>
              </a:rPr>
              <a:t>For each preferred term, patients are included only once, even if they experienced multiple events in that preferred term.</a:t>
            </a:r>
            <a:endParaRPr lang="en-US" sz="800" dirty="0"/>
          </a:p>
          <a:p>
            <a:pPr>
              <a:spcAft>
                <a:spcPts val="600"/>
              </a:spcAft>
              <a:tabLst>
                <a:tab pos="91440" algn="l"/>
              </a:tabLst>
            </a:pPr>
            <a:r>
              <a:rPr lang="en-US" sz="800" b="1" dirty="0"/>
              <a:t>References: 1. </a:t>
            </a:r>
            <a:r>
              <a:rPr lang="en-US" sz="800" dirty="0"/>
              <a:t>ZYNRELEF [package insert]. San Diego, CA: Heron Therapeutics Inc; 2021.</a:t>
            </a:r>
            <a:r>
              <a:rPr lang="en-US" sz="800" b="1" dirty="0"/>
              <a:t> 2. </a:t>
            </a:r>
            <a:r>
              <a:rPr lang="en-US" sz="800" dirty="0"/>
              <a:t>Data on file. Study HTX-011-302. San Diego, CA: Heron Therapeutics Inc; 2018. </a:t>
            </a:r>
            <a:r>
              <a:rPr lang="en-US" sz="800" b="1" dirty="0"/>
              <a:t>3. </a:t>
            </a:r>
            <a:r>
              <a:rPr lang="en-US" sz="800" dirty="0"/>
              <a:t>Viscusi E, Minkowitz H, Winkle P, et al. </a:t>
            </a:r>
            <a:r>
              <a:rPr lang="en-US" sz="800" i="1" dirty="0"/>
              <a:t>Hernia.</a:t>
            </a:r>
            <a:r>
              <a:rPr lang="en-US" sz="800" dirty="0"/>
              <a:t> 2019;23(6):1071-1080. </a:t>
            </a:r>
            <a:r>
              <a:rPr lang="en-US" sz="800" b="1" dirty="0"/>
              <a:t>4. </a:t>
            </a:r>
            <a:r>
              <a:rPr lang="en-US" sz="800" dirty="0"/>
              <a:t>Tutolo M, Ammirati E, Castagna G, et al. </a:t>
            </a:r>
            <a:r>
              <a:rPr lang="en-US" sz="800" i="1" dirty="0"/>
              <a:t>Int Braz J Urol</a:t>
            </a:r>
            <a:r>
              <a:rPr lang="en-US" sz="800" dirty="0"/>
              <a:t>. 2017;43(1):134-141. </a:t>
            </a:r>
          </a:p>
        </p:txBody>
      </p:sp>
      <p:graphicFrame>
        <p:nvGraphicFramePr>
          <p:cNvPr id="10" name="Table 9">
            <a:extLst>
              <a:ext uri="{FF2B5EF4-FFF2-40B4-BE49-F238E27FC236}">
                <a16:creationId xmlns:a16="http://schemas.microsoft.com/office/drawing/2014/main" id="{EC2A6306-9CC9-41A7-8C7F-ADD4109EFBDE}"/>
              </a:ext>
            </a:extLst>
          </p:cNvPr>
          <p:cNvGraphicFramePr>
            <a:graphicFrameLocks noGrp="1"/>
          </p:cNvGraphicFramePr>
          <p:nvPr>
            <p:extLst>
              <p:ext uri="{D42A27DB-BD31-4B8C-83A1-F6EECF244321}">
                <p14:modId xmlns:p14="http://schemas.microsoft.com/office/powerpoint/2010/main" val="1470826917"/>
              </p:ext>
            </p:extLst>
          </p:nvPr>
        </p:nvGraphicFramePr>
        <p:xfrm>
          <a:off x="685800" y="2212848"/>
          <a:ext cx="9217152" cy="1874520"/>
        </p:xfrm>
        <a:graphic>
          <a:graphicData uri="http://schemas.openxmlformats.org/drawingml/2006/table">
            <a:tbl>
              <a:tblPr firstRow="1" bandRow="1">
                <a:tableStyleId>{073A0DAA-6AF3-43AB-8588-CEC1D06C72B9}</a:tableStyleId>
              </a:tblPr>
              <a:tblGrid>
                <a:gridCol w="2304288">
                  <a:extLst>
                    <a:ext uri="{9D8B030D-6E8A-4147-A177-3AD203B41FA5}">
                      <a16:colId xmlns:a16="http://schemas.microsoft.com/office/drawing/2014/main" val="3745349284"/>
                    </a:ext>
                  </a:extLst>
                </a:gridCol>
                <a:gridCol w="2304288">
                  <a:extLst>
                    <a:ext uri="{9D8B030D-6E8A-4147-A177-3AD203B41FA5}">
                      <a16:colId xmlns:a16="http://schemas.microsoft.com/office/drawing/2014/main" val="261397595"/>
                    </a:ext>
                  </a:extLst>
                </a:gridCol>
                <a:gridCol w="2304288">
                  <a:extLst>
                    <a:ext uri="{9D8B030D-6E8A-4147-A177-3AD203B41FA5}">
                      <a16:colId xmlns:a16="http://schemas.microsoft.com/office/drawing/2014/main" val="3771571844"/>
                    </a:ext>
                  </a:extLst>
                </a:gridCol>
                <a:gridCol w="2304288">
                  <a:extLst>
                    <a:ext uri="{9D8B030D-6E8A-4147-A177-3AD203B41FA5}">
                      <a16:colId xmlns:a16="http://schemas.microsoft.com/office/drawing/2014/main" val="2839314855"/>
                    </a:ext>
                  </a:extLst>
                </a:gridCol>
              </a:tblGrid>
              <a:tr h="777240">
                <a:tc>
                  <a:txBody>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bg1"/>
                    </a:solidFill>
                  </a:tcPr>
                </a:tc>
                <a:tc>
                  <a:txBody>
                    <a:bodyPr/>
                    <a:lstStyle/>
                    <a:p>
                      <a:pPr marL="0" marR="0" algn="ctr">
                        <a:spcBef>
                          <a:spcPts val="0"/>
                        </a:spcBef>
                        <a:spcAft>
                          <a:spcPts val="0"/>
                        </a:spcAft>
                      </a:pPr>
                      <a:r>
                        <a:rPr lang="en-US" sz="1400" dirty="0">
                          <a:effectLst/>
                        </a:rPr>
                        <a:t>Saline Placebo</a:t>
                      </a:r>
                      <a:br>
                        <a:rPr lang="en-US" sz="1400" dirty="0">
                          <a:effectLst/>
                        </a:rPr>
                      </a:br>
                      <a:r>
                        <a:rPr lang="en-US" sz="1400" dirty="0">
                          <a:effectLst/>
                        </a:rPr>
                        <a:t>(n = 82)</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3"/>
                    </a:solidFill>
                  </a:tcPr>
                </a:tc>
                <a:tc>
                  <a:txBody>
                    <a:bodyPr/>
                    <a:lstStyle/>
                    <a:p>
                      <a:pPr marL="0" marR="0" algn="ctr">
                        <a:spcBef>
                          <a:spcPts val="0"/>
                        </a:spcBef>
                        <a:spcAft>
                          <a:spcPts val="0"/>
                        </a:spcAft>
                      </a:pPr>
                      <a:r>
                        <a:rPr lang="en-US" sz="1400" dirty="0">
                          <a:effectLst/>
                        </a:rPr>
                        <a:t>Bupivacaine </a:t>
                      </a:r>
                      <a:r>
                        <a:rPr lang="en-US" sz="1400" dirty="0">
                          <a:solidFill>
                            <a:srgbClr val="FFFFFF"/>
                          </a:solidFill>
                          <a:effectLst/>
                        </a:rPr>
                        <a:t>HCl </a:t>
                      </a:r>
                      <a:br>
                        <a:rPr lang="en-US" sz="1400" dirty="0">
                          <a:solidFill>
                            <a:srgbClr val="FFFFFF"/>
                          </a:solidFill>
                          <a:effectLst/>
                        </a:rPr>
                      </a:br>
                      <a:r>
                        <a:rPr lang="en-US" sz="1400" dirty="0">
                          <a:solidFill>
                            <a:srgbClr val="FFFFFF"/>
                          </a:solidFill>
                          <a:effectLst/>
                        </a:rPr>
                        <a:t>Solution</a:t>
                      </a:r>
                      <a:r>
                        <a:rPr lang="en-US" sz="1400" baseline="0" dirty="0">
                          <a:solidFill>
                            <a:srgbClr val="FFFFFF"/>
                          </a:solidFill>
                          <a:effectLst/>
                        </a:rPr>
                        <a:t> </a:t>
                      </a:r>
                      <a:r>
                        <a:rPr lang="en-US" sz="1400" dirty="0">
                          <a:solidFill>
                            <a:srgbClr val="FFFFFF"/>
                          </a:solidFill>
                          <a:effectLst/>
                        </a:rPr>
                        <a:t>75 mg </a:t>
                      </a:r>
                      <a:br>
                        <a:rPr lang="en-US" sz="1400" dirty="0">
                          <a:effectLst/>
                        </a:rPr>
                      </a:br>
                      <a:r>
                        <a:rPr lang="en-US" sz="1400" dirty="0">
                          <a:effectLst/>
                        </a:rPr>
                        <a:t>(n = 173)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668C83"/>
                    </a:solidFill>
                  </a:tcPr>
                </a:tc>
                <a:tc>
                  <a:txBody>
                    <a:bodyPr/>
                    <a:lstStyle/>
                    <a:p>
                      <a:pPr marL="0" marR="0" algn="ctr">
                        <a:spcBef>
                          <a:spcPts val="0"/>
                        </a:spcBef>
                        <a:spcAft>
                          <a:spcPts val="0"/>
                        </a:spcAft>
                      </a:pPr>
                      <a:r>
                        <a:rPr lang="en-US" sz="1400" dirty="0">
                          <a:effectLst/>
                        </a:rPr>
                        <a:t>ZYNRELEF</a:t>
                      </a:r>
                      <a:br>
                        <a:rPr lang="en-US" sz="1400" dirty="0">
                          <a:effectLst/>
                        </a:rPr>
                      </a:br>
                      <a:r>
                        <a:rPr lang="en-US" sz="1400" dirty="0">
                          <a:effectLst/>
                        </a:rPr>
                        <a:t>300 mg/9 mg</a:t>
                      </a:r>
                      <a:br>
                        <a:rPr lang="en-US" sz="1400" dirty="0">
                          <a:solidFill>
                            <a:srgbClr val="FFFFFF"/>
                          </a:solidFill>
                          <a:effectLst/>
                        </a:rPr>
                      </a:br>
                      <a:r>
                        <a:rPr lang="en-US" sz="1400" dirty="0">
                          <a:solidFill>
                            <a:srgbClr val="FFFFFF"/>
                          </a:solidFill>
                          <a:effectLst/>
                        </a:rPr>
                        <a:t>(n = 1</a:t>
                      </a:r>
                      <a:r>
                        <a:rPr lang="en-US" sz="1400" dirty="0">
                          <a:effectLst/>
                        </a:rPr>
                        <a:t>63)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val="3355285700"/>
                  </a:ext>
                </a:extLst>
              </a:tr>
              <a:tr h="274320">
                <a:tc>
                  <a:txBody>
                    <a:bodyPr/>
                    <a:lstStyle/>
                    <a:p>
                      <a:pPr marL="0" marR="0" algn="ctr">
                        <a:spcBef>
                          <a:spcPts val="0"/>
                        </a:spcBef>
                        <a:spcAft>
                          <a:spcPts val="0"/>
                        </a:spcAft>
                      </a:pPr>
                      <a:r>
                        <a:rPr lang="en-US" sz="1400" b="0" dirty="0">
                          <a:effectLst/>
                        </a:rPr>
                        <a:t>Headache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12%</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14%</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b="0" dirty="0">
                          <a:effectLst/>
                        </a:rPr>
                        <a:t>13%</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85224813"/>
                  </a:ext>
                </a:extLst>
              </a:tr>
              <a:tr h="274320">
                <a:tc>
                  <a:txBody>
                    <a:bodyPr/>
                    <a:lstStyle/>
                    <a:p>
                      <a:pPr marL="0" marR="0" algn="ctr">
                        <a:spcBef>
                          <a:spcPts val="0"/>
                        </a:spcBef>
                        <a:spcAft>
                          <a:spcPts val="0"/>
                        </a:spcAft>
                      </a:pPr>
                      <a:r>
                        <a:rPr lang="en-US" sz="1400" dirty="0">
                          <a:effectLst/>
                        </a:rPr>
                        <a:t>Bradycardia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231904709"/>
                  </a:ext>
                </a:extLst>
              </a:tr>
              <a:tr h="274320">
                <a:tc>
                  <a:txBody>
                    <a:bodyPr/>
                    <a:lstStyle/>
                    <a:p>
                      <a:pPr marL="0" marR="0" algn="ctr">
                        <a:spcBef>
                          <a:spcPts val="0"/>
                        </a:spcBef>
                        <a:spcAft>
                          <a:spcPts val="0"/>
                        </a:spcAft>
                      </a:pPr>
                      <a:r>
                        <a:rPr lang="en-US" sz="1400" dirty="0">
                          <a:effectLst/>
                        </a:rPr>
                        <a:t>Dysgeusia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12%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241182173"/>
                  </a:ext>
                </a:extLst>
              </a:tr>
              <a:tr h="274320">
                <a:tc>
                  <a:txBody>
                    <a:bodyPr/>
                    <a:lstStyle/>
                    <a:p>
                      <a:pPr marL="0" marR="0" algn="ctr">
                        <a:spcBef>
                          <a:spcPts val="0"/>
                        </a:spcBef>
                        <a:spcAft>
                          <a:spcPts val="0"/>
                        </a:spcAft>
                      </a:pPr>
                      <a:r>
                        <a:rPr lang="en-US" sz="1400" dirty="0">
                          <a:effectLst/>
                        </a:rPr>
                        <a:t>Skin Odor Abnormal</a:t>
                      </a:r>
                      <a:r>
                        <a:rPr lang="en-US" sz="1400" baseline="30000" dirty="0">
                          <a:solidFill>
                            <a:srgbClr val="05192B"/>
                          </a:solidFill>
                          <a:effectLst/>
                        </a:rPr>
                        <a:t>4,a</a:t>
                      </a:r>
                      <a:endParaRPr lang="en-US" sz="1400" b="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1%</a:t>
                      </a: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1%</a:t>
                      </a: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400" dirty="0">
                          <a:effectLst/>
                        </a:rPr>
                        <a:t>8%</a:t>
                      </a: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149643876"/>
                  </a:ext>
                </a:extLst>
              </a:tr>
            </a:tbl>
          </a:graphicData>
        </a:graphic>
      </p:graphicFrame>
      <p:sp>
        <p:nvSpPr>
          <p:cNvPr id="12" name="Rectangle 11">
            <a:extLst>
              <a:ext uri="{FF2B5EF4-FFF2-40B4-BE49-F238E27FC236}">
                <a16:creationId xmlns:a16="http://schemas.microsoft.com/office/drawing/2014/main" id="{B147B834-7B07-4027-9337-9399349D3DDD}"/>
              </a:ext>
            </a:extLst>
          </p:cNvPr>
          <p:cNvSpPr/>
          <p:nvPr/>
        </p:nvSpPr>
        <p:spPr>
          <a:xfrm>
            <a:off x="683170" y="4326773"/>
            <a:ext cx="9136135" cy="461665"/>
          </a:xfrm>
          <a:prstGeom prst="rect">
            <a:avLst/>
          </a:prstGeom>
        </p:spPr>
        <p:txBody>
          <a:bodyPr wrap="square">
            <a:spAutoFit/>
          </a:bodyPr>
          <a:lstStyle/>
          <a:p>
            <a:pPr>
              <a:spcBef>
                <a:spcPct val="0"/>
              </a:spcBef>
              <a:defRPr/>
            </a:pPr>
            <a:r>
              <a:rPr lang="en-US" sz="1200" baseline="30000" dirty="0">
                <a:solidFill>
                  <a:srgbClr val="808083"/>
                </a:solidFill>
              </a:rPr>
              <a:t>a</a:t>
            </a:r>
            <a:r>
              <a:rPr lang="en-US" sz="1200" dirty="0">
                <a:solidFill>
                  <a:srgbClr val="808083"/>
                </a:solidFill>
              </a:rPr>
              <a:t>All incidences of skin odor abnormal were recorded at a single site and by a single observer and are potentially related to the smell of dimethyl sulfoxide (DMSO) in ZYNRELEF.</a:t>
            </a:r>
            <a:r>
              <a:rPr lang="en-US" sz="1200" baseline="30000" dirty="0">
                <a:solidFill>
                  <a:srgbClr val="808083"/>
                </a:solidFill>
              </a:rPr>
              <a:t>2,4</a:t>
            </a:r>
            <a:endParaRPr lang="en-US" sz="1200" dirty="0">
              <a:solidFill>
                <a:srgbClr val="808083"/>
              </a:solidFill>
            </a:endParaRPr>
          </a:p>
        </p:txBody>
      </p:sp>
      <p:sp>
        <p:nvSpPr>
          <p:cNvPr id="13" name="Title 3">
            <a:extLst>
              <a:ext uri="{FF2B5EF4-FFF2-40B4-BE49-F238E27FC236}">
                <a16:creationId xmlns:a16="http://schemas.microsoft.com/office/drawing/2014/main" id="{3484C0E7-C735-9A4A-BEBC-9DCE84196D02}"/>
              </a:ext>
            </a:extLst>
          </p:cNvPr>
          <p:cNvSpPr>
            <a:spLocks noGrp="1"/>
          </p:cNvSpPr>
          <p:nvPr>
            <p:ph type="title"/>
          </p:nvPr>
        </p:nvSpPr>
        <p:spPr>
          <a:xfrm>
            <a:off x="699046" y="355798"/>
            <a:ext cx="10899230" cy="977188"/>
          </a:xfrm>
        </p:spPr>
        <p:txBody>
          <a:bodyPr>
            <a:normAutofit/>
          </a:bodyPr>
          <a:lstStyle/>
          <a:p>
            <a:r>
              <a:rPr lang="en-US" dirty="0"/>
              <a:t>Incidence of Adverse Reactions</a:t>
            </a:r>
            <a:r>
              <a:rPr lang="en-US" baseline="30000" dirty="0"/>
              <a:t>1-3</a:t>
            </a:r>
          </a:p>
        </p:txBody>
      </p:sp>
      <p:sp>
        <p:nvSpPr>
          <p:cNvPr id="9" name="Rectangle 8">
            <a:extLst>
              <a:ext uri="{FF2B5EF4-FFF2-40B4-BE49-F238E27FC236}">
                <a16:creationId xmlns:a16="http://schemas.microsoft.com/office/drawing/2014/main" id="{16A0B1DA-996A-C644-BAFD-51803E85CD99}"/>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1" name="Footer Placeholder 4">
            <a:extLst>
              <a:ext uri="{FF2B5EF4-FFF2-40B4-BE49-F238E27FC236}">
                <a16:creationId xmlns:a16="http://schemas.microsoft.com/office/drawing/2014/main" id="{1042F35F-7344-AC45-A944-F87A653DEA6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671197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A0E0-EF3F-470F-BBBD-B623DDD9E040}"/>
              </a:ext>
            </a:extLst>
          </p:cNvPr>
          <p:cNvSpPr>
            <a:spLocks noGrp="1"/>
          </p:cNvSpPr>
          <p:nvPr>
            <p:ph type="title"/>
          </p:nvPr>
        </p:nvSpPr>
        <p:spPr>
          <a:xfrm>
            <a:off x="699046" y="685572"/>
            <a:ext cx="10922873" cy="1042403"/>
          </a:xfrm>
        </p:spPr>
        <p:txBody>
          <a:bodyPr>
            <a:normAutofit/>
          </a:bodyPr>
          <a:lstStyle/>
          <a:p>
            <a:r>
              <a:rPr lang="en-US" dirty="0"/>
              <a:t>Lower Overall Incidence of Opioid-Related Adverse Events (ORAEs) Compared to Saline Placebo and Bupivacaine HCl Solution</a:t>
            </a:r>
            <a:r>
              <a:rPr lang="en-US" baseline="30000" dirty="0"/>
              <a:t>1-4</a:t>
            </a:r>
            <a:endParaRPr lang="en-US" dirty="0"/>
          </a:p>
        </p:txBody>
      </p:sp>
      <p:sp>
        <p:nvSpPr>
          <p:cNvPr id="3" name="Content Placeholder 2">
            <a:extLst>
              <a:ext uri="{FF2B5EF4-FFF2-40B4-BE49-F238E27FC236}">
                <a16:creationId xmlns:a16="http://schemas.microsoft.com/office/drawing/2014/main" id="{78698AA7-9D67-45C0-8BBF-3E7B5DB1E058}"/>
              </a:ext>
            </a:extLst>
          </p:cNvPr>
          <p:cNvSpPr>
            <a:spLocks noGrp="1"/>
          </p:cNvSpPr>
          <p:nvPr>
            <p:ph idx="4294967295"/>
          </p:nvPr>
        </p:nvSpPr>
        <p:spPr>
          <a:xfrm>
            <a:off x="685800" y="3890003"/>
            <a:ext cx="9764651" cy="651523"/>
          </a:xfrm>
        </p:spPr>
        <p:txBody>
          <a:bodyPr>
            <a:normAutofit/>
          </a:bodyPr>
          <a:lstStyle/>
          <a:p>
            <a:pPr marL="0" indent="0">
              <a:spcAft>
                <a:spcPts val="1200"/>
              </a:spcAft>
              <a:buNone/>
            </a:pPr>
            <a:r>
              <a:rPr lang="en-US" sz="1600" dirty="0">
                <a:solidFill>
                  <a:srgbClr val="808083"/>
                </a:solidFill>
              </a:rPr>
              <a:t>ORAEs were defined as nausea, vomiting, constipation, pruritus, pruritus generalized, somnolence, respiratory depression, and urinary retention.</a:t>
            </a:r>
          </a:p>
        </p:txBody>
      </p:sp>
      <p:graphicFrame>
        <p:nvGraphicFramePr>
          <p:cNvPr id="7" name="Content Placeholder 3">
            <a:extLst>
              <a:ext uri="{FF2B5EF4-FFF2-40B4-BE49-F238E27FC236}">
                <a16:creationId xmlns:a16="http://schemas.microsoft.com/office/drawing/2014/main" id="{41469E04-0F99-481A-9FD0-E2B1878B321F}"/>
              </a:ext>
            </a:extLst>
          </p:cNvPr>
          <p:cNvGraphicFramePr>
            <a:graphicFrameLocks/>
          </p:cNvGraphicFramePr>
          <p:nvPr>
            <p:extLst>
              <p:ext uri="{D42A27DB-BD31-4B8C-83A1-F6EECF244321}">
                <p14:modId xmlns:p14="http://schemas.microsoft.com/office/powerpoint/2010/main" val="1900489992"/>
              </p:ext>
            </p:extLst>
          </p:nvPr>
        </p:nvGraphicFramePr>
        <p:xfrm>
          <a:off x="685800" y="2431761"/>
          <a:ext cx="9764651" cy="1168412"/>
        </p:xfrm>
        <a:graphic>
          <a:graphicData uri="http://schemas.openxmlformats.org/drawingml/2006/table">
            <a:tbl>
              <a:tblPr firstRow="1" bandRow="1">
                <a:tableStyleId>{073A0DAA-6AF3-43AB-8588-CEC1D06C72B9}</a:tableStyleId>
              </a:tblPr>
              <a:tblGrid>
                <a:gridCol w="2757824">
                  <a:extLst>
                    <a:ext uri="{9D8B030D-6E8A-4147-A177-3AD203B41FA5}">
                      <a16:colId xmlns:a16="http://schemas.microsoft.com/office/drawing/2014/main" val="20000"/>
                    </a:ext>
                  </a:extLst>
                </a:gridCol>
                <a:gridCol w="2335609">
                  <a:extLst>
                    <a:ext uri="{9D8B030D-6E8A-4147-A177-3AD203B41FA5}">
                      <a16:colId xmlns:a16="http://schemas.microsoft.com/office/drawing/2014/main" val="20001"/>
                    </a:ext>
                  </a:extLst>
                </a:gridCol>
                <a:gridCol w="2335609">
                  <a:extLst>
                    <a:ext uri="{9D8B030D-6E8A-4147-A177-3AD203B41FA5}">
                      <a16:colId xmlns:a16="http://schemas.microsoft.com/office/drawing/2014/main" val="20002"/>
                    </a:ext>
                  </a:extLst>
                </a:gridCol>
                <a:gridCol w="2335609">
                  <a:extLst>
                    <a:ext uri="{9D8B030D-6E8A-4147-A177-3AD203B41FA5}">
                      <a16:colId xmlns:a16="http://schemas.microsoft.com/office/drawing/2014/main" val="20003"/>
                    </a:ext>
                  </a:extLst>
                </a:gridCol>
              </a:tblGrid>
              <a:tr h="351432">
                <a:tc>
                  <a:txBody>
                    <a:bodyPr/>
                    <a:lstStyle/>
                    <a:p>
                      <a:pPr algn="ctr"/>
                      <a:endParaRPr lang="en-US" sz="1400" dirty="0"/>
                    </a:p>
                  </a:txBody>
                  <a:tcPr anchor="ctr">
                    <a:solidFill>
                      <a:schemeClr val="bg1"/>
                    </a:solidFill>
                  </a:tcPr>
                </a:tc>
                <a:tc>
                  <a:txBody>
                    <a:bodyPr/>
                    <a:lstStyle/>
                    <a:p>
                      <a:pPr algn="ctr"/>
                      <a:r>
                        <a:rPr lang="en-US" sz="1400" dirty="0"/>
                        <a:t>Saline Placebo</a:t>
                      </a:r>
                    </a:p>
                  </a:txBody>
                  <a:tcPr anchor="ctr">
                    <a:solidFill>
                      <a:schemeClr val="accent3"/>
                    </a:solidFill>
                  </a:tcPr>
                </a:tc>
                <a:tc>
                  <a:txBody>
                    <a:bodyPr/>
                    <a:lstStyle/>
                    <a:p>
                      <a:pPr algn="ctr"/>
                      <a:r>
                        <a:rPr lang="en-US" sz="1400" dirty="0"/>
                        <a:t>Bupivacaine</a:t>
                      </a:r>
                      <a:r>
                        <a:rPr lang="en-US" sz="1400" baseline="0" dirty="0"/>
                        <a:t> HCl Solution</a:t>
                      </a:r>
                      <a:endParaRPr lang="en-US" sz="1400" dirty="0"/>
                    </a:p>
                  </a:txBody>
                  <a:tcPr anchor="ctr">
                    <a:solidFill>
                      <a:srgbClr val="668C83"/>
                    </a:solidFill>
                  </a:tcPr>
                </a:tc>
                <a:tc>
                  <a:txBody>
                    <a:bodyPr/>
                    <a:lstStyle/>
                    <a:p>
                      <a:pPr algn="ctr"/>
                      <a:r>
                        <a:rPr lang="en-US" sz="1400" dirty="0"/>
                        <a:t>ZYNRELEF</a:t>
                      </a:r>
                    </a:p>
                  </a:txBody>
                  <a:tcPr anchor="ctr">
                    <a:solidFill>
                      <a:schemeClr val="accent1"/>
                    </a:solidFill>
                  </a:tcPr>
                </a:tc>
                <a:extLst>
                  <a:ext uri="{0D108BD9-81ED-4DB2-BD59-A6C34878D82A}">
                    <a16:rowId xmlns:a16="http://schemas.microsoft.com/office/drawing/2014/main" val="10000"/>
                  </a:ext>
                </a:extLst>
              </a:tr>
              <a:tr h="325126">
                <a:tc>
                  <a:txBody>
                    <a:bodyPr/>
                    <a:lstStyle/>
                    <a:p>
                      <a:pPr marL="0" marR="0" algn="ctr">
                        <a:lnSpc>
                          <a:spcPct val="115000"/>
                        </a:lnSpc>
                        <a:spcBef>
                          <a:spcPts val="0"/>
                        </a:spcBef>
                        <a:spcAft>
                          <a:spcPts val="0"/>
                        </a:spcAft>
                      </a:pPr>
                      <a:r>
                        <a:rPr lang="en-US" sz="1400" kern="1200" dirty="0">
                          <a:solidFill>
                            <a:srgbClr val="05192B"/>
                          </a:solidFill>
                          <a:effectLst/>
                        </a:rPr>
                        <a:t>EPOCH 1 Bunionectomy</a:t>
                      </a:r>
                      <a:r>
                        <a:rPr lang="en-US" sz="1400" kern="1200" baseline="30000" dirty="0">
                          <a:solidFill>
                            <a:srgbClr val="05192B"/>
                          </a:solidFill>
                          <a:effectLst/>
                        </a:rPr>
                        <a:t>1,2</a:t>
                      </a:r>
                      <a:endParaRPr lang="en-US" sz="1400" b="1" kern="1200" dirty="0">
                        <a:solidFill>
                          <a:srgbClr val="05192B"/>
                        </a:solidFill>
                        <a:effectLst/>
                        <a:latin typeface="+mn-lt"/>
                        <a:ea typeface="Times New Roman"/>
                        <a:cs typeface="+mn-cs"/>
                      </a:endParaRPr>
                    </a:p>
                  </a:txBody>
                  <a:tcPr anchor="ctr"/>
                </a:tc>
                <a:tc>
                  <a:txBody>
                    <a:bodyPr/>
                    <a:lstStyle/>
                    <a:p>
                      <a:pPr marL="0" marR="0" algn="ctr">
                        <a:lnSpc>
                          <a:spcPct val="115000"/>
                        </a:lnSpc>
                        <a:spcBef>
                          <a:spcPts val="0"/>
                        </a:spcBef>
                        <a:spcAft>
                          <a:spcPts val="0"/>
                        </a:spcAft>
                      </a:pPr>
                      <a:r>
                        <a:rPr lang="en-US" sz="1400" dirty="0">
                          <a:effectLst/>
                        </a:rPr>
                        <a:t>53%</a:t>
                      </a:r>
                      <a:endParaRPr lang="en-US" sz="1400" b="1" dirty="0">
                        <a:effectLst/>
                        <a:latin typeface="+mn-lt"/>
                        <a:ea typeface="Times New Roman"/>
                      </a:endParaRPr>
                    </a:p>
                  </a:txBody>
                  <a:tcPr anchor="ctr"/>
                </a:tc>
                <a:tc>
                  <a:txBody>
                    <a:bodyPr/>
                    <a:lstStyle/>
                    <a:p>
                      <a:pPr marL="0" marR="0" algn="ctr">
                        <a:lnSpc>
                          <a:spcPct val="115000"/>
                        </a:lnSpc>
                        <a:spcBef>
                          <a:spcPts val="0"/>
                        </a:spcBef>
                        <a:spcAft>
                          <a:spcPts val="0"/>
                        </a:spcAft>
                      </a:pPr>
                      <a:r>
                        <a:rPr lang="en-US" sz="1400" dirty="0">
                          <a:effectLst/>
                        </a:rPr>
                        <a:t>51%</a:t>
                      </a:r>
                      <a:endParaRPr lang="en-US" sz="1400" b="1" dirty="0">
                        <a:effectLst/>
                        <a:latin typeface="+mn-lt"/>
                        <a:ea typeface="Times New Roman"/>
                      </a:endParaRPr>
                    </a:p>
                  </a:txBody>
                  <a:tcPr anchor="ctr"/>
                </a:tc>
                <a:tc>
                  <a:txBody>
                    <a:bodyPr/>
                    <a:lstStyle/>
                    <a:p>
                      <a:pPr marL="0" marR="0" algn="ctr">
                        <a:lnSpc>
                          <a:spcPct val="115000"/>
                        </a:lnSpc>
                        <a:spcBef>
                          <a:spcPts val="0"/>
                        </a:spcBef>
                        <a:spcAft>
                          <a:spcPts val="0"/>
                        </a:spcAft>
                      </a:pPr>
                      <a:r>
                        <a:rPr lang="en-US" sz="1400" dirty="0">
                          <a:effectLst/>
                        </a:rPr>
                        <a:t>44%</a:t>
                      </a:r>
                      <a:endParaRPr lang="en-US" sz="1400" b="1" dirty="0">
                        <a:effectLst/>
                        <a:latin typeface="+mn-lt"/>
                        <a:ea typeface="Times New Roman"/>
                      </a:endParaRPr>
                    </a:p>
                  </a:txBody>
                  <a:tcPr anchor="ctr"/>
                </a:tc>
                <a:extLst>
                  <a:ext uri="{0D108BD9-81ED-4DB2-BD59-A6C34878D82A}">
                    <a16:rowId xmlns:a16="http://schemas.microsoft.com/office/drawing/2014/main" val="10001"/>
                  </a:ext>
                </a:extLst>
              </a:tr>
              <a:tr h="325126">
                <a:tc>
                  <a:txBody>
                    <a:bodyPr/>
                    <a:lstStyle/>
                    <a:p>
                      <a:pPr marL="0" marR="0" lvl="0" algn="ctr">
                        <a:lnSpc>
                          <a:spcPct val="115000"/>
                        </a:lnSpc>
                        <a:spcBef>
                          <a:spcPts val="0"/>
                        </a:spcBef>
                        <a:spcAft>
                          <a:spcPts val="0"/>
                        </a:spcAft>
                      </a:pPr>
                      <a:r>
                        <a:rPr lang="en-US" sz="1400" dirty="0">
                          <a:solidFill>
                            <a:srgbClr val="05192B"/>
                          </a:solidFill>
                          <a:effectLst/>
                        </a:rPr>
                        <a:t>EPOCH 2 Herniorrhaphy</a:t>
                      </a:r>
                      <a:r>
                        <a:rPr lang="en-US" sz="1400" baseline="30000" dirty="0">
                          <a:solidFill>
                            <a:srgbClr val="05192B"/>
                          </a:solidFill>
                          <a:effectLst/>
                        </a:rPr>
                        <a:t>3,4</a:t>
                      </a:r>
                      <a:endParaRPr lang="en-US" sz="1400" b="1" dirty="0">
                        <a:solidFill>
                          <a:srgbClr val="05192B"/>
                        </a:solidFill>
                        <a:effectLst/>
                        <a:latin typeface="+mn-lt"/>
                        <a:ea typeface="Times New Roman"/>
                      </a:endParaRPr>
                    </a:p>
                  </a:txBody>
                  <a:tcPr anchor="ctr"/>
                </a:tc>
                <a:tc>
                  <a:txBody>
                    <a:bodyPr/>
                    <a:lstStyle/>
                    <a:p>
                      <a:pPr marL="0" marR="0" algn="ctr">
                        <a:lnSpc>
                          <a:spcPct val="115000"/>
                        </a:lnSpc>
                        <a:spcBef>
                          <a:spcPts val="0"/>
                        </a:spcBef>
                        <a:spcAft>
                          <a:spcPts val="0"/>
                        </a:spcAft>
                      </a:pPr>
                      <a:r>
                        <a:rPr lang="en-US" sz="1400" dirty="0">
                          <a:effectLst/>
                        </a:rPr>
                        <a:t>44%</a:t>
                      </a:r>
                      <a:endParaRPr lang="en-US" sz="1400" b="1" dirty="0">
                        <a:effectLst/>
                        <a:latin typeface="+mn-lt"/>
                        <a:ea typeface="Times New Roman"/>
                      </a:endParaRPr>
                    </a:p>
                  </a:txBody>
                  <a:tcPr anchor="ctr"/>
                </a:tc>
                <a:tc>
                  <a:txBody>
                    <a:bodyPr/>
                    <a:lstStyle/>
                    <a:p>
                      <a:pPr marL="0" marR="0" algn="ctr">
                        <a:lnSpc>
                          <a:spcPct val="115000"/>
                        </a:lnSpc>
                        <a:spcBef>
                          <a:spcPts val="0"/>
                        </a:spcBef>
                        <a:spcAft>
                          <a:spcPts val="0"/>
                        </a:spcAft>
                      </a:pPr>
                      <a:r>
                        <a:rPr lang="en-US" sz="1400" dirty="0">
                          <a:effectLst/>
                        </a:rPr>
                        <a:t>42%</a:t>
                      </a:r>
                      <a:endParaRPr lang="en-US" sz="1400" b="1" dirty="0">
                        <a:effectLst/>
                        <a:latin typeface="+mn-lt"/>
                        <a:ea typeface="Times New Roman"/>
                      </a:endParaRPr>
                    </a:p>
                  </a:txBody>
                  <a:tcPr anchor="ctr"/>
                </a:tc>
                <a:tc>
                  <a:txBody>
                    <a:bodyPr/>
                    <a:lstStyle/>
                    <a:p>
                      <a:pPr marL="0" marR="0" algn="ctr">
                        <a:lnSpc>
                          <a:spcPct val="115000"/>
                        </a:lnSpc>
                        <a:spcBef>
                          <a:spcPts val="0"/>
                        </a:spcBef>
                        <a:spcAft>
                          <a:spcPts val="0"/>
                        </a:spcAft>
                      </a:pPr>
                      <a:r>
                        <a:rPr lang="en-US" sz="1400" dirty="0">
                          <a:effectLst/>
                        </a:rPr>
                        <a:t>33%</a:t>
                      </a:r>
                      <a:endParaRPr lang="en-US" sz="1400" b="1" dirty="0">
                        <a:effectLst/>
                        <a:latin typeface="+mn-lt"/>
                        <a:ea typeface="Times New Roman"/>
                      </a:endParaRPr>
                    </a:p>
                  </a:txBody>
                  <a:tcPr anchor="ct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E178DD9F-E8CF-45C0-9312-2848AAB15857}"/>
              </a:ext>
            </a:extLst>
          </p:cNvPr>
          <p:cNvSpPr txBox="1"/>
          <p:nvPr/>
        </p:nvSpPr>
        <p:spPr>
          <a:xfrm>
            <a:off x="685800" y="1925849"/>
            <a:ext cx="9764651" cy="369332"/>
          </a:xfrm>
          <a:prstGeom prst="rect">
            <a:avLst/>
          </a:prstGeom>
          <a:noFill/>
        </p:spPr>
        <p:txBody>
          <a:bodyPr wrap="square" rtlCol="0">
            <a:spAutoFit/>
          </a:bodyPr>
          <a:lstStyle/>
          <a:p>
            <a:pPr algn="ctr"/>
            <a:r>
              <a:rPr lang="en-US" b="1" dirty="0">
                <a:solidFill>
                  <a:srgbClr val="05192B"/>
                </a:solidFill>
              </a:rPr>
              <a:t>Patients Reporting at Least 1 Opioid-Related Treatment-Emergent Adverse Event</a:t>
            </a:r>
          </a:p>
        </p:txBody>
      </p:sp>
      <p:sp>
        <p:nvSpPr>
          <p:cNvPr id="13" name="Rectangle 12">
            <a:extLst>
              <a:ext uri="{FF2B5EF4-FFF2-40B4-BE49-F238E27FC236}">
                <a16:creationId xmlns:a16="http://schemas.microsoft.com/office/drawing/2014/main" id="{F6DCB73C-5BDF-483A-9C66-A837AE1367BC}"/>
              </a:ext>
            </a:extLst>
          </p:cNvPr>
          <p:cNvSpPr/>
          <p:nvPr/>
        </p:nvSpPr>
        <p:spPr>
          <a:xfrm>
            <a:off x="376318" y="6129222"/>
            <a:ext cx="11206084" cy="338554"/>
          </a:xfrm>
          <a:prstGeom prst="rect">
            <a:avLst/>
          </a:prstGeom>
        </p:spPr>
        <p:txBody>
          <a:bodyPr wrap="square" lIns="45720" rIns="45720" anchor="b" anchorCtr="0">
            <a:spAutoFit/>
          </a:bodyPr>
          <a:lstStyle/>
          <a:p>
            <a:pPr>
              <a:defRPr/>
            </a:pPr>
            <a:r>
              <a:rPr lang="en-US" sz="800" b="1" dirty="0"/>
              <a:t>References: 1. </a:t>
            </a:r>
            <a:r>
              <a:rPr lang="en-US" sz="800" dirty="0"/>
              <a:t>Viscusi E, Gimbel JS, Pollack RA, et al. </a:t>
            </a:r>
            <a:r>
              <a:rPr lang="en-US" sz="800" i="1" dirty="0"/>
              <a:t>Reg Anesth Pain Med</a:t>
            </a:r>
            <a:r>
              <a:rPr lang="en-US" sz="800" dirty="0"/>
              <a:t>. 2019;44(7):700-706. </a:t>
            </a:r>
            <a:r>
              <a:rPr lang="en-US" sz="800" b="1" dirty="0"/>
              <a:t>2. </a:t>
            </a:r>
            <a:r>
              <a:rPr lang="en-US" sz="800" dirty="0"/>
              <a:t>Data on file. Study HTX-011-301. San Diego, CA: Heron Therapeutics Inc; 2018.</a:t>
            </a:r>
            <a:r>
              <a:rPr lang="en-US" sz="800" b="1" dirty="0"/>
              <a:t> 3. </a:t>
            </a:r>
            <a:r>
              <a:rPr lang="en-US" sz="800" dirty="0"/>
              <a:t>Viscusi E, Minkowitz H, Winkle P, et al. </a:t>
            </a:r>
            <a:r>
              <a:rPr lang="en-US" sz="800" i="1" dirty="0"/>
              <a:t>Hernia.</a:t>
            </a:r>
            <a:r>
              <a:rPr lang="en-US" sz="800" dirty="0"/>
              <a:t> 2019;23(6):1071-1080. </a:t>
            </a:r>
            <a:r>
              <a:rPr lang="en-US" sz="800" b="1" dirty="0"/>
              <a:t>4. </a:t>
            </a:r>
            <a:r>
              <a:rPr lang="en-US" sz="800" dirty="0"/>
              <a:t>Data on file. Study HTX-011-302. San Diego, CA: Heron Therapeutics Inc; 2018.</a:t>
            </a:r>
            <a:endParaRPr lang="en-US" dirty="0"/>
          </a:p>
        </p:txBody>
      </p:sp>
      <p:sp>
        <p:nvSpPr>
          <p:cNvPr id="9" name="Rectangle 8">
            <a:extLst>
              <a:ext uri="{FF2B5EF4-FFF2-40B4-BE49-F238E27FC236}">
                <a16:creationId xmlns:a16="http://schemas.microsoft.com/office/drawing/2014/main" id="{67283A5B-CCC1-5D40-890F-7BD7E526947B}"/>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0" name="Footer Placeholder 4">
            <a:extLst>
              <a:ext uri="{FF2B5EF4-FFF2-40B4-BE49-F238E27FC236}">
                <a16:creationId xmlns:a16="http://schemas.microsoft.com/office/drawing/2014/main" id="{46035CC4-A289-C842-A38C-8F400DAB01C5}"/>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23524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E686A0-A6D3-4C1E-B547-5F049E40BB4B}"/>
              </a:ext>
            </a:extLst>
          </p:cNvPr>
          <p:cNvSpPr>
            <a:spLocks noGrp="1"/>
          </p:cNvSpPr>
          <p:nvPr>
            <p:ph type="title"/>
          </p:nvPr>
        </p:nvSpPr>
        <p:spPr/>
        <p:txBody>
          <a:bodyPr>
            <a:normAutofit/>
          </a:bodyPr>
          <a:lstStyle/>
          <a:p>
            <a:r>
              <a:rPr lang="en-US" sz="1900" cap="none" dirty="0"/>
              <a:t>Indication</a:t>
            </a:r>
          </a:p>
        </p:txBody>
      </p:sp>
      <p:sp>
        <p:nvSpPr>
          <p:cNvPr id="6" name="Content Placeholder 1">
            <a:extLst>
              <a:ext uri="{FF2B5EF4-FFF2-40B4-BE49-F238E27FC236}">
                <a16:creationId xmlns:a16="http://schemas.microsoft.com/office/drawing/2014/main" id="{D2F5E7A9-37CD-4301-851F-D4DD14F210D3}"/>
              </a:ext>
            </a:extLst>
          </p:cNvPr>
          <p:cNvSpPr>
            <a:spLocks noGrp="1"/>
          </p:cNvSpPr>
          <p:nvPr>
            <p:ph idx="1"/>
          </p:nvPr>
        </p:nvSpPr>
        <p:spPr>
          <a:xfrm>
            <a:off x="733100" y="1713189"/>
            <a:ext cx="9850966" cy="4169664"/>
          </a:xfrm>
        </p:spPr>
        <p:txBody>
          <a:bodyPr>
            <a:normAutofit/>
          </a:bodyPr>
          <a:lstStyle/>
          <a:p>
            <a:pPr marL="0" indent="0">
              <a:buClr>
                <a:schemeClr val="accent2"/>
              </a:buClr>
              <a:buNone/>
            </a:pPr>
            <a:r>
              <a:rPr lang="en-US" sz="1400" dirty="0"/>
              <a:t>ZYNRELEF is indicated in adults for soft tissue or periarticular instillation to produce postsurgical analgesia for up to 72 hours after foot and ankle, small-to-medium open abdominal, and lower extremity total joint arthroplasty surgical procedures.   </a:t>
            </a:r>
          </a:p>
          <a:p>
            <a:pPr marL="0" indent="0">
              <a:buClr>
                <a:schemeClr val="accent2"/>
              </a:buClr>
              <a:buNone/>
            </a:pPr>
            <a:r>
              <a:rPr lang="en-US" sz="1400" u="sng" dirty="0"/>
              <a:t>Limitations of Use</a:t>
            </a:r>
            <a:r>
              <a:rPr lang="en-US" sz="1400" dirty="0"/>
              <a:t>: Safety and efficacy have not been established in highly vascular surgeries, such as intrathoracic, large multilevel spinal, and head and neck procedures. </a:t>
            </a:r>
          </a:p>
        </p:txBody>
      </p:sp>
      <p:sp>
        <p:nvSpPr>
          <p:cNvPr id="12" name="Title 1">
            <a:extLst>
              <a:ext uri="{FF2B5EF4-FFF2-40B4-BE49-F238E27FC236}">
                <a16:creationId xmlns:a16="http://schemas.microsoft.com/office/drawing/2014/main" id="{25FB05B1-5125-1245-8ECC-09CC866F9560}"/>
              </a:ext>
            </a:extLst>
          </p:cNvPr>
          <p:cNvSpPr txBox="1">
            <a:spLocks/>
          </p:cNvSpPr>
          <p:nvPr/>
        </p:nvSpPr>
        <p:spPr>
          <a:xfrm>
            <a:off x="733099" y="2474928"/>
            <a:ext cx="10922873" cy="1368223"/>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pPr>
              <a:spcAft>
                <a:spcPts val="600"/>
              </a:spcAft>
            </a:pPr>
            <a:r>
              <a:rPr lang="en-US" sz="2100" cap="none" dirty="0"/>
              <a:t>Important Safety Information</a:t>
            </a:r>
          </a:p>
          <a:p>
            <a:pPr>
              <a:spcAft>
                <a:spcPts val="600"/>
              </a:spcAft>
            </a:pPr>
            <a:r>
              <a:rPr lang="en-US" sz="2100" cap="none" dirty="0">
                <a:solidFill>
                  <a:schemeClr val="accent3">
                    <a:lumMod val="50000"/>
                  </a:schemeClr>
                </a:solidFill>
              </a:rPr>
              <a:t>WARNING: RISK OF SERIOUS CARDIOVASCULAR AND GASTROINTESTINAL EVENTS </a:t>
            </a:r>
            <a:br>
              <a:rPr lang="en-US" cap="none" dirty="0">
                <a:solidFill>
                  <a:srgbClr val="000000"/>
                </a:solidFill>
              </a:rPr>
            </a:br>
            <a:endParaRPr lang="en-US" sz="2100" cap="none" dirty="0">
              <a:solidFill>
                <a:srgbClr val="000000"/>
              </a:solidFill>
            </a:endParaRPr>
          </a:p>
        </p:txBody>
      </p:sp>
      <p:sp>
        <p:nvSpPr>
          <p:cNvPr id="13" name="Content Placeholder 1">
            <a:extLst>
              <a:ext uri="{FF2B5EF4-FFF2-40B4-BE49-F238E27FC236}">
                <a16:creationId xmlns:a16="http://schemas.microsoft.com/office/drawing/2014/main" id="{B55830EA-17DA-D740-B929-9DEBA19E9924}"/>
              </a:ext>
            </a:extLst>
          </p:cNvPr>
          <p:cNvSpPr txBox="1">
            <a:spLocks/>
          </p:cNvSpPr>
          <p:nvPr/>
        </p:nvSpPr>
        <p:spPr>
          <a:xfrm>
            <a:off x="733099" y="3669970"/>
            <a:ext cx="9495422" cy="4484541"/>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0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1400" b="1" dirty="0"/>
              <a:t>Nonsteroidal anti-inflammatory drugs (NSAIDs) cause an increased risk of serious cardiovascular thrombotic events, including myocardial infarction and stroke, which can be fatal. This risk may occur early in treatment and may increase with duration of use.</a:t>
            </a:r>
          </a:p>
          <a:p>
            <a:pPr>
              <a:buClr>
                <a:schemeClr val="accent2"/>
              </a:buClr>
            </a:pPr>
            <a:r>
              <a:rPr lang="en-US" sz="1400" b="1" dirty="0"/>
              <a:t>ZYNRELEF is contraindicated in the setting of coronary artery bypass graft (CABG) surgery.</a:t>
            </a:r>
          </a:p>
          <a:p>
            <a:pPr>
              <a:buClr>
                <a:schemeClr val="accent2"/>
              </a:buClr>
            </a:pPr>
            <a:r>
              <a:rPr lang="en-US" sz="1400" b="1" dirty="0"/>
              <a:t>NSAIDs cause an increased risk of serious gastrointestinal (GI) adverse events including bleeding, ulceration, and perforation of the stomach or intestines, which can be fatal. These events can occur at any time during use and without warning symptoms. Elderly patients and patients with a prior history of peptic ulcer disease and/or GI bleeding are at greater risk for serious GI events. </a:t>
            </a:r>
            <a:endParaRPr lang="en-US" sz="1400" dirty="0"/>
          </a:p>
        </p:txBody>
      </p:sp>
      <p:sp>
        <p:nvSpPr>
          <p:cNvPr id="8" name="Footer Placeholder 4">
            <a:extLst>
              <a:ext uri="{FF2B5EF4-FFF2-40B4-BE49-F238E27FC236}">
                <a16:creationId xmlns:a16="http://schemas.microsoft.com/office/drawing/2014/main" id="{F208D686-8DA3-A84A-9D49-8A78DD45269C}"/>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78155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5C14FB-4412-4470-89C2-54F4C62B4D11}"/>
              </a:ext>
            </a:extLst>
          </p:cNvPr>
          <p:cNvSpPr>
            <a:spLocks noGrp="1"/>
          </p:cNvSpPr>
          <p:nvPr>
            <p:ph idx="4294967295"/>
          </p:nvPr>
        </p:nvSpPr>
        <p:spPr>
          <a:xfrm>
            <a:off x="693689" y="1697152"/>
            <a:ext cx="10264824" cy="3728053"/>
          </a:xfrm>
        </p:spPr>
        <p:txBody>
          <a:bodyPr/>
          <a:lstStyle/>
          <a:p>
            <a:pPr>
              <a:buClr>
                <a:schemeClr val="accent2"/>
              </a:buClr>
            </a:pPr>
            <a:r>
              <a:rPr lang="en-US" dirty="0"/>
              <a:t>ZYNRELEF has a similar safety profile to that of bupivacaine HCl solution and placebo</a:t>
            </a:r>
            <a:r>
              <a:rPr lang="en-US" baseline="30000" dirty="0"/>
              <a:t>1-5</a:t>
            </a:r>
            <a:endParaRPr lang="en-US" b="1" baseline="30000" dirty="0"/>
          </a:p>
          <a:p>
            <a:pPr>
              <a:buClr>
                <a:schemeClr val="accent2"/>
              </a:buClr>
            </a:pPr>
            <a:r>
              <a:rPr lang="en-US" dirty="0"/>
              <a:t>ZYNRELEF was generally well tolerated with:</a:t>
            </a:r>
          </a:p>
          <a:p>
            <a:pPr lvl="1">
              <a:buClr>
                <a:schemeClr val="accent2"/>
              </a:buClr>
              <a:buFont typeface=".AppleSystemUIFont" charset="-120"/>
              <a:buChar char="–"/>
            </a:pPr>
            <a:r>
              <a:rPr lang="en-US" dirty="0"/>
              <a:t>No premature discontinuations due to drug-related adverse events</a:t>
            </a:r>
            <a:r>
              <a:rPr lang="en-US" baseline="30000" dirty="0"/>
              <a:t>2,3</a:t>
            </a:r>
          </a:p>
          <a:p>
            <a:pPr lvl="1">
              <a:buClr>
                <a:schemeClr val="accent2"/>
              </a:buClr>
              <a:buFont typeface=".AppleSystemUIFont" charset="-120"/>
              <a:buChar char="–"/>
            </a:pPr>
            <a:r>
              <a:rPr lang="en-US" dirty="0"/>
              <a:t>No deaths</a:t>
            </a:r>
            <a:r>
              <a:rPr lang="en-US" baseline="30000" dirty="0"/>
              <a:t>2,3</a:t>
            </a:r>
          </a:p>
          <a:p>
            <a:pPr lvl="1">
              <a:buClr>
                <a:schemeClr val="accent2"/>
              </a:buClr>
              <a:buFont typeface=".AppleSystemUIFont" charset="-120"/>
              <a:buChar char="–"/>
            </a:pPr>
            <a:r>
              <a:rPr lang="en-US" dirty="0"/>
              <a:t>Comparable or fewer overall opioid-related adverse events versus placebo and bupivacaine HCl solution</a:t>
            </a:r>
            <a:r>
              <a:rPr lang="en-US" baseline="30000" dirty="0"/>
              <a:t>2,3</a:t>
            </a:r>
          </a:p>
          <a:p>
            <a:pPr lvl="1">
              <a:buClr>
                <a:schemeClr val="accent2"/>
              </a:buClr>
              <a:buFont typeface=".AppleSystemUIFont" charset="-120"/>
              <a:buChar char="–"/>
            </a:pPr>
            <a:r>
              <a:rPr lang="en-US" dirty="0"/>
              <a:t>No evidence of drug-related local anesthetic systemic toxicity (LAST)</a:t>
            </a:r>
            <a:r>
              <a:rPr lang="en-US" baseline="30000" dirty="0"/>
              <a:t>2,3</a:t>
            </a:r>
          </a:p>
          <a:p>
            <a:pPr lvl="1">
              <a:buClr>
                <a:schemeClr val="accent2"/>
              </a:buClr>
              <a:buFont typeface=".AppleSystemUIFont" charset="-120"/>
              <a:buChar char="–"/>
            </a:pPr>
            <a:r>
              <a:rPr lang="en-US" dirty="0"/>
              <a:t>No evidence of delayed bone healing compared to bupivacaine HCl solution</a:t>
            </a:r>
            <a:r>
              <a:rPr lang="en-US" baseline="30000" dirty="0"/>
              <a:t>1,2</a:t>
            </a:r>
            <a:endParaRPr lang="en-US" dirty="0"/>
          </a:p>
        </p:txBody>
      </p:sp>
      <p:sp>
        <p:nvSpPr>
          <p:cNvPr id="7" name="Title 1">
            <a:extLst>
              <a:ext uri="{FF2B5EF4-FFF2-40B4-BE49-F238E27FC236}">
                <a16:creationId xmlns:a16="http://schemas.microsoft.com/office/drawing/2014/main" id="{907290BC-E4E5-43F8-B168-460E89488878}"/>
              </a:ext>
            </a:extLst>
          </p:cNvPr>
          <p:cNvSpPr>
            <a:spLocks noGrp="1"/>
          </p:cNvSpPr>
          <p:nvPr>
            <p:ph type="title"/>
          </p:nvPr>
        </p:nvSpPr>
        <p:spPr>
          <a:xfrm>
            <a:off x="683173" y="407306"/>
            <a:ext cx="9429016" cy="977188"/>
          </a:xfrm>
        </p:spPr>
        <p:txBody>
          <a:bodyPr>
            <a:normAutofit/>
          </a:bodyPr>
          <a:lstStyle/>
          <a:p>
            <a:r>
              <a:rPr lang="en-US" dirty="0"/>
              <a:t>Phase 3 Safety Data Summary </a:t>
            </a:r>
          </a:p>
        </p:txBody>
      </p:sp>
      <p:sp>
        <p:nvSpPr>
          <p:cNvPr id="8" name="Rectangle 7">
            <a:extLst>
              <a:ext uri="{FF2B5EF4-FFF2-40B4-BE49-F238E27FC236}">
                <a16:creationId xmlns:a16="http://schemas.microsoft.com/office/drawing/2014/main" id="{57A1EA1C-165C-4AEA-82E2-99FA72F7DD3B}"/>
              </a:ext>
            </a:extLst>
          </p:cNvPr>
          <p:cNvSpPr/>
          <p:nvPr/>
        </p:nvSpPr>
        <p:spPr>
          <a:xfrm>
            <a:off x="376318" y="6109838"/>
            <a:ext cx="11206084" cy="338554"/>
          </a:xfrm>
          <a:prstGeom prst="rect">
            <a:avLst/>
          </a:prstGeom>
        </p:spPr>
        <p:txBody>
          <a:bodyPr wrap="square" lIns="45720" rIns="45720" anchor="b" anchorCtr="0">
            <a:spAutoFit/>
          </a:bodyPr>
          <a:lstStyle/>
          <a:p>
            <a:r>
              <a:rPr kumimoji="0" lang="en-US" sz="800" b="1" i="0" u="none" strike="noStrike" kern="1200" cap="none" spc="0" normalizeH="0" baseline="0" noProof="0" dirty="0">
                <a:ln>
                  <a:noFill/>
                </a:ln>
                <a:effectLst/>
                <a:uLnTx/>
                <a:uFillTx/>
                <a:ea typeface="+mn-ea"/>
                <a:cs typeface="+mn-cs"/>
              </a:rPr>
              <a:t>References: 1. </a:t>
            </a:r>
            <a:r>
              <a:rPr lang="en-US" sz="800" dirty="0"/>
              <a:t>ZYNRELEF [package insert]. San Diego, CA: Heron Therapeutics Inc; 2021. </a:t>
            </a:r>
            <a:r>
              <a:rPr lang="en-US" sz="800" b="1" dirty="0"/>
              <a:t>2. </a:t>
            </a:r>
            <a:r>
              <a:rPr lang="en-US" sz="800" dirty="0"/>
              <a:t>Viscusi E, Gimbel JS, Pollack RA, et al</a:t>
            </a:r>
            <a:r>
              <a:rPr lang="en-US" sz="800" i="1" dirty="0"/>
              <a:t>. Reg Anesth Pain Med</a:t>
            </a:r>
            <a:r>
              <a:rPr lang="en-US" sz="800" dirty="0"/>
              <a:t>. 2019;44(7):700-706. </a:t>
            </a:r>
            <a:r>
              <a:rPr lang="en-US" sz="800" b="1" dirty="0"/>
              <a:t>3. </a:t>
            </a:r>
            <a:r>
              <a:rPr lang="en-US" sz="800" dirty="0"/>
              <a:t>Viscusi E, Minkowitz H, Winkle P, et al. </a:t>
            </a:r>
            <a:r>
              <a:rPr lang="en-US" sz="800" i="1" dirty="0"/>
              <a:t>Hernia</a:t>
            </a:r>
            <a:r>
              <a:rPr lang="en-US" sz="800" dirty="0"/>
              <a:t>. 2019;23(6):1071-1080. </a:t>
            </a:r>
            <a:r>
              <a:rPr lang="en-US" sz="800" b="1" dirty="0"/>
              <a:t>4. </a:t>
            </a:r>
            <a:r>
              <a:rPr lang="en-US" sz="800" dirty="0"/>
              <a:t>Data on file. Study HTX-011-301. San Diego, CA: Heron Therapeutics Inc; 2018. </a:t>
            </a:r>
            <a:r>
              <a:rPr lang="en-US" sz="800" b="1" dirty="0"/>
              <a:t>5. </a:t>
            </a:r>
            <a:r>
              <a:rPr lang="en-US" sz="800" dirty="0"/>
              <a:t>Data on file. Study HTX-011-302. San Diego, CA: Heron Therapeutics Inc; 2018.</a:t>
            </a:r>
          </a:p>
        </p:txBody>
      </p:sp>
      <p:sp>
        <p:nvSpPr>
          <p:cNvPr id="9" name="Rectangle 8">
            <a:extLst>
              <a:ext uri="{FF2B5EF4-FFF2-40B4-BE49-F238E27FC236}">
                <a16:creationId xmlns:a16="http://schemas.microsoft.com/office/drawing/2014/main" id="{57F74682-1BFC-FC48-97B5-876B1E9EF1AA}"/>
              </a:ext>
            </a:extLst>
          </p:cNvPr>
          <p:cNvSpPr/>
          <p:nvPr/>
        </p:nvSpPr>
        <p:spPr>
          <a:xfrm>
            <a:off x="731520"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1 AND EPOCH 2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0" name="Footer Placeholder 4">
            <a:extLst>
              <a:ext uri="{FF2B5EF4-FFF2-40B4-BE49-F238E27FC236}">
                <a16:creationId xmlns:a16="http://schemas.microsoft.com/office/drawing/2014/main" id="{872776BF-ED13-E84B-AC77-7989FB81528B}"/>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735856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E708-B561-494C-9381-F942C923BF07}"/>
              </a:ext>
            </a:extLst>
          </p:cNvPr>
          <p:cNvSpPr>
            <a:spLocks noGrp="1"/>
          </p:cNvSpPr>
          <p:nvPr>
            <p:ph type="title"/>
          </p:nvPr>
        </p:nvSpPr>
        <p:spPr>
          <a:xfrm>
            <a:off x="699047" y="344966"/>
            <a:ext cx="10956926" cy="1042403"/>
          </a:xfrm>
        </p:spPr>
        <p:txBody>
          <a:bodyPr>
            <a:normAutofit/>
          </a:bodyPr>
          <a:lstStyle/>
          <a:p>
            <a:r>
              <a:rPr lang="en-US" dirty="0"/>
              <a:t>EPOCH 1 Single-Arm</a:t>
            </a:r>
            <a:r>
              <a:rPr lang="en-US" baseline="30000" dirty="0"/>
              <a:t>a</a:t>
            </a:r>
            <a:r>
              <a:rPr lang="en-US" dirty="0"/>
              <a:t> Follow-On (Bunionectomy): Study Design</a:t>
            </a:r>
            <a:r>
              <a:rPr lang="en-US" baseline="30000" dirty="0"/>
              <a:t>1</a:t>
            </a:r>
            <a:r>
              <a:rPr lang="en-US" dirty="0"/>
              <a:t> </a:t>
            </a:r>
          </a:p>
        </p:txBody>
      </p:sp>
      <p:sp>
        <p:nvSpPr>
          <p:cNvPr id="13" name="Rectangle 12">
            <a:extLst>
              <a:ext uri="{FF2B5EF4-FFF2-40B4-BE49-F238E27FC236}">
                <a16:creationId xmlns:a16="http://schemas.microsoft.com/office/drawing/2014/main" id="{4D6C93A6-9C26-4391-9386-DC4ED8CEE9B5}"/>
              </a:ext>
            </a:extLst>
          </p:cNvPr>
          <p:cNvSpPr/>
          <p:nvPr/>
        </p:nvSpPr>
        <p:spPr>
          <a:xfrm>
            <a:off x="1048950" y="1578516"/>
            <a:ext cx="1774188" cy="762000"/>
          </a:xfrm>
          <a:prstGeom prst="rect">
            <a:avLst/>
          </a:prstGeom>
          <a:noFill/>
          <a:ln w="38100">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Screening</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600" b="1" i="0" u="none" strike="noStrike" kern="1200" cap="none" spc="0" normalizeH="0" baseline="0" noProof="0" dirty="0">
                <a:ln>
                  <a:noFill/>
                </a:ln>
                <a:solidFill>
                  <a:srgbClr val="3763AF"/>
                </a:solidFill>
                <a:effectLst/>
                <a:uLnTx/>
                <a:uFillTx/>
                <a:latin typeface="Arial"/>
                <a:ea typeface="+mn-ea"/>
                <a:cs typeface="+mn-cs"/>
              </a:rPr>
              <a:t>(28 days)</a:t>
            </a:r>
          </a:p>
        </p:txBody>
      </p:sp>
      <p:sp>
        <p:nvSpPr>
          <p:cNvPr id="22" name="Content Placeholder 2">
            <a:extLst>
              <a:ext uri="{FF2B5EF4-FFF2-40B4-BE49-F238E27FC236}">
                <a16:creationId xmlns:a16="http://schemas.microsoft.com/office/drawing/2014/main" id="{4600E659-CDEC-44D6-B77F-FAF79B1733A9}"/>
              </a:ext>
            </a:extLst>
          </p:cNvPr>
          <p:cNvSpPr txBox="1">
            <a:spLocks/>
          </p:cNvSpPr>
          <p:nvPr/>
        </p:nvSpPr>
        <p:spPr>
          <a:xfrm>
            <a:off x="594221" y="2407864"/>
            <a:ext cx="2289152" cy="1965514"/>
          </a:xfrm>
          <a:prstGeom prst="rect">
            <a:avLst/>
          </a:prstGeom>
        </p:spPr>
        <p:txBody>
          <a:bodyPr>
            <a:no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2 sites in the </a:t>
            </a:r>
            <a:b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United States</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n = 31</a:t>
            </a:r>
          </a:p>
          <a:p>
            <a:pPr marL="228600" indent="-228600">
              <a:spcAft>
                <a:spcPts val="600"/>
              </a:spcAft>
              <a:buClr>
                <a:schemeClr val="accent2"/>
              </a:buClr>
              <a:defRPr/>
            </a:pPr>
            <a:r>
              <a:rPr lang="en-US" sz="1600" b="1" dirty="0"/>
              <a:t>Protocol included </a:t>
            </a:r>
            <a:br>
              <a:rPr lang="en-US" sz="1600" b="1" dirty="0"/>
            </a:br>
            <a:r>
              <a:rPr lang="en-US" sz="1600" b="1" dirty="0"/>
              <a:t>an oral non-opioid MMA regimen</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3EC183C2-3E5C-4934-A5F4-9FA635E332ED}"/>
              </a:ext>
            </a:extLst>
          </p:cNvPr>
          <p:cNvSpPr txBox="1"/>
          <p:nvPr/>
        </p:nvSpPr>
        <p:spPr>
          <a:xfrm>
            <a:off x="6669250" y="4439734"/>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42" name="TextBox 41">
            <a:extLst>
              <a:ext uri="{FF2B5EF4-FFF2-40B4-BE49-F238E27FC236}">
                <a16:creationId xmlns:a16="http://schemas.microsoft.com/office/drawing/2014/main" id="{A0918F76-570E-4BBE-A120-291C101D0082}"/>
              </a:ext>
            </a:extLst>
          </p:cNvPr>
          <p:cNvSpPr txBox="1"/>
          <p:nvPr/>
        </p:nvSpPr>
        <p:spPr>
          <a:xfrm>
            <a:off x="8889718" y="4439734"/>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43" name="TextBox 42">
            <a:extLst>
              <a:ext uri="{FF2B5EF4-FFF2-40B4-BE49-F238E27FC236}">
                <a16:creationId xmlns:a16="http://schemas.microsoft.com/office/drawing/2014/main" id="{3522DB09-757F-4915-9AAD-77D6B06FB64E}"/>
              </a:ext>
            </a:extLst>
          </p:cNvPr>
          <p:cNvSpPr txBox="1"/>
          <p:nvPr/>
        </p:nvSpPr>
        <p:spPr>
          <a:xfrm>
            <a:off x="1550708" y="4439734"/>
            <a:ext cx="2514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Time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(Time of administration)</a:t>
            </a:r>
          </a:p>
        </p:txBody>
      </p:sp>
      <p:sp>
        <p:nvSpPr>
          <p:cNvPr id="44" name="TextBox 43">
            <a:extLst>
              <a:ext uri="{FF2B5EF4-FFF2-40B4-BE49-F238E27FC236}">
                <a16:creationId xmlns:a16="http://schemas.microsoft.com/office/drawing/2014/main" id="{C03E1A93-F6A1-4629-B16B-1551981B2E14}"/>
              </a:ext>
            </a:extLst>
          </p:cNvPr>
          <p:cNvSpPr txBox="1"/>
          <p:nvPr/>
        </p:nvSpPr>
        <p:spPr>
          <a:xfrm>
            <a:off x="4314099" y="4439734"/>
            <a:ext cx="14974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72 hours</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(Discharge)</a:t>
            </a:r>
            <a:endParaRPr kumimoji="0" lang="en-US" sz="1600" b="1" i="0" u="none" strike="noStrike" kern="1200" cap="none" spc="0" normalizeH="0" baseline="0" noProof="0" dirty="0">
              <a:ln>
                <a:noFill/>
              </a:ln>
              <a:solidFill>
                <a:srgbClr val="3763AF"/>
              </a:solidFill>
              <a:effectLst/>
              <a:uLnTx/>
              <a:uFillTx/>
              <a:latin typeface="Arial"/>
              <a:ea typeface="+mn-ea"/>
              <a:cs typeface="+mn-cs"/>
            </a:endParaRPr>
          </a:p>
        </p:txBody>
      </p:sp>
      <p:cxnSp>
        <p:nvCxnSpPr>
          <p:cNvPr id="45" name="Straight Connector 44">
            <a:extLst>
              <a:ext uri="{FF2B5EF4-FFF2-40B4-BE49-F238E27FC236}">
                <a16:creationId xmlns:a16="http://schemas.microsoft.com/office/drawing/2014/main" id="{82DAB993-C683-4320-8474-37E01998920B}"/>
              </a:ext>
            </a:extLst>
          </p:cNvPr>
          <p:cNvCxnSpPr>
            <a:cxnSpLocks/>
          </p:cNvCxnSpPr>
          <p:nvPr/>
        </p:nvCxnSpPr>
        <p:spPr bwMode="auto">
          <a:xfrm>
            <a:off x="7276899" y="4149063"/>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E14DF5B2-8740-43AB-9165-09A579B671BF}"/>
              </a:ext>
            </a:extLst>
          </p:cNvPr>
          <p:cNvCxnSpPr>
            <a:cxnSpLocks/>
          </p:cNvCxnSpPr>
          <p:nvPr/>
        </p:nvCxnSpPr>
        <p:spPr bwMode="auto">
          <a:xfrm>
            <a:off x="9490973" y="4151377"/>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A3631E44-937C-4280-AEB9-5AE22180FDFC}"/>
              </a:ext>
            </a:extLst>
          </p:cNvPr>
          <p:cNvCxnSpPr>
            <a:cxnSpLocks/>
          </p:cNvCxnSpPr>
          <p:nvPr/>
        </p:nvCxnSpPr>
        <p:spPr bwMode="auto">
          <a:xfrm>
            <a:off x="5062826" y="4149063"/>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6960D1FC-769C-40D4-836C-21B581AE83FF}"/>
              </a:ext>
            </a:extLst>
          </p:cNvPr>
          <p:cNvCxnSpPr>
            <a:cxnSpLocks/>
          </p:cNvCxnSpPr>
          <p:nvPr/>
        </p:nvCxnSpPr>
        <p:spPr bwMode="auto">
          <a:xfrm>
            <a:off x="2800719" y="4149063"/>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D8D395DE-8EEB-402A-8115-A29F1B96CFA5}"/>
              </a:ext>
            </a:extLst>
          </p:cNvPr>
          <p:cNvCxnSpPr>
            <a:cxnSpLocks/>
          </p:cNvCxnSpPr>
          <p:nvPr/>
        </p:nvCxnSpPr>
        <p:spPr>
          <a:xfrm>
            <a:off x="2800719" y="4286223"/>
            <a:ext cx="836907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561DD0E-3FF8-4F9D-9B8E-E9EF36DF05D4}"/>
              </a:ext>
            </a:extLst>
          </p:cNvPr>
          <p:cNvCxnSpPr>
            <a:cxnSpLocks/>
          </p:cNvCxnSpPr>
          <p:nvPr/>
        </p:nvCxnSpPr>
        <p:spPr>
          <a:xfrm>
            <a:off x="5222308" y="3937014"/>
            <a:ext cx="4208846" cy="1387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E72BF05-290C-4A56-A80B-978EBF891190}"/>
              </a:ext>
            </a:extLst>
          </p:cNvPr>
          <p:cNvSpPr/>
          <p:nvPr/>
        </p:nvSpPr>
        <p:spPr>
          <a:xfrm>
            <a:off x="2808006" y="3316874"/>
            <a:ext cx="2240280" cy="731520"/>
          </a:xfrm>
          <a:prstGeom prst="rect">
            <a:avLst/>
          </a:prstGeom>
          <a:solidFill>
            <a:schemeClr val="accent5"/>
          </a:solidFill>
          <a:ln w="381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ZYNRELEF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up to 60 mg/1.8 mg </a:t>
            </a:r>
            <a:br>
              <a:rPr kumimoji="0" lang="en-US" sz="1350" b="1" i="0" u="none" strike="noStrike" kern="1200" cap="none" spc="0" normalizeH="0" baseline="0" noProof="0" dirty="0">
                <a:ln>
                  <a:noFill/>
                </a:ln>
                <a:solidFill>
                  <a:srgbClr val="FFFFFF"/>
                </a:solidFill>
                <a:effectLst/>
                <a:uLnTx/>
                <a:uFillTx/>
                <a:latin typeface="Arial"/>
                <a:ea typeface="+mn-ea"/>
                <a:cs typeface="+mn-cs"/>
              </a:rPr>
            </a:br>
            <a:r>
              <a:rPr kumimoji="0" lang="en-US" sz="1350" b="1" i="0" u="none" strike="noStrike" kern="1200" cap="none" spc="0" normalizeH="0" baseline="0" noProof="0" dirty="0">
                <a:ln>
                  <a:noFill/>
                </a:ln>
                <a:solidFill>
                  <a:srgbClr val="FFFFFF"/>
                </a:solidFill>
                <a:effectLst/>
                <a:uLnTx/>
                <a:uFillTx/>
                <a:latin typeface="Arial"/>
                <a:ea typeface="+mn-ea"/>
                <a:cs typeface="+mn-cs"/>
              </a:rPr>
              <a:t>+ OTC</a:t>
            </a:r>
            <a:r>
              <a:rPr kumimoji="0" lang="en-US" sz="1350" b="1" i="0" u="none" strike="noStrike" kern="1200" cap="none" spc="0" normalizeH="0" baseline="30000" noProof="0" dirty="0">
                <a:ln>
                  <a:noFill/>
                </a:ln>
                <a:solidFill>
                  <a:srgbClr val="FFFFFF"/>
                </a:solidFill>
                <a:effectLst/>
                <a:uLnTx/>
                <a:uFillTx/>
                <a:latin typeface="Arial"/>
                <a:ea typeface="+mn-ea"/>
                <a:cs typeface="+mn-cs"/>
              </a:rPr>
              <a:t>b</a:t>
            </a:r>
          </a:p>
        </p:txBody>
      </p:sp>
      <p:cxnSp>
        <p:nvCxnSpPr>
          <p:cNvPr id="55" name="Straight Connector 54">
            <a:extLst>
              <a:ext uri="{FF2B5EF4-FFF2-40B4-BE49-F238E27FC236}">
                <a16:creationId xmlns:a16="http://schemas.microsoft.com/office/drawing/2014/main" id="{D6244772-AFC3-4106-9DE6-9392963B4A92}"/>
              </a:ext>
            </a:extLst>
          </p:cNvPr>
          <p:cNvCxnSpPr>
            <a:cxnSpLocks/>
          </p:cNvCxnSpPr>
          <p:nvPr/>
        </p:nvCxnSpPr>
        <p:spPr bwMode="auto">
          <a:xfrm>
            <a:off x="11173131" y="4151377"/>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56" name="TextBox 55">
            <a:extLst>
              <a:ext uri="{FF2B5EF4-FFF2-40B4-BE49-F238E27FC236}">
                <a16:creationId xmlns:a16="http://schemas.microsoft.com/office/drawing/2014/main" id="{9008796A-5BC0-45C6-AA27-B7DE073CAFB2}"/>
              </a:ext>
            </a:extLst>
          </p:cNvPr>
          <p:cNvSpPr txBox="1"/>
          <p:nvPr/>
        </p:nvSpPr>
        <p:spPr>
          <a:xfrm>
            <a:off x="10276737" y="4439734"/>
            <a:ext cx="17927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br>
              <a:rPr kumimoji="0" lang="en-US" sz="14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Bone and wound healing follow-up</a:t>
            </a:r>
          </a:p>
        </p:txBody>
      </p:sp>
      <p:sp>
        <p:nvSpPr>
          <p:cNvPr id="90" name="Rectangle 89">
            <a:extLst>
              <a:ext uri="{FF2B5EF4-FFF2-40B4-BE49-F238E27FC236}">
                <a16:creationId xmlns:a16="http://schemas.microsoft.com/office/drawing/2014/main" id="{8FB1171F-165D-40D4-AFF8-6AEA7E397F7D}"/>
              </a:ext>
            </a:extLst>
          </p:cNvPr>
          <p:cNvSpPr/>
          <p:nvPr/>
        </p:nvSpPr>
        <p:spPr>
          <a:xfrm>
            <a:off x="6256150" y="1578516"/>
            <a:ext cx="2141162"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Follow-Up Period</a:t>
            </a:r>
          </a:p>
        </p:txBody>
      </p:sp>
      <p:sp>
        <p:nvSpPr>
          <p:cNvPr id="91" name="Rectangle: Rounded Corners 7">
            <a:extLst>
              <a:ext uri="{FF2B5EF4-FFF2-40B4-BE49-F238E27FC236}">
                <a16:creationId xmlns:a16="http://schemas.microsoft.com/office/drawing/2014/main" id="{6C151F37-D396-4CCC-9FA0-5D84B9EDABFD}"/>
              </a:ext>
            </a:extLst>
          </p:cNvPr>
          <p:cNvSpPr/>
          <p:nvPr/>
        </p:nvSpPr>
        <p:spPr>
          <a:xfrm>
            <a:off x="2828379" y="1578516"/>
            <a:ext cx="2254820"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Treatment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Inpatient Period</a:t>
            </a:r>
          </a:p>
        </p:txBody>
      </p:sp>
      <p:sp>
        <p:nvSpPr>
          <p:cNvPr id="28" name="Rectangle 27">
            <a:extLst>
              <a:ext uri="{FF2B5EF4-FFF2-40B4-BE49-F238E27FC236}">
                <a16:creationId xmlns:a16="http://schemas.microsoft.com/office/drawing/2014/main" id="{6BD12DD1-4CEE-4127-BDE6-3318F367DDCA}"/>
              </a:ext>
            </a:extLst>
          </p:cNvPr>
          <p:cNvSpPr/>
          <p:nvPr/>
        </p:nvSpPr>
        <p:spPr>
          <a:xfrm>
            <a:off x="376317" y="5807337"/>
            <a:ext cx="11279655" cy="707886"/>
          </a:xfrm>
          <a:prstGeom prst="rect">
            <a:avLst/>
          </a:prstGeom>
        </p:spPr>
        <p:txBody>
          <a:bodyPr wrap="square" lIns="45720" rIns="45720" anchor="b" anchorCtr="0">
            <a:spAutoFit/>
          </a:bodyPr>
          <a:lstStyle/>
          <a:p>
            <a:pPr>
              <a:spcAft>
                <a:spcPts val="600"/>
              </a:spcAft>
              <a:defRPr/>
            </a:pPr>
            <a:r>
              <a:rPr lang="en-US" sz="800" baseline="30000" dirty="0"/>
              <a:t>a</a:t>
            </a:r>
            <a:r>
              <a:rPr lang="en-US" sz="800" dirty="0"/>
              <a:t>Single-arm, open-label, uncontrolled study. ZYNRELEF was given with a scheduled non-opioid MMA regimen. </a:t>
            </a:r>
            <a:r>
              <a:rPr lang="en-US" sz="800" baseline="30000" dirty="0">
                <a:solidFill>
                  <a:srgbClr val="05192B"/>
                </a:solidFill>
              </a:rPr>
              <a:t>b</a:t>
            </a:r>
            <a:r>
              <a:rPr lang="en-US" sz="800" dirty="0">
                <a:solidFill>
                  <a:srgbClr val="05192B"/>
                </a:solidFill>
              </a:rPr>
              <a:t>OTC = Scheduled postoperative analgesic regimen of oral ibuprofen 600 mg q6h, then 3 hours later oral acetaminophen 1 g q6h, alternating for 72 hours, then as needed.</a:t>
            </a:r>
            <a:br>
              <a:rPr lang="en-US" sz="800" dirty="0">
                <a:solidFill>
                  <a:srgbClr val="05192B"/>
                </a:solidFill>
              </a:rPr>
            </a:br>
            <a:r>
              <a:rPr lang="en-US" sz="800" b="1" dirty="0"/>
              <a:t>SOC: </a:t>
            </a:r>
            <a:r>
              <a:rPr lang="en-US" sz="800" dirty="0"/>
              <a:t>standard-of-care. </a:t>
            </a:r>
            <a:r>
              <a:rPr lang="en-US" sz="800" b="1" dirty="0"/>
              <a:t>MMA: </a:t>
            </a:r>
            <a:r>
              <a:rPr lang="en-US" sz="800" dirty="0"/>
              <a:t>multimodal analgesia. </a:t>
            </a:r>
            <a:r>
              <a:rPr kumimoji="0" lang="en-US" sz="800" b="1" i="0" u="none" strike="noStrike" kern="1200" cap="none" spc="0" normalizeH="0" baseline="0" noProof="0" dirty="0">
                <a:ln>
                  <a:noFill/>
                </a:ln>
                <a:effectLst/>
                <a:uLnTx/>
                <a:uFillTx/>
                <a:ea typeface="+mn-ea"/>
                <a:cs typeface="+mn-cs"/>
              </a:rPr>
              <a:t>OTC:</a:t>
            </a:r>
            <a:r>
              <a:rPr kumimoji="0" lang="en-US" sz="800" b="0" i="0" u="none" strike="noStrike" kern="1200" cap="none" spc="0" normalizeH="0" baseline="0" noProof="0" dirty="0">
                <a:ln>
                  <a:noFill/>
                </a:ln>
                <a:effectLst/>
                <a:uLnTx/>
                <a:uFillTx/>
                <a:ea typeface="+mn-ea"/>
                <a:cs typeface="+mn-cs"/>
              </a:rPr>
              <a:t> over-the-counter. </a:t>
            </a:r>
            <a:r>
              <a:rPr kumimoji="0" lang="en-US" sz="800" b="1" i="0" u="none" strike="noStrike" kern="1200" cap="none" spc="0" normalizeH="0" baseline="0" noProof="0" dirty="0">
                <a:ln>
                  <a:noFill/>
                </a:ln>
                <a:effectLst/>
                <a:uLnTx/>
                <a:uFillTx/>
                <a:ea typeface="+mn-ea"/>
                <a:cs typeface="+mn-cs"/>
              </a:rPr>
              <a:t>q6h:</a:t>
            </a:r>
            <a:r>
              <a:rPr kumimoji="0" lang="en-US" sz="800" b="0" i="0" u="none" strike="noStrike" kern="1200" cap="none" spc="0" normalizeH="0" baseline="0" noProof="0" dirty="0">
                <a:ln>
                  <a:noFill/>
                </a:ln>
                <a:effectLst/>
                <a:uLnTx/>
                <a:uFillTx/>
                <a:ea typeface="+mn-ea"/>
                <a:cs typeface="+mn-cs"/>
              </a:rPr>
              <a:t> every 6 hours. </a:t>
            </a:r>
            <a:br>
              <a:rPr lang="en-US" sz="800" b="1" dirty="0"/>
            </a:br>
            <a:r>
              <a:rPr kumimoji="0" lang="en-US" sz="800" b="1" i="0" u="none" strike="noStrike" kern="1200" cap="none" spc="0" normalizeH="0" baseline="0" noProof="0" dirty="0">
                <a:ln>
                  <a:noFill/>
                </a:ln>
                <a:effectLst/>
                <a:uLnTx/>
                <a:uFillTx/>
                <a:ea typeface="+mn-ea"/>
                <a:cs typeface="+mn-cs"/>
              </a:rPr>
              <a:t>References: </a:t>
            </a:r>
            <a:r>
              <a:rPr lang="en-US" sz="800" b="1" dirty="0"/>
              <a:t>1. </a:t>
            </a:r>
            <a:r>
              <a:rPr lang="en-US" sz="800" dirty="0">
                <a:solidFill>
                  <a:schemeClr val="accent3">
                    <a:lumMod val="50000"/>
                  </a:schemeClr>
                </a:solidFill>
              </a:rPr>
              <a:t>Pollak R, Cai D, Gan TJ. </a:t>
            </a:r>
            <a:r>
              <a:rPr lang="en-US" sz="800" i="1" dirty="0">
                <a:solidFill>
                  <a:schemeClr val="accent3">
                    <a:lumMod val="50000"/>
                  </a:schemeClr>
                </a:solidFill>
              </a:rPr>
              <a:t>J Am Podiatr Med Assoc. </a:t>
            </a:r>
            <a:r>
              <a:rPr lang="en-US" sz="800" dirty="0">
                <a:solidFill>
                  <a:schemeClr val="accent3">
                    <a:lumMod val="50000"/>
                  </a:schemeClr>
                </a:solidFill>
              </a:rPr>
              <a:t>2021:20-204. doi:10.7547/20-204. </a:t>
            </a:r>
            <a:r>
              <a:rPr lang="en-US" sz="800" b="1" dirty="0"/>
              <a:t>2.</a:t>
            </a:r>
            <a:r>
              <a:rPr lang="en-US" sz="800" dirty="0"/>
              <a:t> Viscusi E, Gimbel JS, Pollack RA, et al. </a:t>
            </a:r>
            <a:r>
              <a:rPr lang="en-US" sz="800" i="1" dirty="0"/>
              <a:t>Reg Anesth Pain Med</a:t>
            </a:r>
            <a:r>
              <a:rPr lang="en-US" sz="800" dirty="0"/>
              <a:t>. 2019;44(7):700-706. </a:t>
            </a:r>
            <a:r>
              <a:rPr lang="en-US" sz="800" b="1" dirty="0"/>
              <a:t>3.</a:t>
            </a:r>
            <a:r>
              <a:rPr lang="en-US" sz="800" dirty="0"/>
              <a:t> ZYNRELEF [package insert]. San Diego, CA: Heron Therapeutics Inc; 2021.</a:t>
            </a:r>
            <a:endParaRPr kumimoji="0" lang="en-US" sz="800" b="0" i="0" u="none" strike="noStrike" kern="1200" cap="none" spc="0" normalizeH="0" baseline="0" noProof="0" dirty="0">
              <a:ln>
                <a:noFill/>
              </a:ln>
              <a:effectLst/>
              <a:uLnTx/>
              <a:uFillTx/>
              <a:ea typeface="+mn-ea"/>
              <a:cs typeface="+mn-cs"/>
            </a:endParaRPr>
          </a:p>
        </p:txBody>
      </p:sp>
      <p:sp>
        <p:nvSpPr>
          <p:cNvPr id="25" name="Rectangle 24">
            <a:extLst>
              <a:ext uri="{FF2B5EF4-FFF2-40B4-BE49-F238E27FC236}">
                <a16:creationId xmlns:a16="http://schemas.microsoft.com/office/drawing/2014/main" id="{3EDA96C8-BB7A-432D-8499-DADCBD695825}"/>
              </a:ext>
            </a:extLst>
          </p:cNvPr>
          <p:cNvSpPr/>
          <p:nvPr/>
        </p:nvSpPr>
        <p:spPr>
          <a:xfrm>
            <a:off x="731520"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27" name="Rectangle 26">
            <a:extLst>
              <a:ext uri="{FF2B5EF4-FFF2-40B4-BE49-F238E27FC236}">
                <a16:creationId xmlns:a16="http://schemas.microsoft.com/office/drawing/2014/main" id="{BE188082-141A-4723-A20F-8AF8AA003E45}"/>
              </a:ext>
            </a:extLst>
          </p:cNvPr>
          <p:cNvSpPr/>
          <p:nvPr/>
        </p:nvSpPr>
        <p:spPr>
          <a:xfrm>
            <a:off x="2464800" y="2312258"/>
            <a:ext cx="2926692" cy="600164"/>
          </a:xfrm>
          <a:prstGeom prst="rect">
            <a:avLst/>
          </a:prstGeom>
        </p:spPr>
        <p:txBody>
          <a:bodyPr wrap="square">
            <a:spAutoFit/>
          </a:bodyPr>
          <a:lstStyle/>
          <a:p>
            <a:pPr algn="ctr"/>
            <a:r>
              <a:rPr lang="en-US" sz="1100" i="1" dirty="0">
                <a:solidFill>
                  <a:srgbClr val="05192B"/>
                </a:solidFill>
                <a:latin typeface="Arial" panose="020B0604020202020204" pitchFamily="34" charset="0"/>
                <a:ea typeface="Calibri" panose="020F0502020204030204" pitchFamily="34" charset="0"/>
              </a:rPr>
              <a:t>Study did not include comparator arms; superiority to SOC and placebo demonstrated in EPOCH 1 Bunionectomy</a:t>
            </a:r>
            <a:r>
              <a:rPr lang="en-US" sz="1100" i="1" baseline="30000" dirty="0">
                <a:solidFill>
                  <a:srgbClr val="05192B"/>
                </a:solidFill>
                <a:latin typeface="Arial" panose="020B0604020202020204" pitchFamily="34" charset="0"/>
                <a:ea typeface="Calibri" panose="020F0502020204030204" pitchFamily="34" charset="0"/>
              </a:rPr>
              <a:t>2,3</a:t>
            </a:r>
            <a:endParaRPr lang="en-US" sz="1100" i="1" baseline="30000" dirty="0"/>
          </a:p>
        </p:txBody>
      </p:sp>
      <p:sp>
        <p:nvSpPr>
          <p:cNvPr id="29" name="Rectangle: Rounded Corners 30">
            <a:extLst>
              <a:ext uri="{FF2B5EF4-FFF2-40B4-BE49-F238E27FC236}">
                <a16:creationId xmlns:a16="http://schemas.microsoft.com/office/drawing/2014/main" id="{4EAEA3C3-A540-4FBB-B76E-6DCE5F738314}"/>
              </a:ext>
            </a:extLst>
          </p:cNvPr>
          <p:cNvSpPr/>
          <p:nvPr/>
        </p:nvSpPr>
        <p:spPr>
          <a:xfrm>
            <a:off x="5287009" y="3500790"/>
            <a:ext cx="4090756" cy="494604"/>
          </a:xfrm>
          <a:prstGeom prst="roundRect">
            <a:avLst/>
          </a:prstGeom>
          <a:solidFill>
            <a:schemeClr val="accent5">
              <a:alpha val="0"/>
            </a:schemeClr>
          </a:solidFill>
          <a:ln w="381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63AF"/>
                </a:solidFill>
                <a:effectLst/>
                <a:uLnTx/>
                <a:uFillTx/>
                <a:latin typeface="Arial"/>
                <a:ea typeface="+mn-ea"/>
                <a:cs typeface="+mn-cs"/>
              </a:rPr>
              <a:t>Daily opioid diary</a:t>
            </a:r>
            <a:endParaRPr kumimoji="0" lang="en-US" sz="1600" b="1" i="1" u="none" strike="noStrike" kern="1200" cap="none" spc="0" normalizeH="0" baseline="30000" noProof="0" dirty="0">
              <a:ln>
                <a:noFill/>
              </a:ln>
              <a:solidFill>
                <a:srgbClr val="3763AF"/>
              </a:solidFill>
              <a:effectLst/>
              <a:uLnTx/>
              <a:uFillTx/>
              <a:latin typeface="Arial"/>
              <a:ea typeface="+mn-ea"/>
              <a:cs typeface="+mn-cs"/>
            </a:endParaRPr>
          </a:p>
        </p:txBody>
      </p:sp>
      <p:sp>
        <p:nvSpPr>
          <p:cNvPr id="31" name="TextBox 30">
            <a:extLst>
              <a:ext uri="{FF2B5EF4-FFF2-40B4-BE49-F238E27FC236}">
                <a16:creationId xmlns:a16="http://schemas.microsoft.com/office/drawing/2014/main" id="{F628A9C7-F2A6-3B44-8A0D-D75736D1149C}"/>
              </a:ext>
            </a:extLst>
          </p:cNvPr>
          <p:cNvSpPr txBox="1"/>
          <p:nvPr/>
        </p:nvSpPr>
        <p:spPr>
          <a:xfrm>
            <a:off x="619222" y="1307095"/>
            <a:ext cx="5940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Bunionectomy With Osteotomy and Internal Fixation</a:t>
            </a:r>
          </a:p>
        </p:txBody>
      </p:sp>
      <p:sp>
        <p:nvSpPr>
          <p:cNvPr id="30" name="TextBox 29">
            <a:extLst>
              <a:ext uri="{FF2B5EF4-FFF2-40B4-BE49-F238E27FC236}">
                <a16:creationId xmlns:a16="http://schemas.microsoft.com/office/drawing/2014/main" id="{91266CD2-6F42-DB49-A932-24C98EF521FF}"/>
              </a:ext>
            </a:extLst>
          </p:cNvPr>
          <p:cNvSpPr txBox="1"/>
          <p:nvPr/>
        </p:nvSpPr>
        <p:spPr>
          <a:xfrm>
            <a:off x="359289" y="5232035"/>
            <a:ext cx="10160064" cy="584775"/>
          </a:xfrm>
          <a:prstGeom prst="rect">
            <a:avLst/>
          </a:prstGeom>
          <a:noFill/>
        </p:spPr>
        <p:txBody>
          <a:bodyPr wrap="square" rtlCol="0">
            <a:spAutoFit/>
          </a:bodyPr>
          <a:lstStyle/>
          <a:p>
            <a:r>
              <a:rPr lang="en-US" sz="1600" b="1" dirty="0"/>
              <a:t>Following administration of ZYNRELEF, if additional NSAID medication is indicated in the postoperative period, monitor patients for signs and symptoms of NSAID-related GI adverse reactions.</a:t>
            </a:r>
          </a:p>
        </p:txBody>
      </p:sp>
      <p:sp>
        <p:nvSpPr>
          <p:cNvPr id="33" name="Footer Placeholder 4">
            <a:extLst>
              <a:ext uri="{FF2B5EF4-FFF2-40B4-BE49-F238E27FC236}">
                <a16:creationId xmlns:a16="http://schemas.microsoft.com/office/drawing/2014/main" id="{59B0D864-44A4-B543-BFAF-491D55F1BD8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20533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E708-B561-494C-9381-F942C923BF07}"/>
              </a:ext>
            </a:extLst>
          </p:cNvPr>
          <p:cNvSpPr>
            <a:spLocks noGrp="1"/>
          </p:cNvSpPr>
          <p:nvPr>
            <p:ph type="title"/>
          </p:nvPr>
        </p:nvSpPr>
        <p:spPr>
          <a:xfrm>
            <a:off x="699047" y="344966"/>
            <a:ext cx="10956926" cy="1042403"/>
          </a:xfrm>
        </p:spPr>
        <p:txBody>
          <a:bodyPr>
            <a:normAutofit/>
          </a:bodyPr>
          <a:lstStyle/>
          <a:p>
            <a:r>
              <a:rPr lang="en-US" dirty="0"/>
              <a:t>EPOCH 2 Single-Arm</a:t>
            </a:r>
            <a:r>
              <a:rPr lang="en-US" baseline="30000" dirty="0"/>
              <a:t>a</a:t>
            </a:r>
            <a:r>
              <a:rPr lang="en-US" dirty="0"/>
              <a:t> Follow-On (Herniorrhaphy): Study Design</a:t>
            </a:r>
            <a:r>
              <a:rPr lang="en-US" baseline="30000" dirty="0"/>
              <a:t>1</a:t>
            </a:r>
            <a:r>
              <a:rPr lang="en-US" dirty="0"/>
              <a:t> </a:t>
            </a:r>
          </a:p>
        </p:txBody>
      </p:sp>
      <p:sp>
        <p:nvSpPr>
          <p:cNvPr id="13" name="Rectangle 12">
            <a:extLst>
              <a:ext uri="{FF2B5EF4-FFF2-40B4-BE49-F238E27FC236}">
                <a16:creationId xmlns:a16="http://schemas.microsoft.com/office/drawing/2014/main" id="{4D6C93A6-9C26-4391-9386-DC4ED8CEE9B5}"/>
              </a:ext>
            </a:extLst>
          </p:cNvPr>
          <p:cNvSpPr/>
          <p:nvPr/>
        </p:nvSpPr>
        <p:spPr>
          <a:xfrm>
            <a:off x="1048950" y="1580952"/>
            <a:ext cx="1774188" cy="762000"/>
          </a:xfrm>
          <a:prstGeom prst="rect">
            <a:avLst/>
          </a:prstGeom>
          <a:noFill/>
          <a:ln w="38100">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Screening</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600" b="1" i="0" u="none" strike="noStrike" kern="1200" cap="none" spc="0" normalizeH="0" baseline="0" noProof="0" dirty="0">
                <a:ln>
                  <a:noFill/>
                </a:ln>
                <a:solidFill>
                  <a:srgbClr val="3763AF"/>
                </a:solidFill>
                <a:effectLst/>
                <a:uLnTx/>
                <a:uFillTx/>
                <a:latin typeface="Arial"/>
                <a:ea typeface="+mn-ea"/>
                <a:cs typeface="+mn-cs"/>
              </a:rPr>
              <a:t>(21 days)</a:t>
            </a:r>
          </a:p>
        </p:txBody>
      </p:sp>
      <p:sp>
        <p:nvSpPr>
          <p:cNvPr id="22" name="Content Placeholder 2">
            <a:extLst>
              <a:ext uri="{FF2B5EF4-FFF2-40B4-BE49-F238E27FC236}">
                <a16:creationId xmlns:a16="http://schemas.microsoft.com/office/drawing/2014/main" id="{4600E659-CDEC-44D6-B77F-FAF79B1733A9}"/>
              </a:ext>
            </a:extLst>
          </p:cNvPr>
          <p:cNvSpPr txBox="1">
            <a:spLocks/>
          </p:cNvSpPr>
          <p:nvPr/>
        </p:nvSpPr>
        <p:spPr>
          <a:xfrm>
            <a:off x="594221" y="2410300"/>
            <a:ext cx="2289152" cy="1965514"/>
          </a:xfrm>
          <a:prstGeom prst="rect">
            <a:avLst/>
          </a:prstGeom>
        </p:spPr>
        <p:txBody>
          <a:bodyPr>
            <a:no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3 sites in the </a:t>
            </a:r>
            <a:b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United States</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n = 33</a:t>
            </a:r>
          </a:p>
          <a:p>
            <a:pPr marL="228600" indent="-228600">
              <a:spcAft>
                <a:spcPts val="600"/>
              </a:spcAft>
              <a:buClr>
                <a:schemeClr val="accent2"/>
              </a:buClr>
              <a:defRPr/>
            </a:pPr>
            <a:r>
              <a:rPr lang="en-US" sz="1600" b="1" dirty="0"/>
              <a:t>Protocol included </a:t>
            </a:r>
            <a:br>
              <a:rPr lang="en-US" sz="1600" b="1" dirty="0"/>
            </a:br>
            <a:r>
              <a:rPr lang="en-US" sz="1600" b="1" dirty="0"/>
              <a:t>an oral non-opioid MMA regimen</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3EC183C2-3E5C-4934-A5F4-9FA635E332ED}"/>
              </a:ext>
            </a:extLst>
          </p:cNvPr>
          <p:cNvSpPr txBox="1"/>
          <p:nvPr/>
        </p:nvSpPr>
        <p:spPr>
          <a:xfrm>
            <a:off x="6669250" y="4442170"/>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42" name="TextBox 41">
            <a:extLst>
              <a:ext uri="{FF2B5EF4-FFF2-40B4-BE49-F238E27FC236}">
                <a16:creationId xmlns:a16="http://schemas.microsoft.com/office/drawing/2014/main" id="{A0918F76-570E-4BBE-A120-291C101D0082}"/>
              </a:ext>
            </a:extLst>
          </p:cNvPr>
          <p:cNvSpPr txBox="1"/>
          <p:nvPr/>
        </p:nvSpPr>
        <p:spPr>
          <a:xfrm>
            <a:off x="8889718" y="4442170"/>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43" name="TextBox 42">
            <a:extLst>
              <a:ext uri="{FF2B5EF4-FFF2-40B4-BE49-F238E27FC236}">
                <a16:creationId xmlns:a16="http://schemas.microsoft.com/office/drawing/2014/main" id="{3522DB09-757F-4915-9AAD-77D6B06FB64E}"/>
              </a:ext>
            </a:extLst>
          </p:cNvPr>
          <p:cNvSpPr txBox="1"/>
          <p:nvPr/>
        </p:nvSpPr>
        <p:spPr>
          <a:xfrm>
            <a:off x="1550708" y="4442170"/>
            <a:ext cx="2514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Time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(Time of administration)</a:t>
            </a:r>
          </a:p>
        </p:txBody>
      </p:sp>
      <p:sp>
        <p:nvSpPr>
          <p:cNvPr id="44" name="TextBox 43">
            <a:extLst>
              <a:ext uri="{FF2B5EF4-FFF2-40B4-BE49-F238E27FC236}">
                <a16:creationId xmlns:a16="http://schemas.microsoft.com/office/drawing/2014/main" id="{C03E1A93-F6A1-4629-B16B-1551981B2E14}"/>
              </a:ext>
            </a:extLst>
          </p:cNvPr>
          <p:cNvSpPr txBox="1"/>
          <p:nvPr/>
        </p:nvSpPr>
        <p:spPr>
          <a:xfrm>
            <a:off x="4314099" y="4442170"/>
            <a:ext cx="14974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72 hours</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(Discharge)</a:t>
            </a:r>
            <a:endParaRPr kumimoji="0" lang="en-US" sz="1600" b="1" i="0" u="none" strike="noStrike" kern="1200" cap="none" spc="0" normalizeH="0" baseline="0" noProof="0" dirty="0">
              <a:ln>
                <a:noFill/>
              </a:ln>
              <a:solidFill>
                <a:srgbClr val="3763AF"/>
              </a:solidFill>
              <a:effectLst/>
              <a:uLnTx/>
              <a:uFillTx/>
              <a:latin typeface="Arial"/>
              <a:ea typeface="+mn-ea"/>
              <a:cs typeface="+mn-cs"/>
            </a:endParaRPr>
          </a:p>
        </p:txBody>
      </p:sp>
      <p:cxnSp>
        <p:nvCxnSpPr>
          <p:cNvPr id="45" name="Straight Connector 44">
            <a:extLst>
              <a:ext uri="{FF2B5EF4-FFF2-40B4-BE49-F238E27FC236}">
                <a16:creationId xmlns:a16="http://schemas.microsoft.com/office/drawing/2014/main" id="{82DAB993-C683-4320-8474-37E01998920B}"/>
              </a:ext>
            </a:extLst>
          </p:cNvPr>
          <p:cNvCxnSpPr/>
          <p:nvPr/>
        </p:nvCxnSpPr>
        <p:spPr bwMode="auto">
          <a:xfrm>
            <a:off x="7276899" y="4151499"/>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E14DF5B2-8740-43AB-9165-09A579B671BF}"/>
              </a:ext>
            </a:extLst>
          </p:cNvPr>
          <p:cNvCxnSpPr/>
          <p:nvPr/>
        </p:nvCxnSpPr>
        <p:spPr bwMode="auto">
          <a:xfrm>
            <a:off x="9490973" y="4153813"/>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A3631E44-937C-4280-AEB9-5AE22180FDFC}"/>
              </a:ext>
            </a:extLst>
          </p:cNvPr>
          <p:cNvCxnSpPr/>
          <p:nvPr/>
        </p:nvCxnSpPr>
        <p:spPr bwMode="auto">
          <a:xfrm>
            <a:off x="5062826" y="4151499"/>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6960D1FC-769C-40D4-836C-21B581AE83FF}"/>
              </a:ext>
            </a:extLst>
          </p:cNvPr>
          <p:cNvCxnSpPr/>
          <p:nvPr/>
        </p:nvCxnSpPr>
        <p:spPr bwMode="auto">
          <a:xfrm>
            <a:off x="2800719" y="4151499"/>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D8D395DE-8EEB-402A-8115-A29F1B96CFA5}"/>
              </a:ext>
            </a:extLst>
          </p:cNvPr>
          <p:cNvCxnSpPr>
            <a:cxnSpLocks/>
          </p:cNvCxnSpPr>
          <p:nvPr/>
        </p:nvCxnSpPr>
        <p:spPr>
          <a:xfrm>
            <a:off x="2800719" y="4288659"/>
            <a:ext cx="667512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561DD0E-3FF8-4F9D-9B8E-E9EF36DF05D4}"/>
              </a:ext>
            </a:extLst>
          </p:cNvPr>
          <p:cNvCxnSpPr/>
          <p:nvPr/>
        </p:nvCxnSpPr>
        <p:spPr>
          <a:xfrm>
            <a:off x="5222308" y="3939450"/>
            <a:ext cx="4208846" cy="1387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E72BF05-290C-4A56-A80B-978EBF891190}"/>
              </a:ext>
            </a:extLst>
          </p:cNvPr>
          <p:cNvSpPr/>
          <p:nvPr/>
        </p:nvSpPr>
        <p:spPr>
          <a:xfrm>
            <a:off x="2808006" y="3319310"/>
            <a:ext cx="2240280" cy="731520"/>
          </a:xfrm>
          <a:prstGeom prst="rect">
            <a:avLst/>
          </a:prstGeom>
          <a:solidFill>
            <a:schemeClr val="accent5"/>
          </a:solidFill>
          <a:ln w="38100">
            <a:noFill/>
          </a:ln>
        </p:spPr>
        <p:txBody>
          <a:bodyPr wrap="square" rtlCol="0" anchor="ctr">
            <a:noAutofit/>
          </a:bodyPr>
          <a:lstStyle/>
          <a:p>
            <a:pPr lvl="0" algn="ctr">
              <a:defRPr/>
            </a:pPr>
            <a:r>
              <a:rPr kumimoji="0" lang="en-US" sz="1350" b="1" i="0" u="none" strike="noStrike" kern="1200" cap="none" spc="0" normalizeH="0" baseline="0" noProof="0" dirty="0">
                <a:ln>
                  <a:noFill/>
                </a:ln>
                <a:solidFill>
                  <a:srgbClr val="FFFFFF"/>
                </a:solidFill>
                <a:effectLst/>
                <a:uLnTx/>
                <a:uFillTx/>
                <a:latin typeface="Arial" panose="020B0604020202020204"/>
                <a:ea typeface="+mn-ea"/>
                <a:cs typeface="+mn-cs"/>
              </a:rPr>
              <a:t>ZYNRELEF </a:t>
            </a:r>
          </a:p>
          <a:p>
            <a:pPr lvl="0" algn="ctr">
              <a:defRPr/>
            </a:pPr>
            <a:r>
              <a:rPr kumimoji="0" lang="en-US" sz="1350" b="1" i="0" u="none" strike="noStrike" kern="1200" cap="none" spc="0" normalizeH="0" baseline="0" noProof="0" dirty="0">
                <a:ln>
                  <a:noFill/>
                </a:ln>
                <a:solidFill>
                  <a:srgbClr val="FFFFFF"/>
                </a:solidFill>
                <a:effectLst/>
                <a:uLnTx/>
                <a:uFillTx/>
                <a:latin typeface="Arial" panose="020B0604020202020204"/>
                <a:ea typeface="+mn-ea"/>
                <a:cs typeface="+mn-cs"/>
              </a:rPr>
              <a:t>300 mg/9 mg </a:t>
            </a:r>
            <a:br>
              <a:rPr kumimoji="0" lang="en-US" sz="135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350" b="1" i="0" u="none" strike="noStrike" kern="1200" cap="none" spc="0" normalizeH="0" baseline="0" noProof="0" dirty="0">
                <a:ln>
                  <a:noFill/>
                </a:ln>
                <a:solidFill>
                  <a:srgbClr val="FFFFFF"/>
                </a:solidFill>
                <a:effectLst/>
                <a:uLnTx/>
                <a:uFillTx/>
                <a:latin typeface="Arial" panose="020B0604020202020204"/>
                <a:ea typeface="+mn-ea"/>
                <a:cs typeface="+mn-cs"/>
              </a:rPr>
              <a:t>+ OTC</a:t>
            </a:r>
            <a:r>
              <a:rPr lang="en-US" sz="1350" b="1" baseline="30000" dirty="0">
                <a:solidFill>
                  <a:srgbClr val="FFFFFF"/>
                </a:solidFill>
                <a:latin typeface="Arial" panose="020B0604020202020204"/>
              </a:rPr>
              <a:t>b</a:t>
            </a:r>
            <a:endParaRPr kumimoji="0" lang="en-US" sz="1350" b="1" i="0" u="none" strike="noStrike" kern="1200" cap="none" spc="0" normalizeH="0" baseline="30000" noProof="0" dirty="0">
              <a:ln>
                <a:noFill/>
              </a:ln>
              <a:solidFill>
                <a:srgbClr val="FFFFFF"/>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8FB1171F-165D-40D4-AFF8-6AEA7E397F7D}"/>
              </a:ext>
            </a:extLst>
          </p:cNvPr>
          <p:cNvSpPr/>
          <p:nvPr/>
        </p:nvSpPr>
        <p:spPr>
          <a:xfrm>
            <a:off x="6256150" y="1580952"/>
            <a:ext cx="2141162"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Follow-Up Period</a:t>
            </a:r>
          </a:p>
        </p:txBody>
      </p:sp>
      <p:sp>
        <p:nvSpPr>
          <p:cNvPr id="91" name="Rectangle: Rounded Corners 7">
            <a:extLst>
              <a:ext uri="{FF2B5EF4-FFF2-40B4-BE49-F238E27FC236}">
                <a16:creationId xmlns:a16="http://schemas.microsoft.com/office/drawing/2014/main" id="{6C151F37-D396-4CCC-9FA0-5D84B9EDABFD}"/>
              </a:ext>
            </a:extLst>
          </p:cNvPr>
          <p:cNvSpPr/>
          <p:nvPr/>
        </p:nvSpPr>
        <p:spPr>
          <a:xfrm>
            <a:off x="2828379" y="1580952"/>
            <a:ext cx="2254820"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Treatment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Inpatient Period</a:t>
            </a:r>
          </a:p>
        </p:txBody>
      </p:sp>
      <p:sp>
        <p:nvSpPr>
          <p:cNvPr id="23" name="Rectangle 22">
            <a:extLst>
              <a:ext uri="{FF2B5EF4-FFF2-40B4-BE49-F238E27FC236}">
                <a16:creationId xmlns:a16="http://schemas.microsoft.com/office/drawing/2014/main" id="{72ED50C3-D6A8-43D0-A427-32BA737D4A41}"/>
              </a:ext>
            </a:extLst>
          </p:cNvPr>
          <p:cNvSpPr/>
          <p:nvPr/>
        </p:nvSpPr>
        <p:spPr>
          <a:xfrm>
            <a:off x="376317" y="5773805"/>
            <a:ext cx="10956927" cy="707886"/>
          </a:xfrm>
          <a:prstGeom prst="rect">
            <a:avLst/>
          </a:prstGeom>
        </p:spPr>
        <p:txBody>
          <a:bodyPr wrap="square" lIns="45720" rIns="45720" anchor="b" anchorCtr="0">
            <a:spAutoFit/>
          </a:bodyPr>
          <a:lstStyle/>
          <a:p>
            <a:pPr>
              <a:defRPr/>
            </a:pPr>
            <a:r>
              <a:rPr lang="en-US" sz="800" baseline="30000" dirty="0"/>
              <a:t>a</a:t>
            </a:r>
            <a:r>
              <a:rPr lang="en-US" sz="800" dirty="0"/>
              <a:t>Single-arm, open-label, uncontrolled study. ZYNRELEF was given with a scheduled non-opioid MMA regimen. </a:t>
            </a:r>
            <a:r>
              <a:rPr lang="en-US" sz="800" baseline="30000" dirty="0">
                <a:solidFill>
                  <a:srgbClr val="05192B"/>
                </a:solidFill>
              </a:rPr>
              <a:t>b</a:t>
            </a:r>
            <a:r>
              <a:rPr lang="en-US" sz="800" dirty="0">
                <a:solidFill>
                  <a:srgbClr val="05192B"/>
                </a:solidFill>
              </a:rPr>
              <a:t>OTC = Scheduled postoperative analgesic regimen of oral ibuprofen 600 mg q6h, then 3 hours later oral acetaminophen 1 g q6h, alternating for 72 hours, then as needed.  </a:t>
            </a:r>
            <a:r>
              <a:rPr lang="en-US" sz="800" b="1" dirty="0"/>
              <a:t>Note: </a:t>
            </a:r>
            <a:r>
              <a:rPr lang="en-US" sz="800" dirty="0"/>
              <a:t>Study was comprised of 2 cohorts. The Cohort 2 patients (n = 30) received the same OTC oral analgesics as Cohort 1 (n = 33), as well as a dose of IV ketorolac intraoperatively. The addition of IV ketorolac provided no additional benefit beyond oral acetaminophen and ibuprofen.</a:t>
            </a:r>
            <a:r>
              <a:rPr lang="en-US" sz="800" baseline="30000" dirty="0"/>
              <a:t>3</a:t>
            </a:r>
            <a:r>
              <a:rPr lang="en-US" sz="800" dirty="0"/>
              <a:t> Figures on the subsequent efficacy slides reflect results from Cohort 1.  </a:t>
            </a:r>
            <a:r>
              <a:rPr lang="en-US" sz="800" b="1" dirty="0"/>
              <a:t>SOC: </a:t>
            </a:r>
            <a:r>
              <a:rPr lang="en-US" sz="800" dirty="0"/>
              <a:t>standard-of-care.</a:t>
            </a:r>
            <a:r>
              <a:rPr lang="en-US" sz="800" b="1" dirty="0"/>
              <a:t> MMA: </a:t>
            </a:r>
            <a:r>
              <a:rPr lang="en-US" sz="800" dirty="0"/>
              <a:t>multimodal analgesia. </a:t>
            </a:r>
            <a:r>
              <a:rPr kumimoji="0" lang="en-US" sz="800" b="1" i="0" u="none" strike="noStrike" kern="1200" cap="none" spc="0" normalizeH="0" baseline="0" noProof="0" dirty="0">
                <a:ln>
                  <a:noFill/>
                </a:ln>
                <a:effectLst/>
                <a:uLnTx/>
                <a:uFillTx/>
                <a:ea typeface="+mn-ea"/>
                <a:cs typeface="+mn-cs"/>
              </a:rPr>
              <a:t>OTC:</a:t>
            </a:r>
            <a:r>
              <a:rPr kumimoji="0" lang="en-US" sz="800" b="0" i="0" u="none" strike="noStrike" kern="1200" cap="none" spc="0" normalizeH="0" baseline="0" noProof="0" dirty="0">
                <a:ln>
                  <a:noFill/>
                </a:ln>
                <a:effectLst/>
                <a:uLnTx/>
                <a:uFillTx/>
                <a:ea typeface="+mn-ea"/>
                <a:cs typeface="+mn-cs"/>
              </a:rPr>
              <a:t> over-the-counter. </a:t>
            </a:r>
            <a:r>
              <a:rPr lang="en-US" sz="800" b="1" dirty="0"/>
              <a:t>q6h:</a:t>
            </a:r>
            <a:r>
              <a:rPr lang="en-US" sz="800" dirty="0"/>
              <a:t> every 6 hours. </a:t>
            </a:r>
            <a:r>
              <a:rPr lang="en-US" sz="800" b="1" dirty="0"/>
              <a:t>IV:</a:t>
            </a:r>
            <a:r>
              <a:rPr lang="en-US" sz="800" dirty="0"/>
              <a:t> intravenous.   </a:t>
            </a:r>
            <a:r>
              <a:rPr kumimoji="0" lang="en-US" sz="800" b="1" i="0" u="none" strike="noStrike" kern="1200" cap="none" spc="0" normalizeH="0" baseline="0" noProof="0" dirty="0">
                <a:ln>
                  <a:noFill/>
                </a:ln>
                <a:effectLst/>
                <a:uLnTx/>
                <a:uFillTx/>
                <a:ea typeface="+mn-ea"/>
                <a:cs typeface="+mn-cs"/>
              </a:rPr>
              <a:t>References: 1. </a:t>
            </a:r>
            <a:r>
              <a:rPr lang="en-US" sz="800" dirty="0"/>
              <a:t>Singla N, Winkle P, Bertoch T, et al. </a:t>
            </a:r>
            <a:r>
              <a:rPr lang="en-US" sz="800" i="1" dirty="0"/>
              <a:t>Surgery</a:t>
            </a:r>
            <a:r>
              <a:rPr lang="en-US" sz="800" dirty="0"/>
              <a:t>. 2020;168(5):915-920. </a:t>
            </a:r>
            <a:r>
              <a:rPr lang="en-US" sz="800" b="1" dirty="0"/>
              <a:t>2.</a:t>
            </a:r>
            <a:r>
              <a:rPr lang="en-US" sz="800" dirty="0"/>
              <a:t> Viscusi E, Minkowitz H, Winkle P, et al. </a:t>
            </a:r>
            <a:r>
              <a:rPr lang="en-US" sz="800" i="1" dirty="0"/>
              <a:t>Hernia</a:t>
            </a:r>
            <a:r>
              <a:rPr lang="en-US" sz="800" dirty="0"/>
              <a:t>. 2019;23(6):1071-1080. </a:t>
            </a:r>
            <a:r>
              <a:rPr lang="en-US" sz="800" b="1" dirty="0"/>
              <a:t>3.</a:t>
            </a:r>
            <a:r>
              <a:rPr lang="en-US" sz="800" dirty="0"/>
              <a:t> ZYNRELEF [package insert]. San Diego, CA: Heron Therapeutics Inc; 2021. </a:t>
            </a:r>
            <a:endParaRPr kumimoji="0" lang="en-US" sz="800" b="0" i="0" u="none" strike="noStrike" kern="1200" cap="none" spc="0" normalizeH="0" baseline="0" noProof="0" dirty="0">
              <a:ln>
                <a:noFill/>
              </a:ln>
              <a:effectLst/>
              <a:uLnTx/>
              <a:uFillTx/>
            </a:endParaRPr>
          </a:p>
        </p:txBody>
      </p:sp>
      <p:sp>
        <p:nvSpPr>
          <p:cNvPr id="24" name="Rectangle 23">
            <a:extLst>
              <a:ext uri="{FF2B5EF4-FFF2-40B4-BE49-F238E27FC236}">
                <a16:creationId xmlns:a16="http://schemas.microsoft.com/office/drawing/2014/main" id="{1D403364-AEC2-4983-B714-CECCF1EB2482}"/>
              </a:ext>
            </a:extLst>
          </p:cNvPr>
          <p:cNvSpPr/>
          <p:nvPr/>
        </p:nvSpPr>
        <p:spPr>
          <a:xfrm>
            <a:off x="731520"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25" name="Rectangle 24">
            <a:extLst>
              <a:ext uri="{FF2B5EF4-FFF2-40B4-BE49-F238E27FC236}">
                <a16:creationId xmlns:a16="http://schemas.microsoft.com/office/drawing/2014/main" id="{A9DCC869-A16A-4CD0-9C53-167C292866AE}"/>
              </a:ext>
            </a:extLst>
          </p:cNvPr>
          <p:cNvSpPr/>
          <p:nvPr/>
        </p:nvSpPr>
        <p:spPr>
          <a:xfrm>
            <a:off x="2464800" y="2314694"/>
            <a:ext cx="2926692" cy="769441"/>
          </a:xfrm>
          <a:prstGeom prst="rect">
            <a:avLst/>
          </a:prstGeom>
        </p:spPr>
        <p:txBody>
          <a:bodyPr wrap="square">
            <a:spAutoFit/>
          </a:bodyPr>
          <a:lstStyle/>
          <a:p>
            <a:pPr algn="ctr"/>
            <a:r>
              <a:rPr lang="en-US" sz="1100" i="1" dirty="0">
                <a:solidFill>
                  <a:srgbClr val="05192B"/>
                </a:solidFill>
                <a:latin typeface="Arial" panose="020B0604020202020204" pitchFamily="34" charset="0"/>
                <a:ea typeface="Calibri" panose="020F0502020204030204" pitchFamily="34" charset="0"/>
              </a:rPr>
              <a:t>Study did not include comparator arms; superiority to SOC and placebo demonstrated in EPOCH 2 Herniorrhaphy</a:t>
            </a:r>
            <a:r>
              <a:rPr lang="en-US" sz="1100" i="1" baseline="30000" dirty="0">
                <a:solidFill>
                  <a:srgbClr val="05192B"/>
                </a:solidFill>
                <a:latin typeface="Arial" panose="020B0604020202020204" pitchFamily="34" charset="0"/>
                <a:ea typeface="Calibri" panose="020F0502020204030204" pitchFamily="34" charset="0"/>
              </a:rPr>
              <a:t>2,3</a:t>
            </a:r>
            <a:endParaRPr lang="en-US" sz="1100" i="1" baseline="30000" dirty="0"/>
          </a:p>
        </p:txBody>
      </p:sp>
      <p:sp>
        <p:nvSpPr>
          <p:cNvPr id="26" name="Rectangle: Rounded Corners 30">
            <a:extLst>
              <a:ext uri="{FF2B5EF4-FFF2-40B4-BE49-F238E27FC236}">
                <a16:creationId xmlns:a16="http://schemas.microsoft.com/office/drawing/2014/main" id="{758363C7-59A4-491B-A920-058C1D4CF7EE}"/>
              </a:ext>
            </a:extLst>
          </p:cNvPr>
          <p:cNvSpPr/>
          <p:nvPr/>
        </p:nvSpPr>
        <p:spPr>
          <a:xfrm>
            <a:off x="5287009" y="3503226"/>
            <a:ext cx="4090756" cy="494604"/>
          </a:xfrm>
          <a:prstGeom prst="roundRect">
            <a:avLst/>
          </a:prstGeom>
          <a:solidFill>
            <a:schemeClr val="accent5">
              <a:alpha val="0"/>
            </a:schemeClr>
          </a:solidFill>
          <a:ln w="381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63AF"/>
                </a:solidFill>
                <a:effectLst/>
                <a:uLnTx/>
                <a:uFillTx/>
                <a:latin typeface="Arial"/>
                <a:ea typeface="+mn-ea"/>
                <a:cs typeface="+mn-cs"/>
              </a:rPr>
              <a:t>Daily opioid diary</a:t>
            </a:r>
            <a:endParaRPr kumimoji="0" lang="en-US" sz="1600" b="1" i="1" u="none" strike="noStrike" kern="1200" cap="none" spc="0" normalizeH="0" baseline="30000" noProof="0" dirty="0">
              <a:ln>
                <a:noFill/>
              </a:ln>
              <a:solidFill>
                <a:srgbClr val="3763AF"/>
              </a:solidFill>
              <a:effectLst/>
              <a:uLnTx/>
              <a:uFillTx/>
              <a:latin typeface="Arial"/>
              <a:ea typeface="+mn-ea"/>
              <a:cs typeface="+mn-cs"/>
            </a:endParaRPr>
          </a:p>
        </p:txBody>
      </p:sp>
      <p:sp>
        <p:nvSpPr>
          <p:cNvPr id="27" name="TextBox 26">
            <a:extLst>
              <a:ext uri="{FF2B5EF4-FFF2-40B4-BE49-F238E27FC236}">
                <a16:creationId xmlns:a16="http://schemas.microsoft.com/office/drawing/2014/main" id="{85EAD000-A689-9A49-97F4-2BB001129463}"/>
              </a:ext>
            </a:extLst>
          </p:cNvPr>
          <p:cNvSpPr txBox="1"/>
          <p:nvPr/>
        </p:nvSpPr>
        <p:spPr>
          <a:xfrm>
            <a:off x="602903" y="1304408"/>
            <a:ext cx="3377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Open Inguinal Herniorrhaphy</a:t>
            </a:r>
          </a:p>
        </p:txBody>
      </p:sp>
      <p:sp>
        <p:nvSpPr>
          <p:cNvPr id="30" name="TextBox 29">
            <a:extLst>
              <a:ext uri="{FF2B5EF4-FFF2-40B4-BE49-F238E27FC236}">
                <a16:creationId xmlns:a16="http://schemas.microsoft.com/office/drawing/2014/main" id="{B6D35F74-205F-B74D-86E4-D94882F63E1B}"/>
              </a:ext>
            </a:extLst>
          </p:cNvPr>
          <p:cNvSpPr txBox="1"/>
          <p:nvPr/>
        </p:nvSpPr>
        <p:spPr>
          <a:xfrm>
            <a:off x="359289" y="5232035"/>
            <a:ext cx="10160064" cy="584775"/>
          </a:xfrm>
          <a:prstGeom prst="rect">
            <a:avLst/>
          </a:prstGeom>
          <a:noFill/>
        </p:spPr>
        <p:txBody>
          <a:bodyPr wrap="square" rtlCol="0">
            <a:spAutoFit/>
          </a:bodyPr>
          <a:lstStyle/>
          <a:p>
            <a:r>
              <a:rPr lang="en-US" sz="1600" b="1" dirty="0"/>
              <a:t>Following administration of ZYNRELEF, if additional NSAID medication is indicated in the postoperative period, monitor patients for signs and symptoms of NSAID-related GI adverse reactions.</a:t>
            </a:r>
          </a:p>
        </p:txBody>
      </p:sp>
      <p:sp>
        <p:nvSpPr>
          <p:cNvPr id="28" name="Footer Placeholder 4">
            <a:extLst>
              <a:ext uri="{FF2B5EF4-FFF2-40B4-BE49-F238E27FC236}">
                <a16:creationId xmlns:a16="http://schemas.microsoft.com/office/drawing/2014/main" id="{EBAB74ED-6417-404F-B0B7-90AE94A802F0}"/>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868667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3B6EAF6-0715-47AC-BA80-B4F595F0807D}"/>
              </a:ext>
            </a:extLst>
          </p:cNvPr>
          <p:cNvSpPr/>
          <p:nvPr/>
        </p:nvSpPr>
        <p:spPr>
          <a:xfrm>
            <a:off x="1165116" y="1861734"/>
            <a:ext cx="6144768" cy="1256777"/>
          </a:xfrm>
          <a:prstGeom prst="rect">
            <a:avLst/>
          </a:prstGeom>
          <a:solidFill>
            <a:srgbClr val="FF0000">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84E8A728-0B3F-454D-ADA3-2C6DFCFABB31}"/>
              </a:ext>
            </a:extLst>
          </p:cNvPr>
          <p:cNvSpPr txBox="1"/>
          <p:nvPr/>
        </p:nvSpPr>
        <p:spPr>
          <a:xfrm>
            <a:off x="6018200" y="1916829"/>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rPr>
              <a:t>Severe Pain</a:t>
            </a:r>
          </a:p>
        </p:txBody>
      </p:sp>
      <p:sp>
        <p:nvSpPr>
          <p:cNvPr id="21" name="Rectangle 20">
            <a:extLst>
              <a:ext uri="{FF2B5EF4-FFF2-40B4-BE49-F238E27FC236}">
                <a16:creationId xmlns:a16="http://schemas.microsoft.com/office/drawing/2014/main" id="{F4C64733-5060-474E-B746-4EB0D1E8DCAF}"/>
              </a:ext>
            </a:extLst>
          </p:cNvPr>
          <p:cNvSpPr/>
          <p:nvPr/>
        </p:nvSpPr>
        <p:spPr>
          <a:xfrm>
            <a:off x="1165116" y="4395161"/>
            <a:ext cx="6144768" cy="1655064"/>
          </a:xfrm>
          <a:prstGeom prst="rect">
            <a:avLst/>
          </a:prstGeom>
          <a:solidFill>
            <a:srgbClr val="D6E9F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CC88D8D-FA9B-42D1-96E9-EA5E869C5423}"/>
              </a:ext>
            </a:extLst>
          </p:cNvPr>
          <p:cNvSpPr>
            <a:spLocks noGrp="1"/>
          </p:cNvSpPr>
          <p:nvPr>
            <p:ph type="title"/>
          </p:nvPr>
        </p:nvSpPr>
        <p:spPr>
          <a:xfrm>
            <a:off x="699046" y="618655"/>
            <a:ext cx="10883356" cy="1042403"/>
          </a:xfrm>
        </p:spPr>
        <p:txBody>
          <a:bodyPr>
            <a:noAutofit/>
          </a:bodyPr>
          <a:lstStyle/>
          <a:p>
            <a:r>
              <a:rPr lang="en-US" dirty="0"/>
              <a:t>EPOCH 1 Single-Arm</a:t>
            </a:r>
            <a:r>
              <a:rPr lang="en-US" baseline="30000" dirty="0"/>
              <a:t>a</a:t>
            </a:r>
            <a:r>
              <a:rPr lang="en-US" dirty="0"/>
              <a:t> Follow-On: In Bunionectomy, ZYNRELEF </a:t>
            </a:r>
            <a:br>
              <a:rPr lang="en-US" dirty="0"/>
            </a:br>
            <a:r>
              <a:rPr lang="en-US" dirty="0"/>
              <a:t>Plus a Scheduled Regimen of Oral Non-Opioid OTC Analgesics </a:t>
            </a:r>
            <a:br>
              <a:rPr lang="en-US" dirty="0"/>
            </a:br>
            <a:r>
              <a:rPr lang="en-US" dirty="0"/>
              <a:t>Kept Pain in the Mild Range Through 72 Hours</a:t>
            </a:r>
            <a:r>
              <a:rPr lang="en-US" baseline="30000" dirty="0"/>
              <a:t>1-3</a:t>
            </a:r>
            <a:endParaRPr lang="en-US" dirty="0"/>
          </a:p>
        </p:txBody>
      </p:sp>
      <p:sp>
        <p:nvSpPr>
          <p:cNvPr id="35" name="TextBox 34">
            <a:extLst>
              <a:ext uri="{FF2B5EF4-FFF2-40B4-BE49-F238E27FC236}">
                <a16:creationId xmlns:a16="http://schemas.microsoft.com/office/drawing/2014/main" id="{37967B13-37EB-4DCB-86ED-361D6420169B}"/>
              </a:ext>
            </a:extLst>
          </p:cNvPr>
          <p:cNvSpPr txBox="1"/>
          <p:nvPr/>
        </p:nvSpPr>
        <p:spPr>
          <a:xfrm>
            <a:off x="6018200" y="5734823"/>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C3F94"/>
                </a:solidFill>
                <a:effectLst/>
                <a:uLnTx/>
                <a:uFillTx/>
              </a:rPr>
              <a:t>Mild Pain</a:t>
            </a:r>
          </a:p>
        </p:txBody>
      </p:sp>
      <p:cxnSp>
        <p:nvCxnSpPr>
          <p:cNvPr id="40" name="Straight Arrow Connector 39">
            <a:extLst>
              <a:ext uri="{FF2B5EF4-FFF2-40B4-BE49-F238E27FC236}">
                <a16:creationId xmlns:a16="http://schemas.microsoft.com/office/drawing/2014/main" id="{CCB35DC1-826B-45AF-8597-548DE57483CE}"/>
              </a:ext>
            </a:extLst>
          </p:cNvPr>
          <p:cNvCxnSpPr/>
          <p:nvPr/>
        </p:nvCxnSpPr>
        <p:spPr>
          <a:xfrm flipV="1">
            <a:off x="711923" y="2824742"/>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7E590BC-6E36-41B5-9F55-AA919733B7AC}"/>
              </a:ext>
            </a:extLst>
          </p:cNvPr>
          <p:cNvSpPr/>
          <p:nvPr/>
        </p:nvSpPr>
        <p:spPr>
          <a:xfrm rot="16200000">
            <a:off x="-205745" y="3799914"/>
            <a:ext cx="15071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5"/>
                </a:solidFill>
                <a:effectLst/>
                <a:uLnTx/>
                <a:uFillTx/>
                <a:latin typeface="Arial"/>
                <a:ea typeface="+mn-ea"/>
                <a:cs typeface="+mn-cs"/>
              </a:rPr>
              <a:t>Increasing Pain</a:t>
            </a:r>
            <a:endParaRPr kumimoji="0" lang="en-US" sz="1800" b="0" i="0" u="none" strike="noStrike" kern="1200" cap="none" spc="0" normalizeH="0" baseline="0" noProof="0" dirty="0">
              <a:ln>
                <a:noFill/>
              </a:ln>
              <a:solidFill>
                <a:schemeClr val="accent5"/>
              </a:solidFill>
              <a:effectLst/>
              <a:uLnTx/>
              <a:uFillTx/>
              <a:latin typeface="Arial"/>
              <a:ea typeface="+mn-ea"/>
              <a:cs typeface="+mn-cs"/>
            </a:endParaRPr>
          </a:p>
        </p:txBody>
      </p:sp>
      <p:graphicFrame>
        <p:nvGraphicFramePr>
          <p:cNvPr id="32" name="Chart 31">
            <a:extLst>
              <a:ext uri="{FF2B5EF4-FFF2-40B4-BE49-F238E27FC236}">
                <a16:creationId xmlns:a16="http://schemas.microsoft.com/office/drawing/2014/main" id="{8AB00432-1604-4C70-90A3-920C3AAB5000}"/>
              </a:ext>
            </a:extLst>
          </p:cNvPr>
          <p:cNvGraphicFramePr/>
          <p:nvPr>
            <p:extLst>
              <p:ext uri="{D42A27DB-BD31-4B8C-83A1-F6EECF244321}">
                <p14:modId xmlns:p14="http://schemas.microsoft.com/office/powerpoint/2010/main" val="1833165117"/>
              </p:ext>
            </p:extLst>
          </p:nvPr>
        </p:nvGraphicFramePr>
        <p:xfrm>
          <a:off x="-1347753" y="1807888"/>
          <a:ext cx="9995786" cy="4634911"/>
        </p:xfrm>
        <a:graphic>
          <a:graphicData uri="http://schemas.openxmlformats.org/drawingml/2006/chart">
            <c:chart xmlns:c="http://schemas.openxmlformats.org/drawingml/2006/chart" xmlns:r="http://schemas.openxmlformats.org/officeDocument/2006/relationships" r:id="rId3"/>
          </a:graphicData>
        </a:graphic>
      </p:graphicFrame>
      <p:grpSp>
        <p:nvGrpSpPr>
          <p:cNvPr id="37" name="Group 36">
            <a:extLst>
              <a:ext uri="{FF2B5EF4-FFF2-40B4-BE49-F238E27FC236}">
                <a16:creationId xmlns:a16="http://schemas.microsoft.com/office/drawing/2014/main" id="{B636F961-21F4-4921-861F-DB8B41039B1D}"/>
              </a:ext>
            </a:extLst>
          </p:cNvPr>
          <p:cNvGrpSpPr/>
          <p:nvPr/>
        </p:nvGrpSpPr>
        <p:grpSpPr>
          <a:xfrm>
            <a:off x="1134711" y="6066030"/>
            <a:ext cx="892115" cy="196977"/>
            <a:chOff x="1144236" y="4996461"/>
            <a:chExt cx="892115" cy="230575"/>
          </a:xfrm>
        </p:grpSpPr>
        <p:sp>
          <p:nvSpPr>
            <p:cNvPr id="38" name="Rectangle 37">
              <a:extLst>
                <a:ext uri="{FF2B5EF4-FFF2-40B4-BE49-F238E27FC236}">
                  <a16:creationId xmlns:a16="http://schemas.microsoft.com/office/drawing/2014/main" id="{C5E2F27C-066E-4141-BB4A-0D333433F396}"/>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TextBox 5">
              <a:extLst>
                <a:ext uri="{FF2B5EF4-FFF2-40B4-BE49-F238E27FC236}">
                  <a16:creationId xmlns:a16="http://schemas.microsoft.com/office/drawing/2014/main" id="{C98BBDE4-903B-4F9F-86CA-53E170EF1827}"/>
                </a:ext>
              </a:extLst>
            </p:cNvPr>
            <p:cNvSpPr txBox="1"/>
            <p:nvPr/>
          </p:nvSpPr>
          <p:spPr>
            <a:xfrm>
              <a:off x="1207027" y="4996461"/>
              <a:ext cx="829324" cy="230575"/>
            </a:xfrm>
            <a:prstGeom prst="rect">
              <a:avLst/>
            </a:prstGeom>
            <a:noFill/>
          </p:spPr>
          <p:txBody>
            <a:bodyPr wrap="square" lIns="18288" tIns="36576"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1        4         8 </a:t>
              </a:r>
            </a:p>
          </p:txBody>
        </p:sp>
      </p:grpSp>
      <p:sp>
        <p:nvSpPr>
          <p:cNvPr id="27" name="Rectangle 26">
            <a:extLst>
              <a:ext uri="{FF2B5EF4-FFF2-40B4-BE49-F238E27FC236}">
                <a16:creationId xmlns:a16="http://schemas.microsoft.com/office/drawing/2014/main" id="{48318307-DDEE-4D63-8387-FF5659A39E1B}"/>
              </a:ext>
            </a:extLst>
          </p:cNvPr>
          <p:cNvSpPr/>
          <p:nvPr/>
        </p:nvSpPr>
        <p:spPr>
          <a:xfrm>
            <a:off x="7534151" y="5569173"/>
            <a:ext cx="4543548" cy="915635"/>
          </a:xfrm>
          <a:prstGeom prst="rect">
            <a:avLst/>
          </a:prstGeom>
        </p:spPr>
        <p:txBody>
          <a:bodyPr wrap="square" lIns="45720" rIns="45720" anchor="b" anchorCtr="0">
            <a:spAutoFit/>
          </a:bodyPr>
          <a:lstStyle/>
          <a:p>
            <a:pPr>
              <a:defRPr/>
            </a:pPr>
            <a:r>
              <a:rPr lang="en-US" sz="650" baseline="30000" dirty="0"/>
              <a:t>a</a:t>
            </a:r>
            <a:r>
              <a:rPr lang="en-US" sz="650" dirty="0"/>
              <a:t>Single-arm, open-label, uncontrolled study. ZYNRELEF was given with a scheduled non-opioid MMA regimen.</a:t>
            </a:r>
            <a:br>
              <a:rPr lang="en-US" sz="650" dirty="0"/>
            </a:br>
            <a:r>
              <a:rPr lang="en-US" sz="650" kern="0" baseline="30000" dirty="0" err="1"/>
              <a:t>b</a:t>
            </a:r>
            <a:r>
              <a:rPr lang="en-US" sz="650" kern="0" dirty="0" err="1"/>
              <a:t>EPOCH</a:t>
            </a:r>
            <a:r>
              <a:rPr lang="en-US" sz="650" kern="0" dirty="0"/>
              <a:t> 1 had similar entry/exclusion criteria to that of the follow-on study but did not include the scheduled analgesic regimen. </a:t>
            </a:r>
            <a:r>
              <a:rPr lang="en-US" sz="650" kern="0" baseline="30000" dirty="0"/>
              <a:t>c</a:t>
            </a:r>
            <a:r>
              <a:rPr lang="en-US" sz="650" kern="0" dirty="0"/>
              <a:t>EPOCH 1 Single-Arm Follow-On study included a scheduled regimen of readily available oral analgesics (acetaminophen and ibuprofen).</a:t>
            </a:r>
          </a:p>
          <a:p>
            <a:pPr>
              <a:defRPr/>
            </a:pPr>
            <a:r>
              <a:rPr lang="en-US" sz="700" b="1" dirty="0"/>
              <a:t>Note: </a:t>
            </a:r>
            <a:r>
              <a:rPr lang="en-US" sz="700" dirty="0"/>
              <a:t>Pain scores were analyzed with adjustment for the analgesic duration of rescue medications.</a:t>
            </a:r>
            <a:r>
              <a:rPr kumimoji="0" lang="en-US" sz="650" b="0" i="0" u="none" strike="noStrike" kern="0" cap="none" spc="0" normalizeH="0" baseline="0" noProof="0" dirty="0">
                <a:ln>
                  <a:noFill/>
                </a:ln>
                <a:effectLst/>
                <a:uLnTx/>
                <a:uFillTx/>
              </a:rPr>
              <a:t> </a:t>
            </a:r>
            <a:r>
              <a:rPr kumimoji="0" lang="en-US" sz="650" b="1" i="0" u="none" strike="noStrike" kern="0" cap="none" spc="0" normalizeH="0" baseline="0" noProof="0" dirty="0">
                <a:ln>
                  <a:noFill/>
                </a:ln>
                <a:effectLst/>
                <a:uLnTx/>
                <a:uFillTx/>
              </a:rPr>
              <a:t>OTC: </a:t>
            </a:r>
            <a:r>
              <a:rPr kumimoji="0" lang="en-US" sz="650" b="0" i="0" u="none" strike="noStrike" kern="0" cap="none" spc="0" normalizeH="0" baseline="0" noProof="0" dirty="0">
                <a:ln>
                  <a:noFill/>
                </a:ln>
                <a:effectLst/>
                <a:uLnTx/>
                <a:uFillTx/>
              </a:rPr>
              <a:t>over-the-counter. </a:t>
            </a:r>
            <a:r>
              <a:rPr kumimoji="0" lang="en-US" sz="650" b="1" i="0" u="none" strike="noStrike" kern="0" cap="none" spc="0" normalizeH="0" baseline="0" noProof="0" dirty="0">
                <a:ln>
                  <a:noFill/>
                </a:ln>
                <a:effectLst/>
                <a:uLnTx/>
                <a:uFillTx/>
              </a:rPr>
              <a:t>NRS: </a:t>
            </a:r>
            <a:r>
              <a:rPr kumimoji="0" lang="en-US" sz="650" b="0" i="0" u="none" strike="noStrike" kern="0" cap="none" spc="0" normalizeH="0" baseline="0" noProof="0" dirty="0">
                <a:ln>
                  <a:noFill/>
                </a:ln>
                <a:effectLst/>
                <a:uLnTx/>
                <a:uFillTx/>
              </a:rPr>
              <a:t>Numeric Rating Scale.</a:t>
            </a:r>
            <a:r>
              <a:rPr kumimoji="0" lang="en-US" sz="650" b="1" i="0" u="none" strike="noStrike" kern="0" cap="none" spc="0" normalizeH="0" baseline="0" noProof="0" dirty="0">
                <a:ln>
                  <a:noFill/>
                </a:ln>
                <a:effectLst/>
                <a:uLnTx/>
                <a:uFillTx/>
              </a:rPr>
              <a:t> MMA</a:t>
            </a:r>
            <a:r>
              <a:rPr kumimoji="0" lang="en-US" sz="650" b="0" i="0" u="none" strike="noStrike" kern="0" cap="none" spc="0" normalizeH="0" baseline="0" noProof="0" dirty="0">
                <a:ln>
                  <a:noFill/>
                </a:ln>
                <a:effectLst/>
                <a:uLnTx/>
                <a:uFillTx/>
              </a:rPr>
              <a:t>: multimodal analgesia. </a:t>
            </a:r>
            <a:r>
              <a:rPr kumimoji="0" lang="en-US" sz="650" b="1" i="0" u="none" strike="noStrike" kern="0" cap="none" spc="0" normalizeH="0" baseline="0" noProof="0" dirty="0">
                <a:ln>
                  <a:noFill/>
                </a:ln>
                <a:effectLst/>
                <a:uLnTx/>
                <a:uFillTx/>
              </a:rPr>
              <a:t>References:</a:t>
            </a:r>
            <a:r>
              <a:rPr kumimoji="0" lang="en-US" sz="650" b="0" i="0" u="none" strike="noStrike" kern="0" cap="none" spc="0" normalizeH="0" baseline="0" noProof="0" dirty="0">
                <a:ln>
                  <a:noFill/>
                </a:ln>
                <a:effectLst/>
                <a:uLnTx/>
                <a:uFillTx/>
              </a:rPr>
              <a:t> </a:t>
            </a:r>
            <a:r>
              <a:rPr lang="en-US" sz="650" b="1" kern="0" dirty="0"/>
              <a:t>1.</a:t>
            </a:r>
            <a:r>
              <a:rPr lang="en-US" sz="650" dirty="0"/>
              <a:t> Viscusi E, Gimbel JS, Pollack RA, et al. </a:t>
            </a:r>
            <a:r>
              <a:rPr lang="en-US" sz="650" i="1" dirty="0"/>
              <a:t>Reg Anesth Pain Med</a:t>
            </a:r>
            <a:r>
              <a:rPr lang="en-US" sz="650" dirty="0"/>
              <a:t>. 2019;44(7):700-706.</a:t>
            </a:r>
            <a:r>
              <a:rPr lang="en-US" sz="650" kern="0" dirty="0"/>
              <a:t> </a:t>
            </a:r>
            <a:r>
              <a:rPr lang="en-US" sz="650" b="1" kern="0" dirty="0"/>
              <a:t>2. </a:t>
            </a:r>
            <a:r>
              <a:rPr lang="en-US" sz="650" dirty="0">
                <a:solidFill>
                  <a:schemeClr val="accent3">
                    <a:lumMod val="50000"/>
                  </a:schemeClr>
                </a:solidFill>
              </a:rPr>
              <a:t>Pollak R, Cai D, Gan TJ. </a:t>
            </a:r>
            <a:r>
              <a:rPr lang="en-US" sz="650" i="1" dirty="0">
                <a:solidFill>
                  <a:schemeClr val="accent3">
                    <a:lumMod val="50000"/>
                  </a:schemeClr>
                </a:solidFill>
              </a:rPr>
              <a:t>J Am Podiatr Med Assoc. </a:t>
            </a:r>
            <a:r>
              <a:rPr lang="en-US" sz="650" dirty="0">
                <a:solidFill>
                  <a:schemeClr val="accent3">
                    <a:lumMod val="50000"/>
                  </a:schemeClr>
                </a:solidFill>
              </a:rPr>
              <a:t>2021:20-204. doi:10.7547/20-204.</a:t>
            </a:r>
            <a:r>
              <a:rPr lang="en-US" sz="650" kern="0" dirty="0"/>
              <a:t> </a:t>
            </a:r>
            <a:r>
              <a:rPr lang="en-US" sz="650" b="1" kern="0" dirty="0"/>
              <a:t>3. </a:t>
            </a:r>
            <a:r>
              <a:rPr lang="en-US" sz="650" kern="0" dirty="0"/>
              <a:t>ZYNRELEF [package insert]. San Diego, CA: Heron Therapeutics Inc; 2021.</a:t>
            </a:r>
          </a:p>
        </p:txBody>
      </p:sp>
      <p:sp>
        <p:nvSpPr>
          <p:cNvPr id="29" name="Rectangle 28">
            <a:extLst>
              <a:ext uri="{FF2B5EF4-FFF2-40B4-BE49-F238E27FC236}">
                <a16:creationId xmlns:a16="http://schemas.microsoft.com/office/drawing/2014/main" id="{57669292-DC11-4B0C-8135-338ABE18C688}"/>
              </a:ext>
            </a:extLst>
          </p:cNvPr>
          <p:cNvSpPr/>
          <p:nvPr/>
        </p:nvSpPr>
        <p:spPr>
          <a:xfrm>
            <a:off x="731520"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33" name="Rectangle 32">
            <a:extLst>
              <a:ext uri="{FF2B5EF4-FFF2-40B4-BE49-F238E27FC236}">
                <a16:creationId xmlns:a16="http://schemas.microsoft.com/office/drawing/2014/main" id="{828E07B4-47B7-4690-B0BD-782D9506A734}"/>
              </a:ext>
            </a:extLst>
          </p:cNvPr>
          <p:cNvSpPr/>
          <p:nvPr/>
        </p:nvSpPr>
        <p:spPr>
          <a:xfrm>
            <a:off x="7528727" y="4990283"/>
            <a:ext cx="1926035" cy="523220"/>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effectLst/>
                <a:uLnTx/>
                <a:uFillTx/>
                <a:latin typeface="Arial" panose="020B0604020202020204"/>
                <a:ea typeface="+mn-ea"/>
                <a:cs typeface="+mn-cs"/>
              </a:rPr>
              <a:t>Follow-On Study</a:t>
            </a:r>
          </a:p>
        </p:txBody>
      </p:sp>
      <p:sp>
        <p:nvSpPr>
          <p:cNvPr id="43" name="Right Brace 42">
            <a:extLst>
              <a:ext uri="{FF2B5EF4-FFF2-40B4-BE49-F238E27FC236}">
                <a16:creationId xmlns:a16="http://schemas.microsoft.com/office/drawing/2014/main" id="{8F1EDEBB-928C-434B-8CD4-ABDBD1667C08}"/>
              </a:ext>
            </a:extLst>
          </p:cNvPr>
          <p:cNvSpPr/>
          <p:nvPr/>
        </p:nvSpPr>
        <p:spPr>
          <a:xfrm>
            <a:off x="7413627" y="2838383"/>
            <a:ext cx="115100" cy="207340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ight Brace 43">
            <a:extLst>
              <a:ext uri="{FF2B5EF4-FFF2-40B4-BE49-F238E27FC236}">
                <a16:creationId xmlns:a16="http://schemas.microsoft.com/office/drawing/2014/main" id="{D6B12D85-AA44-4198-AF3F-DE3362046D8E}"/>
              </a:ext>
            </a:extLst>
          </p:cNvPr>
          <p:cNvSpPr/>
          <p:nvPr/>
        </p:nvSpPr>
        <p:spPr>
          <a:xfrm>
            <a:off x="7413625" y="4964863"/>
            <a:ext cx="115103" cy="5486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BD56C75F-2726-4938-9ED7-98C90C5F4285}"/>
              </a:ext>
            </a:extLst>
          </p:cNvPr>
          <p:cNvGrpSpPr/>
          <p:nvPr/>
        </p:nvGrpSpPr>
        <p:grpSpPr>
          <a:xfrm>
            <a:off x="9369711" y="4215210"/>
            <a:ext cx="2707988" cy="1323439"/>
            <a:chOff x="7596917" y="4198257"/>
            <a:chExt cx="2707988" cy="1323439"/>
          </a:xfrm>
        </p:grpSpPr>
        <p:sp>
          <p:nvSpPr>
            <p:cNvPr id="42" name="TextBox 41">
              <a:extLst>
                <a:ext uri="{FF2B5EF4-FFF2-40B4-BE49-F238E27FC236}">
                  <a16:creationId xmlns:a16="http://schemas.microsoft.com/office/drawing/2014/main" id="{5253F2B1-F2FA-45CA-A17E-E62D93E2A0B5}"/>
                </a:ext>
              </a:extLst>
            </p:cNvPr>
            <p:cNvSpPr txBox="1"/>
            <p:nvPr/>
          </p:nvSpPr>
          <p:spPr>
            <a:xfrm>
              <a:off x="7741364" y="4198257"/>
              <a:ext cx="2563541" cy="1323439"/>
            </a:xfrm>
            <a:prstGeom prst="rect">
              <a:avLst/>
            </a:prstGeom>
            <a:noFill/>
          </p:spPr>
          <p:txBody>
            <a:bodyPr wrap="square" rtlCol="0">
              <a:spAutoFit/>
            </a:bodyPr>
            <a:lstStyle/>
            <a:p>
              <a:pPr>
                <a:spcBef>
                  <a:spcPts val="1200"/>
                </a:spcBef>
              </a:pPr>
              <a:endParaRPr lang="en-US" sz="1000" b="1" dirty="0"/>
            </a:p>
            <a:p>
              <a:pPr>
                <a:spcBef>
                  <a:spcPts val="1200"/>
                </a:spcBef>
              </a:pPr>
              <a:endParaRPr lang="en-US" sz="1000" b="1" dirty="0"/>
            </a:p>
            <a:p>
              <a:pPr>
                <a:spcBef>
                  <a:spcPts val="1200"/>
                </a:spcBef>
              </a:pPr>
              <a:endParaRPr lang="en-US" sz="1000" b="1" dirty="0"/>
            </a:p>
            <a:p>
              <a:pPr>
                <a:spcBef>
                  <a:spcPts val="1200"/>
                </a:spcBef>
              </a:pPr>
              <a:r>
                <a:rPr lang="pl-PL" sz="1000" b="1" dirty="0"/>
                <a:t>ZYNRELEF </a:t>
              </a:r>
              <a:r>
                <a:rPr lang="en-US" sz="1000" b="1" dirty="0"/>
                <a:t>up to 6</a:t>
              </a:r>
              <a:r>
                <a:rPr lang="pl-PL" sz="1000" b="1" dirty="0"/>
                <a:t>0 mg/</a:t>
              </a:r>
              <a:r>
                <a:rPr lang="en-US" sz="1000" b="1" dirty="0"/>
                <a:t>1.8</a:t>
              </a:r>
              <a:r>
                <a:rPr lang="pl-PL" sz="1000" b="1" dirty="0"/>
                <a:t> mg + </a:t>
              </a:r>
              <a:r>
                <a:rPr lang="en-US" sz="1000" b="1" dirty="0"/>
                <a:t>OTC</a:t>
              </a:r>
              <a:r>
                <a:rPr lang="en-US" sz="1000" b="1" baseline="30000" dirty="0"/>
                <a:t>c</a:t>
              </a:r>
              <a:r>
                <a:rPr lang="pl-PL" sz="1000" b="1" dirty="0"/>
                <a:t> </a:t>
              </a:r>
              <a:br>
                <a:rPr lang="en-US" sz="1000" b="1" dirty="0"/>
              </a:br>
              <a:r>
                <a:rPr lang="pl-PL" sz="1000" b="1" dirty="0"/>
                <a:t>(</a:t>
              </a:r>
              <a:r>
                <a:rPr lang="en-US" sz="1000" b="1" dirty="0"/>
                <a:t>n</a:t>
              </a:r>
              <a:r>
                <a:rPr lang="pl-PL" sz="1000" b="1" dirty="0"/>
                <a:t> = </a:t>
              </a:r>
              <a:r>
                <a:rPr lang="en-US" sz="1000" b="1" dirty="0"/>
                <a:t>31</a:t>
              </a:r>
              <a:r>
                <a:rPr lang="pl-PL" sz="1000" b="1" dirty="0"/>
                <a:t>)</a:t>
              </a:r>
              <a:endParaRPr lang="en-US" sz="1000" b="1" dirty="0"/>
            </a:p>
          </p:txBody>
        </p:sp>
        <p:sp>
          <p:nvSpPr>
            <p:cNvPr id="45" name="Oval 44">
              <a:extLst>
                <a:ext uri="{FF2B5EF4-FFF2-40B4-BE49-F238E27FC236}">
                  <a16:creationId xmlns:a16="http://schemas.microsoft.com/office/drawing/2014/main" id="{5DEBA6D4-631C-437F-9DE1-3F8FAABDF756}"/>
                </a:ext>
              </a:extLst>
            </p:cNvPr>
            <p:cNvSpPr/>
            <p:nvPr/>
          </p:nvSpPr>
          <p:spPr>
            <a:xfrm>
              <a:off x="7642637" y="519434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05E6C923-2965-474D-844D-21217C9680F5}"/>
                </a:ext>
              </a:extLst>
            </p:cNvPr>
            <p:cNvCxnSpPr/>
            <p:nvPr/>
          </p:nvCxnSpPr>
          <p:spPr>
            <a:xfrm>
              <a:off x="7596917" y="5240143"/>
              <a:ext cx="18288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A4DDCC0-A0E9-4874-A95D-6592F30DBEF5}"/>
              </a:ext>
            </a:extLst>
          </p:cNvPr>
          <p:cNvGrpSpPr/>
          <p:nvPr/>
        </p:nvGrpSpPr>
        <p:grpSpPr>
          <a:xfrm>
            <a:off x="9369714" y="3383936"/>
            <a:ext cx="2707988" cy="1015663"/>
            <a:chOff x="7596917" y="4198257"/>
            <a:chExt cx="2707988" cy="1015663"/>
          </a:xfrm>
        </p:grpSpPr>
        <p:sp>
          <p:nvSpPr>
            <p:cNvPr id="47" name="TextBox 46">
              <a:extLst>
                <a:ext uri="{FF2B5EF4-FFF2-40B4-BE49-F238E27FC236}">
                  <a16:creationId xmlns:a16="http://schemas.microsoft.com/office/drawing/2014/main" id="{7D199CD7-4E49-4F27-ACB0-1F4EA8E770E5}"/>
                </a:ext>
              </a:extLst>
            </p:cNvPr>
            <p:cNvSpPr txBox="1"/>
            <p:nvPr/>
          </p:nvSpPr>
          <p:spPr>
            <a:xfrm>
              <a:off x="7741364" y="4198257"/>
              <a:ext cx="2563541" cy="1015663"/>
            </a:xfrm>
            <a:prstGeom prst="rect">
              <a:avLst/>
            </a:prstGeom>
            <a:noFill/>
          </p:spPr>
          <p:txBody>
            <a:bodyPr wrap="square" rtlCol="0">
              <a:spAutoFit/>
            </a:bodyPr>
            <a:lstStyle/>
            <a:p>
              <a:pPr>
                <a:spcBef>
                  <a:spcPts val="1200"/>
                </a:spcBef>
              </a:pPr>
              <a:r>
                <a:rPr lang="en-US" sz="1000" b="1" dirty="0"/>
                <a:t>Saline Placebo (n = 100)</a:t>
              </a:r>
            </a:p>
            <a:p>
              <a:pPr>
                <a:spcBef>
                  <a:spcPts val="1200"/>
                </a:spcBef>
              </a:pPr>
              <a:r>
                <a:rPr lang="en-US" sz="1000" b="1" dirty="0"/>
                <a:t>Bupivacaine HCl Solution </a:t>
              </a:r>
              <a:br>
                <a:rPr lang="en-US" sz="1000" b="1" dirty="0"/>
              </a:br>
              <a:r>
                <a:rPr lang="en-US" sz="1000" b="1" dirty="0"/>
                <a:t>50 mg (n = 155)</a:t>
              </a:r>
            </a:p>
            <a:p>
              <a:pPr>
                <a:spcBef>
                  <a:spcPts val="1200"/>
                </a:spcBef>
              </a:pPr>
              <a:r>
                <a:rPr lang="en-US" sz="1000" b="1" dirty="0"/>
                <a:t>ZYNRELEF 60</a:t>
              </a:r>
              <a:r>
                <a:rPr lang="pl-PL" sz="1000" b="1" dirty="0"/>
                <a:t> mg/</a:t>
              </a:r>
              <a:r>
                <a:rPr lang="en-US" sz="1000" b="1" dirty="0"/>
                <a:t>1.8</a:t>
              </a:r>
              <a:r>
                <a:rPr lang="pl-PL" sz="1000" b="1" dirty="0"/>
                <a:t> mg </a:t>
              </a:r>
              <a:r>
                <a:rPr lang="en-US" sz="1000" b="1" dirty="0"/>
                <a:t>(n = 157)</a:t>
              </a:r>
            </a:p>
          </p:txBody>
        </p:sp>
        <p:grpSp>
          <p:nvGrpSpPr>
            <p:cNvPr id="49" name="Group 48">
              <a:extLst>
                <a:ext uri="{FF2B5EF4-FFF2-40B4-BE49-F238E27FC236}">
                  <a16:creationId xmlns:a16="http://schemas.microsoft.com/office/drawing/2014/main" id="{213B3851-D4B3-4C8F-9C39-9AC3E66CB57B}"/>
                </a:ext>
              </a:extLst>
            </p:cNvPr>
            <p:cNvGrpSpPr/>
            <p:nvPr/>
          </p:nvGrpSpPr>
          <p:grpSpPr>
            <a:xfrm>
              <a:off x="7596917" y="4276141"/>
              <a:ext cx="182880" cy="91440"/>
              <a:chOff x="7596917" y="4448011"/>
              <a:chExt cx="182880" cy="91440"/>
            </a:xfrm>
          </p:grpSpPr>
          <p:sp>
            <p:nvSpPr>
              <p:cNvPr id="50" name="Isosceles Triangle 49">
                <a:extLst>
                  <a:ext uri="{FF2B5EF4-FFF2-40B4-BE49-F238E27FC236}">
                    <a16:creationId xmlns:a16="http://schemas.microsoft.com/office/drawing/2014/main" id="{E7CA287B-DC78-4546-BDF4-201A8F10E3D5}"/>
                  </a:ext>
                </a:extLst>
              </p:cNvPr>
              <p:cNvSpPr/>
              <p:nvPr/>
            </p:nvSpPr>
            <p:spPr>
              <a:xfrm>
                <a:off x="7642637" y="4448011"/>
                <a:ext cx="91440"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51019A8E-A8B1-496D-99FF-2F745D2B9E53}"/>
                  </a:ext>
                </a:extLst>
              </p:cNvPr>
              <p:cNvCxnSpPr/>
              <p:nvPr/>
            </p:nvCxnSpPr>
            <p:spPr>
              <a:xfrm>
                <a:off x="7596917" y="4501673"/>
                <a:ext cx="182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8002D304-3B40-4898-9B77-CE5142EBF836}"/>
                </a:ext>
              </a:extLst>
            </p:cNvPr>
            <p:cNvGrpSpPr/>
            <p:nvPr/>
          </p:nvGrpSpPr>
          <p:grpSpPr>
            <a:xfrm>
              <a:off x="7596917" y="5039291"/>
              <a:ext cx="182880" cy="91440"/>
              <a:chOff x="7596917" y="5217436"/>
              <a:chExt cx="182880" cy="91440"/>
            </a:xfrm>
          </p:grpSpPr>
          <p:sp>
            <p:nvSpPr>
              <p:cNvPr id="53" name="Diamond 52">
                <a:extLst>
                  <a:ext uri="{FF2B5EF4-FFF2-40B4-BE49-F238E27FC236}">
                    <a16:creationId xmlns:a16="http://schemas.microsoft.com/office/drawing/2014/main" id="{3F1F42E5-E13B-4436-86C5-C9D2F83C901F}"/>
                  </a:ext>
                </a:extLst>
              </p:cNvPr>
              <p:cNvSpPr/>
              <p:nvPr/>
            </p:nvSpPr>
            <p:spPr>
              <a:xfrm>
                <a:off x="7642637" y="5217436"/>
                <a:ext cx="91440" cy="9144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593B0905-EFF8-4EBE-AA64-7D345B5391C9}"/>
                  </a:ext>
                </a:extLst>
              </p:cNvPr>
              <p:cNvCxnSpPr/>
              <p:nvPr/>
            </p:nvCxnSpPr>
            <p:spPr>
              <a:xfrm>
                <a:off x="7596917" y="5263156"/>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931F942D-436E-4D03-B8E9-05296559B898}"/>
                </a:ext>
              </a:extLst>
            </p:cNvPr>
            <p:cNvGrpSpPr/>
            <p:nvPr/>
          </p:nvGrpSpPr>
          <p:grpSpPr>
            <a:xfrm>
              <a:off x="7596917" y="4576591"/>
              <a:ext cx="182880" cy="98733"/>
              <a:chOff x="7596917" y="4757148"/>
              <a:chExt cx="182880" cy="98733"/>
            </a:xfrm>
          </p:grpSpPr>
          <p:sp>
            <p:nvSpPr>
              <p:cNvPr id="57" name="Rectangle 56">
                <a:extLst>
                  <a:ext uri="{FF2B5EF4-FFF2-40B4-BE49-F238E27FC236}">
                    <a16:creationId xmlns:a16="http://schemas.microsoft.com/office/drawing/2014/main" id="{C76D17AC-A81C-4899-BE50-121C73B29CA2}"/>
                  </a:ext>
                </a:extLst>
              </p:cNvPr>
              <p:cNvSpPr/>
              <p:nvPr/>
            </p:nvSpPr>
            <p:spPr>
              <a:xfrm>
                <a:off x="7656684" y="4757148"/>
                <a:ext cx="79661" cy="98733"/>
              </a:xfrm>
              <a:prstGeom prst="rect">
                <a:avLst/>
              </a:prstGeom>
              <a:solidFill>
                <a:srgbClr val="7DA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cxnSp>
            <p:nvCxnSpPr>
              <p:cNvPr id="58" name="Straight Connector 57">
                <a:extLst>
                  <a:ext uri="{FF2B5EF4-FFF2-40B4-BE49-F238E27FC236}">
                    <a16:creationId xmlns:a16="http://schemas.microsoft.com/office/drawing/2014/main" id="{78F32855-D2BB-430A-97D0-9D87FEC28958}"/>
                  </a:ext>
                </a:extLst>
              </p:cNvPr>
              <p:cNvCxnSpPr/>
              <p:nvPr/>
            </p:nvCxnSpPr>
            <p:spPr>
              <a:xfrm>
                <a:off x="7596917" y="4804020"/>
                <a:ext cx="182880" cy="0"/>
              </a:xfrm>
              <a:prstGeom prst="line">
                <a:avLst/>
              </a:prstGeom>
              <a:ln w="28575">
                <a:solidFill>
                  <a:srgbClr val="7DAEA3"/>
                </a:solidFill>
              </a:ln>
            </p:spPr>
            <p:style>
              <a:lnRef idx="1">
                <a:schemeClr val="accent1"/>
              </a:lnRef>
              <a:fillRef idx="0">
                <a:schemeClr val="accent1"/>
              </a:fillRef>
              <a:effectRef idx="0">
                <a:schemeClr val="accent1"/>
              </a:effectRef>
              <a:fontRef idx="minor">
                <a:schemeClr val="tx1"/>
              </a:fontRef>
            </p:style>
          </p:cxnSp>
        </p:grpSp>
      </p:grpSp>
      <p:sp>
        <p:nvSpPr>
          <p:cNvPr id="69" name="Rectangle 68">
            <a:extLst>
              <a:ext uri="{FF2B5EF4-FFF2-40B4-BE49-F238E27FC236}">
                <a16:creationId xmlns:a16="http://schemas.microsoft.com/office/drawing/2014/main" id="{56BE26F7-5123-402B-BCCD-02F2838465AE}"/>
              </a:ext>
            </a:extLst>
          </p:cNvPr>
          <p:cNvSpPr/>
          <p:nvPr/>
        </p:nvSpPr>
        <p:spPr>
          <a:xfrm>
            <a:off x="7528727" y="3398033"/>
            <a:ext cx="1765215" cy="954107"/>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Arial" panose="020B0604020202020204"/>
                <a:ea typeface="+mn-ea"/>
                <a:cs typeface="+mn-cs"/>
              </a:rPr>
              <a:t>EPOCH 1 Study</a:t>
            </a:r>
            <a:r>
              <a:rPr lang="en-US" sz="1400" i="1" baseline="30000" dirty="0">
                <a:latin typeface="Arial" panose="020B0604020202020204"/>
              </a:rPr>
              <a:t>b</a:t>
            </a:r>
            <a:br>
              <a:rPr kumimoji="0" lang="en-US" sz="1400" i="1" u="none" strike="noStrike" kern="1200" cap="none" spc="0" normalizeH="0" baseline="0" noProof="0" dirty="0">
                <a:ln>
                  <a:noFill/>
                </a:ln>
                <a:effectLst/>
                <a:uLnTx/>
                <a:uFillTx/>
                <a:latin typeface="Arial" panose="020B0604020202020204"/>
                <a:ea typeface="+mn-ea"/>
                <a:cs typeface="+mn-cs"/>
              </a:rPr>
            </a:br>
            <a:r>
              <a:rPr kumimoji="0" lang="en-US" sz="1400" b="1" i="1" u="none" strike="noStrike" kern="1200" cap="none" spc="0" normalizeH="0" baseline="0" noProof="0" dirty="0">
                <a:ln>
                  <a:noFill/>
                </a:ln>
                <a:effectLst/>
                <a:uLnTx/>
                <a:uFillTx/>
                <a:latin typeface="Arial" panose="020B0604020202020204"/>
                <a:ea typeface="+mn-ea"/>
                <a:cs typeface="+mn-cs"/>
              </a:rPr>
              <a:t>Did not include the scheduled analgesic regimen</a:t>
            </a:r>
            <a:endParaRPr kumimoji="0" lang="en-US" sz="4000" b="1" i="1" u="none" strike="noStrike" kern="1200" cap="none" spc="0" normalizeH="0" baseline="0" noProof="0" dirty="0">
              <a:ln>
                <a:noFill/>
              </a:ln>
              <a:effectLst/>
              <a:uLnTx/>
              <a:uFillTx/>
              <a:latin typeface="Arial" panose="020B0604020202020204"/>
              <a:ea typeface="+mn-ea"/>
              <a:cs typeface="+mn-cs"/>
            </a:endParaRPr>
          </a:p>
        </p:txBody>
      </p:sp>
      <p:sp>
        <p:nvSpPr>
          <p:cNvPr id="46" name="Footer Placeholder 4">
            <a:extLst>
              <a:ext uri="{FF2B5EF4-FFF2-40B4-BE49-F238E27FC236}">
                <a16:creationId xmlns:a16="http://schemas.microsoft.com/office/drawing/2014/main" id="{A4F49267-DF39-6F44-A799-6B8D2BF4FF3D}"/>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068202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BBDF-B5FC-47D8-8CB1-3DFE3B8E6C30}"/>
              </a:ext>
            </a:extLst>
          </p:cNvPr>
          <p:cNvSpPr>
            <a:spLocks noGrp="1"/>
          </p:cNvSpPr>
          <p:nvPr>
            <p:ph type="title"/>
          </p:nvPr>
        </p:nvSpPr>
        <p:spPr>
          <a:xfrm>
            <a:off x="699046" y="617342"/>
            <a:ext cx="9923558" cy="1042403"/>
          </a:xfrm>
        </p:spPr>
        <p:txBody>
          <a:bodyPr>
            <a:noAutofit/>
          </a:bodyPr>
          <a:lstStyle/>
          <a:p>
            <a:r>
              <a:rPr lang="en-US" dirty="0">
                <a:solidFill>
                  <a:srgbClr val="49276C"/>
                </a:solidFill>
              </a:rPr>
              <a:t>EPOCH 2 Single-Arm</a:t>
            </a:r>
            <a:r>
              <a:rPr lang="en-US" baseline="30000" dirty="0">
                <a:solidFill>
                  <a:srgbClr val="49276C"/>
                </a:solidFill>
              </a:rPr>
              <a:t>a</a:t>
            </a:r>
            <a:r>
              <a:rPr lang="en-US" dirty="0">
                <a:solidFill>
                  <a:srgbClr val="49276C"/>
                </a:solidFill>
              </a:rPr>
              <a:t> Follow-On: In Herniorrhaphy, ZYNRELEF Plus a Scheduled Regimen of </a:t>
            </a:r>
            <a:r>
              <a:rPr lang="en-US" dirty="0"/>
              <a:t>Oral Non-Opioid</a:t>
            </a:r>
            <a:r>
              <a:rPr lang="en-US" dirty="0">
                <a:solidFill>
                  <a:srgbClr val="49276C"/>
                </a:solidFill>
              </a:rPr>
              <a:t> OTC Analgesics Kept Pain in the Mild Range Through 72 H</a:t>
            </a:r>
            <a:r>
              <a:rPr lang="en-US" dirty="0"/>
              <a:t>ours</a:t>
            </a:r>
            <a:r>
              <a:rPr lang="en-US" baseline="30000" dirty="0"/>
              <a:t>1-5</a:t>
            </a:r>
            <a:endParaRPr lang="en-US" dirty="0"/>
          </a:p>
        </p:txBody>
      </p:sp>
      <p:cxnSp>
        <p:nvCxnSpPr>
          <p:cNvPr id="19" name="Straight Arrow Connector 18">
            <a:extLst>
              <a:ext uri="{FF2B5EF4-FFF2-40B4-BE49-F238E27FC236}">
                <a16:creationId xmlns:a16="http://schemas.microsoft.com/office/drawing/2014/main" id="{21CDF306-8090-4A28-B81F-FF58DC350FC9}"/>
              </a:ext>
            </a:extLst>
          </p:cNvPr>
          <p:cNvCxnSpPr/>
          <p:nvPr/>
        </p:nvCxnSpPr>
        <p:spPr>
          <a:xfrm flipV="1">
            <a:off x="711923" y="2824742"/>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40C0B7-5DBC-4D8A-BA2B-1890811BDA1C}"/>
              </a:ext>
            </a:extLst>
          </p:cNvPr>
          <p:cNvSpPr/>
          <p:nvPr/>
        </p:nvSpPr>
        <p:spPr>
          <a:xfrm rot="16200000">
            <a:off x="-205745" y="3799914"/>
            <a:ext cx="15071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5"/>
                </a:solidFill>
                <a:effectLst/>
                <a:uLnTx/>
                <a:uFillTx/>
                <a:latin typeface="Arial"/>
                <a:ea typeface="+mn-ea"/>
                <a:cs typeface="+mn-cs"/>
              </a:rPr>
              <a:t>Increasing Pain</a:t>
            </a:r>
            <a:endParaRPr kumimoji="0" lang="en-US" sz="18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9675EFCC-DD60-4220-957B-E6A8EB7F1830}"/>
              </a:ext>
            </a:extLst>
          </p:cNvPr>
          <p:cNvSpPr/>
          <p:nvPr/>
        </p:nvSpPr>
        <p:spPr>
          <a:xfrm>
            <a:off x="1165116" y="1861734"/>
            <a:ext cx="6144768" cy="1256777"/>
          </a:xfrm>
          <a:prstGeom prst="rect">
            <a:avLst/>
          </a:prstGeom>
          <a:solidFill>
            <a:srgbClr val="FF0000">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3FF99704-DB2F-4353-BB18-38D27572215E}"/>
              </a:ext>
            </a:extLst>
          </p:cNvPr>
          <p:cNvSpPr txBox="1"/>
          <p:nvPr/>
        </p:nvSpPr>
        <p:spPr>
          <a:xfrm>
            <a:off x="6018200" y="1916829"/>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rPr>
              <a:t>Severe Pain</a:t>
            </a:r>
          </a:p>
        </p:txBody>
      </p:sp>
      <p:sp>
        <p:nvSpPr>
          <p:cNvPr id="35" name="Rectangle 34">
            <a:extLst>
              <a:ext uri="{FF2B5EF4-FFF2-40B4-BE49-F238E27FC236}">
                <a16:creationId xmlns:a16="http://schemas.microsoft.com/office/drawing/2014/main" id="{B443AB3E-F8FD-4B6C-AC89-A643274EF522}"/>
              </a:ext>
            </a:extLst>
          </p:cNvPr>
          <p:cNvSpPr/>
          <p:nvPr/>
        </p:nvSpPr>
        <p:spPr>
          <a:xfrm>
            <a:off x="1165116" y="4395161"/>
            <a:ext cx="6144768" cy="1655064"/>
          </a:xfrm>
          <a:prstGeom prst="rect">
            <a:avLst/>
          </a:prstGeom>
          <a:solidFill>
            <a:srgbClr val="D6E9F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1C987193-0102-4A11-AAB5-B38DFA27C84D}"/>
              </a:ext>
            </a:extLst>
          </p:cNvPr>
          <p:cNvSpPr txBox="1"/>
          <p:nvPr/>
        </p:nvSpPr>
        <p:spPr>
          <a:xfrm>
            <a:off x="6018200" y="5734823"/>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C3F94"/>
                </a:solidFill>
                <a:effectLst/>
                <a:uLnTx/>
                <a:uFillTx/>
              </a:rPr>
              <a:t>Mild Pain</a:t>
            </a:r>
          </a:p>
        </p:txBody>
      </p:sp>
      <p:graphicFrame>
        <p:nvGraphicFramePr>
          <p:cNvPr id="38" name="Chart 37">
            <a:extLst>
              <a:ext uri="{FF2B5EF4-FFF2-40B4-BE49-F238E27FC236}">
                <a16:creationId xmlns:a16="http://schemas.microsoft.com/office/drawing/2014/main" id="{A592F0C0-32F3-4D99-B432-FC4E27F139C7}"/>
              </a:ext>
            </a:extLst>
          </p:cNvPr>
          <p:cNvGraphicFramePr/>
          <p:nvPr>
            <p:extLst>
              <p:ext uri="{D42A27DB-BD31-4B8C-83A1-F6EECF244321}">
                <p14:modId xmlns:p14="http://schemas.microsoft.com/office/powerpoint/2010/main" val="574492160"/>
              </p:ext>
            </p:extLst>
          </p:nvPr>
        </p:nvGraphicFramePr>
        <p:xfrm>
          <a:off x="626818" y="1807888"/>
          <a:ext cx="9995786" cy="463491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6F5ECDDD-43B8-4499-82BD-7C65B1CE8517}"/>
              </a:ext>
            </a:extLst>
          </p:cNvPr>
          <p:cNvGrpSpPr/>
          <p:nvPr/>
        </p:nvGrpSpPr>
        <p:grpSpPr>
          <a:xfrm>
            <a:off x="9373655" y="3384723"/>
            <a:ext cx="2631184" cy="1015663"/>
            <a:chOff x="9402230" y="3384723"/>
            <a:chExt cx="2631184" cy="1015663"/>
          </a:xfrm>
        </p:grpSpPr>
        <p:sp>
          <p:nvSpPr>
            <p:cNvPr id="62" name="TextBox 61">
              <a:extLst>
                <a:ext uri="{FF2B5EF4-FFF2-40B4-BE49-F238E27FC236}">
                  <a16:creationId xmlns:a16="http://schemas.microsoft.com/office/drawing/2014/main" id="{EEF3F5EA-DF97-45D6-8BBC-65D7C478BED0}"/>
                </a:ext>
              </a:extLst>
            </p:cNvPr>
            <p:cNvSpPr txBox="1"/>
            <p:nvPr/>
          </p:nvSpPr>
          <p:spPr>
            <a:xfrm>
              <a:off x="9546271" y="3384723"/>
              <a:ext cx="2487143" cy="1015663"/>
            </a:xfrm>
            <a:prstGeom prst="rect">
              <a:avLst/>
            </a:prstGeom>
            <a:noFill/>
          </p:spPr>
          <p:txBody>
            <a:bodyPr wrap="square" rtlCol="0">
              <a:spAutoFit/>
            </a:bodyPr>
            <a:lstStyle/>
            <a:p>
              <a:pPr>
                <a:spcBef>
                  <a:spcPts val="1200"/>
                </a:spcBef>
              </a:pPr>
              <a:r>
                <a:rPr lang="en-US" sz="1000" b="1" dirty="0"/>
                <a:t>Saline Placebo (n = 82)</a:t>
              </a:r>
            </a:p>
            <a:p>
              <a:pPr>
                <a:spcBef>
                  <a:spcPts val="1200"/>
                </a:spcBef>
              </a:pPr>
              <a:r>
                <a:rPr lang="en-US" sz="1000" b="1" dirty="0"/>
                <a:t>Bupivacaine HCl Solution </a:t>
              </a:r>
              <a:br>
                <a:rPr lang="en-US" sz="1000" b="1" dirty="0"/>
              </a:br>
              <a:r>
                <a:rPr lang="en-US" sz="1000" b="1" dirty="0"/>
                <a:t>75 mg (n = 172)</a:t>
              </a:r>
            </a:p>
            <a:p>
              <a:pPr>
                <a:spcBef>
                  <a:spcPts val="1200"/>
                </a:spcBef>
              </a:pPr>
              <a:r>
                <a:rPr lang="en-US" sz="1000" b="1" dirty="0"/>
                <a:t>ZYNRELEF 300</a:t>
              </a:r>
              <a:r>
                <a:rPr lang="pl-PL" sz="1000" b="1" dirty="0"/>
                <a:t> mg/</a:t>
              </a:r>
              <a:r>
                <a:rPr lang="en-US" sz="1000" b="1" dirty="0"/>
                <a:t>9</a:t>
              </a:r>
              <a:r>
                <a:rPr lang="pl-PL" sz="1000" b="1" dirty="0"/>
                <a:t> mg </a:t>
              </a:r>
              <a:r>
                <a:rPr lang="en-US" sz="1000" b="1" dirty="0"/>
                <a:t>(n = 164)</a:t>
              </a:r>
            </a:p>
          </p:txBody>
        </p:sp>
        <p:grpSp>
          <p:nvGrpSpPr>
            <p:cNvPr id="10" name="Group 9">
              <a:extLst>
                <a:ext uri="{FF2B5EF4-FFF2-40B4-BE49-F238E27FC236}">
                  <a16:creationId xmlns:a16="http://schemas.microsoft.com/office/drawing/2014/main" id="{9D5FC5CD-A439-4E5E-AA5E-E629E49C01C1}"/>
                </a:ext>
              </a:extLst>
            </p:cNvPr>
            <p:cNvGrpSpPr/>
            <p:nvPr/>
          </p:nvGrpSpPr>
          <p:grpSpPr>
            <a:xfrm>
              <a:off x="9402230" y="3462607"/>
              <a:ext cx="182880" cy="855203"/>
              <a:chOff x="9402230" y="3462607"/>
              <a:chExt cx="182880" cy="855203"/>
            </a:xfrm>
          </p:grpSpPr>
          <p:grpSp>
            <p:nvGrpSpPr>
              <p:cNvPr id="64" name="Group 63">
                <a:extLst>
                  <a:ext uri="{FF2B5EF4-FFF2-40B4-BE49-F238E27FC236}">
                    <a16:creationId xmlns:a16="http://schemas.microsoft.com/office/drawing/2014/main" id="{59F98A22-2ED9-42A3-B6AF-35E386D82ADE}"/>
                  </a:ext>
                </a:extLst>
              </p:cNvPr>
              <p:cNvGrpSpPr/>
              <p:nvPr/>
            </p:nvGrpSpPr>
            <p:grpSpPr>
              <a:xfrm>
                <a:off x="9402230" y="3462607"/>
                <a:ext cx="182880" cy="91440"/>
                <a:chOff x="7596917" y="4448011"/>
                <a:chExt cx="182880" cy="91440"/>
              </a:xfrm>
            </p:grpSpPr>
            <p:sp>
              <p:nvSpPr>
                <p:cNvPr id="65" name="Isosceles Triangle 64">
                  <a:extLst>
                    <a:ext uri="{FF2B5EF4-FFF2-40B4-BE49-F238E27FC236}">
                      <a16:creationId xmlns:a16="http://schemas.microsoft.com/office/drawing/2014/main" id="{EA8E0164-6553-4D37-991C-C56FD9A9E9D4}"/>
                    </a:ext>
                  </a:extLst>
                </p:cNvPr>
                <p:cNvSpPr/>
                <p:nvPr/>
              </p:nvSpPr>
              <p:spPr>
                <a:xfrm>
                  <a:off x="7642637" y="4448011"/>
                  <a:ext cx="91440"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855286AF-9763-48D1-8B77-A5C653010E20}"/>
                    </a:ext>
                  </a:extLst>
                </p:cNvPr>
                <p:cNvCxnSpPr/>
                <p:nvPr/>
              </p:nvCxnSpPr>
              <p:spPr>
                <a:xfrm>
                  <a:off x="7596917" y="4501673"/>
                  <a:ext cx="182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3B60862-25C5-4334-94FE-060C67610EDF}"/>
                  </a:ext>
                </a:extLst>
              </p:cNvPr>
              <p:cNvGrpSpPr/>
              <p:nvPr/>
            </p:nvGrpSpPr>
            <p:grpSpPr>
              <a:xfrm>
                <a:off x="9402230" y="4226370"/>
                <a:ext cx="182880" cy="91440"/>
                <a:chOff x="7596917" y="5076440"/>
                <a:chExt cx="182880" cy="91440"/>
              </a:xfrm>
            </p:grpSpPr>
            <p:sp>
              <p:nvSpPr>
                <p:cNvPr id="68" name="Diamond 67">
                  <a:extLst>
                    <a:ext uri="{FF2B5EF4-FFF2-40B4-BE49-F238E27FC236}">
                      <a16:creationId xmlns:a16="http://schemas.microsoft.com/office/drawing/2014/main" id="{6A69486A-557D-43AA-930D-4774C7ACDC27}"/>
                    </a:ext>
                  </a:extLst>
                </p:cNvPr>
                <p:cNvSpPr/>
                <p:nvPr/>
              </p:nvSpPr>
              <p:spPr>
                <a:xfrm>
                  <a:off x="7646078" y="5076440"/>
                  <a:ext cx="91440" cy="9144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a:extLst>
                    <a:ext uri="{FF2B5EF4-FFF2-40B4-BE49-F238E27FC236}">
                      <a16:creationId xmlns:a16="http://schemas.microsoft.com/office/drawing/2014/main" id="{518B43F7-D9C4-427C-AF50-147968EF12AF}"/>
                    </a:ext>
                  </a:extLst>
                </p:cNvPr>
                <p:cNvCxnSpPr/>
                <p:nvPr/>
              </p:nvCxnSpPr>
              <p:spPr>
                <a:xfrm>
                  <a:off x="7596917" y="5122160"/>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2F0E417-A3B1-413A-B257-FB1398FA8E62}"/>
                  </a:ext>
                </a:extLst>
              </p:cNvPr>
              <p:cNvGrpSpPr/>
              <p:nvPr/>
            </p:nvGrpSpPr>
            <p:grpSpPr>
              <a:xfrm>
                <a:off x="9402230" y="3771359"/>
                <a:ext cx="182880" cy="74179"/>
                <a:chOff x="7596917" y="4765777"/>
                <a:chExt cx="182880" cy="74179"/>
              </a:xfrm>
            </p:grpSpPr>
            <p:sp>
              <p:nvSpPr>
                <p:cNvPr id="72" name="Rectangle 71">
                  <a:extLst>
                    <a:ext uri="{FF2B5EF4-FFF2-40B4-BE49-F238E27FC236}">
                      <a16:creationId xmlns:a16="http://schemas.microsoft.com/office/drawing/2014/main" id="{C5B21805-FC84-48E9-A422-EEAEE71F0070}"/>
                    </a:ext>
                  </a:extLst>
                </p:cNvPr>
                <p:cNvSpPr/>
                <p:nvPr/>
              </p:nvSpPr>
              <p:spPr>
                <a:xfrm>
                  <a:off x="7648527" y="4765777"/>
                  <a:ext cx="79661" cy="74179"/>
                </a:xfrm>
                <a:prstGeom prst="rect">
                  <a:avLst/>
                </a:prstGeom>
                <a:solidFill>
                  <a:srgbClr val="7DAEA3"/>
                </a:solidFill>
                <a:ln>
                  <a:solidFill>
                    <a:srgbClr val="7DA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cxnSp>
              <p:nvCxnSpPr>
                <p:cNvPr id="73" name="Straight Connector 72">
                  <a:extLst>
                    <a:ext uri="{FF2B5EF4-FFF2-40B4-BE49-F238E27FC236}">
                      <a16:creationId xmlns:a16="http://schemas.microsoft.com/office/drawing/2014/main" id="{487CCA4B-7E00-4755-BE36-9DBDEF8CBCCA}"/>
                    </a:ext>
                  </a:extLst>
                </p:cNvPr>
                <p:cNvCxnSpPr/>
                <p:nvPr/>
              </p:nvCxnSpPr>
              <p:spPr>
                <a:xfrm>
                  <a:off x="7596917" y="4804020"/>
                  <a:ext cx="182880" cy="0"/>
                </a:xfrm>
                <a:prstGeom prst="line">
                  <a:avLst/>
                </a:prstGeom>
                <a:ln w="28575">
                  <a:solidFill>
                    <a:srgbClr val="7DAEA3"/>
                  </a:solidFill>
                </a:ln>
              </p:spPr>
              <p:style>
                <a:lnRef idx="1">
                  <a:schemeClr val="accent1"/>
                </a:lnRef>
                <a:fillRef idx="0">
                  <a:schemeClr val="accent1"/>
                </a:fillRef>
                <a:effectRef idx="0">
                  <a:schemeClr val="accent1"/>
                </a:effectRef>
                <a:fontRef idx="minor">
                  <a:schemeClr val="tx1"/>
                </a:fontRef>
              </p:style>
            </p:cxnSp>
          </p:grpSp>
        </p:grpSp>
      </p:grpSp>
      <p:sp>
        <p:nvSpPr>
          <p:cNvPr id="36" name="Rectangle 35">
            <a:extLst>
              <a:ext uri="{FF2B5EF4-FFF2-40B4-BE49-F238E27FC236}">
                <a16:creationId xmlns:a16="http://schemas.microsoft.com/office/drawing/2014/main" id="{2C5C6CA3-7420-4C7A-94A6-48D34D7BF69D}"/>
              </a:ext>
            </a:extLst>
          </p:cNvPr>
          <p:cNvSpPr/>
          <p:nvPr/>
        </p:nvSpPr>
        <p:spPr>
          <a:xfrm>
            <a:off x="7528727" y="4972067"/>
            <a:ext cx="2487143" cy="523220"/>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effectLst/>
                <a:uLnTx/>
                <a:uFillTx/>
                <a:latin typeface="Arial" panose="020B0604020202020204"/>
                <a:ea typeface="+mn-ea"/>
                <a:cs typeface="+mn-cs"/>
              </a:rPr>
              <a:t>Follow-On Study</a:t>
            </a:r>
          </a:p>
        </p:txBody>
      </p:sp>
      <p:sp>
        <p:nvSpPr>
          <p:cNvPr id="43" name="Right Brace 42">
            <a:extLst>
              <a:ext uri="{FF2B5EF4-FFF2-40B4-BE49-F238E27FC236}">
                <a16:creationId xmlns:a16="http://schemas.microsoft.com/office/drawing/2014/main" id="{4D443215-253D-4748-8877-379AA0A06CFA}"/>
              </a:ext>
            </a:extLst>
          </p:cNvPr>
          <p:cNvSpPr/>
          <p:nvPr/>
        </p:nvSpPr>
        <p:spPr>
          <a:xfrm>
            <a:off x="7413627" y="2879932"/>
            <a:ext cx="115100" cy="201168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ight Brace 43">
            <a:extLst>
              <a:ext uri="{FF2B5EF4-FFF2-40B4-BE49-F238E27FC236}">
                <a16:creationId xmlns:a16="http://schemas.microsoft.com/office/drawing/2014/main" id="{5C8CA258-98D2-45D4-83CC-F9A75FF3F9F5}"/>
              </a:ext>
            </a:extLst>
          </p:cNvPr>
          <p:cNvSpPr/>
          <p:nvPr/>
        </p:nvSpPr>
        <p:spPr>
          <a:xfrm>
            <a:off x="7413625" y="4928433"/>
            <a:ext cx="115103" cy="6126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676AF79-F1D1-4966-9C33-58FE1E3A2DEA}"/>
              </a:ext>
            </a:extLst>
          </p:cNvPr>
          <p:cNvGrpSpPr/>
          <p:nvPr/>
        </p:nvGrpSpPr>
        <p:grpSpPr>
          <a:xfrm>
            <a:off x="9373655" y="5119859"/>
            <a:ext cx="3428937" cy="246221"/>
            <a:chOff x="9402230" y="3157959"/>
            <a:chExt cx="3428937" cy="2624889"/>
          </a:xfrm>
        </p:grpSpPr>
        <p:sp>
          <p:nvSpPr>
            <p:cNvPr id="47" name="TextBox 46">
              <a:extLst>
                <a:ext uri="{FF2B5EF4-FFF2-40B4-BE49-F238E27FC236}">
                  <a16:creationId xmlns:a16="http://schemas.microsoft.com/office/drawing/2014/main" id="{386B70B1-94BB-4C09-B663-07B345CE6111}"/>
                </a:ext>
              </a:extLst>
            </p:cNvPr>
            <p:cNvSpPr txBox="1"/>
            <p:nvPr/>
          </p:nvSpPr>
          <p:spPr>
            <a:xfrm>
              <a:off x="9546271" y="3157959"/>
              <a:ext cx="3284896" cy="2624889"/>
            </a:xfrm>
            <a:prstGeom prst="rect">
              <a:avLst/>
            </a:prstGeom>
            <a:noFill/>
          </p:spPr>
          <p:txBody>
            <a:bodyPr wrap="square" rtlCol="0">
              <a:spAutoFit/>
            </a:bodyPr>
            <a:lstStyle/>
            <a:p>
              <a:pPr>
                <a:spcBef>
                  <a:spcPts val="1200"/>
                </a:spcBef>
              </a:pPr>
              <a:r>
                <a:rPr lang="pl-PL" sz="1000" b="1" dirty="0"/>
                <a:t>ZYNRELEF </a:t>
              </a:r>
              <a:r>
                <a:rPr lang="en-US" sz="1000" b="1" dirty="0"/>
                <a:t>3</a:t>
              </a:r>
              <a:r>
                <a:rPr lang="pl-PL" sz="1000" b="1" dirty="0"/>
                <a:t>00 mg/</a:t>
              </a:r>
              <a:r>
                <a:rPr lang="en-US" sz="1000" b="1" dirty="0"/>
                <a:t>9</a:t>
              </a:r>
              <a:r>
                <a:rPr lang="pl-PL" sz="1000" b="1" dirty="0"/>
                <a:t> mg + </a:t>
              </a:r>
              <a:r>
                <a:rPr lang="en-US" sz="1000" b="1" dirty="0"/>
                <a:t>OTC</a:t>
              </a:r>
              <a:r>
                <a:rPr lang="en-US" sz="1000" b="1" baseline="30000" dirty="0"/>
                <a:t>c</a:t>
              </a:r>
              <a:r>
                <a:rPr lang="pl-PL" sz="1000" b="1" dirty="0"/>
                <a:t> (</a:t>
              </a:r>
              <a:r>
                <a:rPr lang="en-US" sz="1000" b="1" dirty="0"/>
                <a:t>n</a:t>
              </a:r>
              <a:r>
                <a:rPr lang="pl-PL" sz="1000" b="1" dirty="0"/>
                <a:t> = </a:t>
              </a:r>
              <a:r>
                <a:rPr lang="en-US" sz="1000" b="1" dirty="0"/>
                <a:t>33</a:t>
              </a:r>
              <a:r>
                <a:rPr lang="pl-PL" sz="1000" b="1" dirty="0"/>
                <a:t>)</a:t>
              </a:r>
              <a:endParaRPr lang="en-US" sz="1000" b="1" dirty="0"/>
            </a:p>
          </p:txBody>
        </p:sp>
        <p:grpSp>
          <p:nvGrpSpPr>
            <p:cNvPr id="51" name="Group 50">
              <a:extLst>
                <a:ext uri="{FF2B5EF4-FFF2-40B4-BE49-F238E27FC236}">
                  <a16:creationId xmlns:a16="http://schemas.microsoft.com/office/drawing/2014/main" id="{3325914A-562C-4454-96EE-B511150801D1}"/>
                </a:ext>
              </a:extLst>
            </p:cNvPr>
            <p:cNvGrpSpPr/>
            <p:nvPr/>
          </p:nvGrpSpPr>
          <p:grpSpPr>
            <a:xfrm>
              <a:off x="9402230" y="4380003"/>
              <a:ext cx="182880" cy="91440"/>
              <a:chOff x="9402230" y="4373745"/>
              <a:chExt cx="182880" cy="91440"/>
            </a:xfrm>
          </p:grpSpPr>
          <p:sp>
            <p:nvSpPr>
              <p:cNvPr id="55" name="Oval 54">
                <a:extLst>
                  <a:ext uri="{FF2B5EF4-FFF2-40B4-BE49-F238E27FC236}">
                    <a16:creationId xmlns:a16="http://schemas.microsoft.com/office/drawing/2014/main" id="{5C6554E8-474C-45D3-8357-F54BD7808FF8}"/>
                  </a:ext>
                </a:extLst>
              </p:cNvPr>
              <p:cNvSpPr/>
              <p:nvPr/>
            </p:nvSpPr>
            <p:spPr>
              <a:xfrm>
                <a:off x="9447950" y="4373745"/>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a:extLst>
                  <a:ext uri="{FF2B5EF4-FFF2-40B4-BE49-F238E27FC236}">
                    <a16:creationId xmlns:a16="http://schemas.microsoft.com/office/drawing/2014/main" id="{06F1A5EE-E5A5-4B2C-9665-A5C4A9EBBA0D}"/>
                  </a:ext>
                </a:extLst>
              </p:cNvPr>
              <p:cNvCxnSpPr/>
              <p:nvPr/>
            </p:nvCxnSpPr>
            <p:spPr>
              <a:xfrm>
                <a:off x="9402230" y="4419465"/>
                <a:ext cx="18288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74" name="Oval 73">
            <a:extLst>
              <a:ext uri="{FF2B5EF4-FFF2-40B4-BE49-F238E27FC236}">
                <a16:creationId xmlns:a16="http://schemas.microsoft.com/office/drawing/2014/main" id="{4B30250A-0634-422E-8E2F-3FCECA491746}"/>
              </a:ext>
            </a:extLst>
          </p:cNvPr>
          <p:cNvSpPr/>
          <p:nvPr/>
        </p:nvSpPr>
        <p:spPr>
          <a:xfrm>
            <a:off x="9415431" y="519725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F9C7EB00-43E3-4FCD-A8FB-64C04139CB35}"/>
              </a:ext>
            </a:extLst>
          </p:cNvPr>
          <p:cNvSpPr/>
          <p:nvPr/>
        </p:nvSpPr>
        <p:spPr>
          <a:xfrm>
            <a:off x="7528727" y="3408719"/>
            <a:ext cx="1765215" cy="954107"/>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Arial" panose="020B0604020202020204"/>
                <a:ea typeface="+mn-ea"/>
                <a:cs typeface="+mn-cs"/>
              </a:rPr>
              <a:t>EPOCH 2 Study</a:t>
            </a:r>
            <a:r>
              <a:rPr lang="en-US" sz="1400" i="1" baseline="30000" dirty="0">
                <a:latin typeface="Arial" panose="020B0604020202020204"/>
              </a:rPr>
              <a:t>b</a:t>
            </a:r>
            <a:br>
              <a:rPr kumimoji="0" lang="en-US" sz="1400" i="1" u="none" strike="noStrike" kern="1200" cap="none" spc="0" normalizeH="0" baseline="0" noProof="0" dirty="0">
                <a:ln>
                  <a:noFill/>
                </a:ln>
                <a:effectLst/>
                <a:uLnTx/>
                <a:uFillTx/>
                <a:latin typeface="Arial" panose="020B0604020202020204"/>
                <a:ea typeface="+mn-ea"/>
                <a:cs typeface="+mn-cs"/>
              </a:rPr>
            </a:br>
            <a:r>
              <a:rPr kumimoji="0" lang="en-US" sz="1400" b="1" i="1" u="none" strike="noStrike" kern="1200" cap="none" spc="0" normalizeH="0" baseline="0" noProof="0" dirty="0">
                <a:ln>
                  <a:noFill/>
                </a:ln>
                <a:effectLst/>
                <a:uLnTx/>
                <a:uFillTx/>
                <a:latin typeface="Arial" panose="020B0604020202020204"/>
                <a:ea typeface="+mn-ea"/>
                <a:cs typeface="+mn-cs"/>
              </a:rPr>
              <a:t>Did not include the scheduled analgesic regimen</a:t>
            </a:r>
            <a:endParaRPr kumimoji="0" lang="en-US" sz="4000" b="1" i="1" u="none" strike="noStrike" kern="1200" cap="none" spc="0" normalizeH="0" baseline="0" noProof="0" dirty="0">
              <a:ln>
                <a:noFill/>
              </a:ln>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C359EB68-21E0-4AF9-8070-1918FE177FFA}"/>
              </a:ext>
            </a:extLst>
          </p:cNvPr>
          <p:cNvGrpSpPr/>
          <p:nvPr/>
        </p:nvGrpSpPr>
        <p:grpSpPr>
          <a:xfrm>
            <a:off x="1134711" y="6066030"/>
            <a:ext cx="892115" cy="196977"/>
            <a:chOff x="1144236" y="4996461"/>
            <a:chExt cx="892115" cy="230575"/>
          </a:xfrm>
        </p:grpSpPr>
        <p:sp>
          <p:nvSpPr>
            <p:cNvPr id="50" name="Rectangle 49">
              <a:extLst>
                <a:ext uri="{FF2B5EF4-FFF2-40B4-BE49-F238E27FC236}">
                  <a16:creationId xmlns:a16="http://schemas.microsoft.com/office/drawing/2014/main" id="{CBD915E9-19F5-454D-B433-EC8C38056CEE}"/>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TextBox 5">
              <a:extLst>
                <a:ext uri="{FF2B5EF4-FFF2-40B4-BE49-F238E27FC236}">
                  <a16:creationId xmlns:a16="http://schemas.microsoft.com/office/drawing/2014/main" id="{1B8DCD2F-2E67-496E-927C-E198CCAC1E50}"/>
                </a:ext>
              </a:extLst>
            </p:cNvPr>
            <p:cNvSpPr txBox="1"/>
            <p:nvPr/>
          </p:nvSpPr>
          <p:spPr>
            <a:xfrm>
              <a:off x="1207027" y="4996461"/>
              <a:ext cx="829324" cy="230575"/>
            </a:xfrm>
            <a:prstGeom prst="rect">
              <a:avLst/>
            </a:prstGeom>
            <a:noFill/>
          </p:spPr>
          <p:txBody>
            <a:bodyPr wrap="square" lIns="18288" tIns="36576"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1        4         8 </a:t>
              </a:r>
            </a:p>
          </p:txBody>
        </p:sp>
      </p:grpSp>
      <p:sp>
        <p:nvSpPr>
          <p:cNvPr id="6" name="Rectangle 5">
            <a:extLst>
              <a:ext uri="{FF2B5EF4-FFF2-40B4-BE49-F238E27FC236}">
                <a16:creationId xmlns:a16="http://schemas.microsoft.com/office/drawing/2014/main" id="{D2DD8266-B7D9-486F-A2DD-AD6678FC9B8E}"/>
              </a:ext>
            </a:extLst>
          </p:cNvPr>
          <p:cNvSpPr/>
          <p:nvPr/>
        </p:nvSpPr>
        <p:spPr>
          <a:xfrm>
            <a:off x="7519534" y="5309737"/>
            <a:ext cx="4558168" cy="1192634"/>
          </a:xfrm>
          <a:prstGeom prst="rect">
            <a:avLst/>
          </a:prstGeom>
        </p:spPr>
        <p:txBody>
          <a:bodyPr wrap="square" lIns="45720" rIns="45720" anchor="b" anchorCtr="0">
            <a:spAutoFit/>
          </a:bodyPr>
          <a:lstStyle/>
          <a:p>
            <a:pPr>
              <a:defRPr/>
            </a:pPr>
            <a:r>
              <a:rPr lang="en-US" sz="650" baseline="30000" dirty="0"/>
              <a:t>a</a:t>
            </a:r>
            <a:r>
              <a:rPr lang="en-US" sz="650" dirty="0"/>
              <a:t>Single-arm, open-label, uncontrolled study. ZYNRELEF was given with a scheduled non-opioid MMA regimen. </a:t>
            </a:r>
            <a:r>
              <a:rPr lang="en-US" sz="650" baseline="30000" dirty="0"/>
              <a:t>b</a:t>
            </a:r>
            <a:r>
              <a:rPr lang="en-US" sz="650" dirty="0"/>
              <a:t>EPOCH 2 had similar entry/exclusion criteria to that of the follow-on study but did not include the scheduled analgesic regimen. </a:t>
            </a:r>
            <a:r>
              <a:rPr lang="en-US" sz="650" baseline="30000" dirty="0"/>
              <a:t>c</a:t>
            </a:r>
            <a:r>
              <a:rPr lang="en-US" sz="650" dirty="0"/>
              <a:t>EPOCH 2 results reflect reported pain intensity with activity (after sitting up from a resting position); EPOCH 2 Follow-On study results reflect reported pain intensity at rest. EPOCH 2 Single-Arm Follow-On study included a scheduled regimen of readily available oral analgesics (acetaminophen and ibuprofen); Cohort 1 in the EPOCH 2 Follow-On study was used for analysis because addition of IV ketorolac provided no additional benefit beyond oral acetaminophen and ibuprofen. </a:t>
            </a:r>
            <a:r>
              <a:rPr lang="en-US" sz="650" b="1" dirty="0"/>
              <a:t>Note: </a:t>
            </a:r>
            <a:r>
              <a:rPr lang="en-US" sz="650" dirty="0"/>
              <a:t>Pain scores were analyzed with adjustment for the analgesic duration of rescue medications. </a:t>
            </a:r>
            <a:r>
              <a:rPr lang="en-US" sz="650" b="1" dirty="0"/>
              <a:t>OTC: </a:t>
            </a:r>
            <a:r>
              <a:rPr lang="en-US" sz="650" dirty="0"/>
              <a:t>over-the-counter. </a:t>
            </a:r>
            <a:r>
              <a:rPr lang="en-US" sz="650" b="1" dirty="0"/>
              <a:t>NRS: </a:t>
            </a:r>
            <a:r>
              <a:rPr lang="en-US" sz="650" dirty="0"/>
              <a:t>Numeric Rating Scale. </a:t>
            </a:r>
            <a:r>
              <a:rPr lang="en-US" sz="650" b="1" kern="0" dirty="0"/>
              <a:t>MMA</a:t>
            </a:r>
            <a:r>
              <a:rPr lang="en-US" sz="650" kern="0" dirty="0"/>
              <a:t>: multimodal analgesia. </a:t>
            </a:r>
            <a:r>
              <a:rPr lang="en-US" sz="650" b="1" dirty="0"/>
              <a:t>References:</a:t>
            </a:r>
            <a:r>
              <a:rPr lang="en-US" sz="650" dirty="0"/>
              <a:t> </a:t>
            </a:r>
            <a:r>
              <a:rPr lang="en-US" sz="650" b="1" dirty="0"/>
              <a:t>1.</a:t>
            </a:r>
            <a:r>
              <a:rPr lang="en-US" sz="650" dirty="0"/>
              <a:t> Viscusi E, Minkowitz H, Winkle P, et al. </a:t>
            </a:r>
            <a:r>
              <a:rPr lang="en-US" sz="650" i="1" dirty="0"/>
              <a:t>Hernia.</a:t>
            </a:r>
            <a:r>
              <a:rPr lang="en-US" sz="650" dirty="0"/>
              <a:t> 2019;23(6):1071-1080. </a:t>
            </a:r>
            <a:r>
              <a:rPr lang="en-US" sz="650" b="1" dirty="0"/>
              <a:t>2. </a:t>
            </a:r>
            <a:r>
              <a:rPr lang="en-US" sz="650" dirty="0"/>
              <a:t>Data on file. Study HTX-011-302. San Diego, CA: Heron Therapeutics Inc; 2018. </a:t>
            </a:r>
            <a:r>
              <a:rPr lang="en-US" sz="650" b="1" dirty="0"/>
              <a:t>3. </a:t>
            </a:r>
            <a:r>
              <a:rPr lang="en-US" sz="650" dirty="0"/>
              <a:t>Singla N, Winkle P, Bertoch T, et al. </a:t>
            </a:r>
            <a:r>
              <a:rPr lang="en-US" sz="650" i="1" dirty="0"/>
              <a:t>Surgery</a:t>
            </a:r>
            <a:r>
              <a:rPr lang="en-US" sz="650" dirty="0"/>
              <a:t>. 2020;168(5):915-920.</a:t>
            </a:r>
            <a:r>
              <a:rPr lang="en-US" sz="650" b="1" dirty="0"/>
              <a:t> 4. </a:t>
            </a:r>
            <a:r>
              <a:rPr lang="en-US" sz="650" dirty="0"/>
              <a:t>Data on file. Study HTX-011-215. San Diego, CA: Heron Therapeutics Inc; 2019. </a:t>
            </a:r>
            <a:r>
              <a:rPr lang="en-US" sz="650" b="1" dirty="0"/>
              <a:t>5. </a:t>
            </a:r>
            <a:r>
              <a:rPr lang="en-US" sz="650" dirty="0"/>
              <a:t>ZYNRELEF [package insert]. San Diego, CA: Heron Therapeutics Inc; 2021.</a:t>
            </a:r>
          </a:p>
        </p:txBody>
      </p:sp>
      <p:sp>
        <p:nvSpPr>
          <p:cNvPr id="39" name="Rectangle 38">
            <a:extLst>
              <a:ext uri="{FF2B5EF4-FFF2-40B4-BE49-F238E27FC236}">
                <a16:creationId xmlns:a16="http://schemas.microsoft.com/office/drawing/2014/main" id="{9A0EA6D1-E2B3-9C4A-B6EA-179A814B0E41}"/>
              </a:ext>
            </a:extLst>
          </p:cNvPr>
          <p:cNvSpPr/>
          <p:nvPr/>
        </p:nvSpPr>
        <p:spPr>
          <a:xfrm>
            <a:off x="731520"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41" name="Footer Placeholder 4">
            <a:extLst>
              <a:ext uri="{FF2B5EF4-FFF2-40B4-BE49-F238E27FC236}">
                <a16:creationId xmlns:a16="http://schemas.microsoft.com/office/drawing/2014/main" id="{20E0FD46-828A-9949-AB9C-21844B68B13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73437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70BF88-42F6-4B1B-8DCD-DB27B1612DC3}"/>
              </a:ext>
            </a:extLst>
          </p:cNvPr>
          <p:cNvSpPr>
            <a:spLocks noGrp="1"/>
          </p:cNvSpPr>
          <p:nvPr>
            <p:ph type="title"/>
          </p:nvPr>
        </p:nvSpPr>
        <p:spPr>
          <a:xfrm>
            <a:off x="683173" y="378923"/>
            <a:ext cx="10289628" cy="977188"/>
          </a:xfrm>
        </p:spPr>
        <p:txBody>
          <a:bodyPr>
            <a:normAutofit/>
          </a:bodyPr>
          <a:lstStyle/>
          <a:p>
            <a:pPr>
              <a:lnSpc>
                <a:spcPct val="100000"/>
              </a:lnSpc>
            </a:pPr>
            <a:r>
              <a:rPr lang="en-US" dirty="0"/>
              <a:t>ZYNRELEF + OTC Patients Consumed 1.6 and 0.6 MME Through 72 hours in Bunionectomy and Herniorrhaphy, Respectively</a:t>
            </a:r>
          </a:p>
        </p:txBody>
      </p:sp>
      <p:sp>
        <p:nvSpPr>
          <p:cNvPr id="54" name="TextBox 53">
            <a:extLst>
              <a:ext uri="{FF2B5EF4-FFF2-40B4-BE49-F238E27FC236}">
                <a16:creationId xmlns:a16="http://schemas.microsoft.com/office/drawing/2014/main" id="{5262AA95-9C93-A64C-9B32-0E918642DA18}"/>
              </a:ext>
            </a:extLst>
          </p:cNvPr>
          <p:cNvSpPr txBox="1"/>
          <p:nvPr/>
        </p:nvSpPr>
        <p:spPr>
          <a:xfrm>
            <a:off x="6241846" y="1596304"/>
            <a:ext cx="5429453" cy="307777"/>
          </a:xfrm>
          <a:prstGeom prst="rect">
            <a:avLst/>
          </a:prstGeom>
          <a:noFill/>
        </p:spPr>
        <p:txBody>
          <a:bodyPr wrap="square" rtlCol="0">
            <a:spAutoFit/>
          </a:bodyPr>
          <a:lstStyle/>
          <a:p>
            <a:pPr lvl="0">
              <a:defRPr/>
            </a:pPr>
            <a:r>
              <a:rPr lang="en-US" sz="1400" b="1" dirty="0">
                <a:solidFill>
                  <a:schemeClr val="accent5"/>
                </a:solidFill>
              </a:rPr>
              <a:t>EPOCH 2 Herniorrhaphy/EPOCH 2 Single-Arm</a:t>
            </a:r>
            <a:r>
              <a:rPr lang="en-US" sz="1400" b="1" baseline="30000" dirty="0">
                <a:solidFill>
                  <a:schemeClr val="accent5"/>
                </a:solidFill>
              </a:rPr>
              <a:t>a</a:t>
            </a:r>
            <a:r>
              <a:rPr lang="en-US" sz="1400" b="1" dirty="0">
                <a:solidFill>
                  <a:schemeClr val="accent5"/>
                </a:solidFill>
              </a:rPr>
              <a:t> Follow-On</a:t>
            </a:r>
            <a:r>
              <a:rPr lang="en-US" sz="1400" b="1" baseline="30000" dirty="0">
                <a:solidFill>
                  <a:schemeClr val="accent5"/>
                </a:solidFill>
              </a:rPr>
              <a:t>3,4</a:t>
            </a:r>
            <a:endParaRPr kumimoji="0" lang="en-US" sz="1400" b="0" i="0" u="none" strike="noStrike" kern="1200" cap="none" spc="0" normalizeH="0" baseline="0" noProof="0" dirty="0">
              <a:ln>
                <a:noFill/>
              </a:ln>
              <a:solidFill>
                <a:schemeClr val="accent5"/>
              </a:solidFill>
              <a:effectLst/>
              <a:uLnTx/>
              <a:uFillTx/>
              <a:latin typeface="Arial"/>
            </a:endParaRPr>
          </a:p>
        </p:txBody>
      </p:sp>
      <p:graphicFrame>
        <p:nvGraphicFramePr>
          <p:cNvPr id="56" name="Chart 9">
            <a:extLst>
              <a:ext uri="{FF2B5EF4-FFF2-40B4-BE49-F238E27FC236}">
                <a16:creationId xmlns:a16="http://schemas.microsoft.com/office/drawing/2014/main" id="{7FC652EC-C40F-4048-A5D3-4EDF76B6F760}"/>
              </a:ext>
            </a:extLst>
          </p:cNvPr>
          <p:cNvGraphicFramePr>
            <a:graphicFrameLocks/>
          </p:cNvGraphicFramePr>
          <p:nvPr>
            <p:extLst>
              <p:ext uri="{D42A27DB-BD31-4B8C-83A1-F6EECF244321}">
                <p14:modId xmlns:p14="http://schemas.microsoft.com/office/powerpoint/2010/main" val="1449017009"/>
              </p:ext>
            </p:extLst>
          </p:nvPr>
        </p:nvGraphicFramePr>
        <p:xfrm>
          <a:off x="1420855" y="2510116"/>
          <a:ext cx="2874569" cy="3053469"/>
        </p:xfrm>
        <a:graphic>
          <a:graphicData uri="http://schemas.openxmlformats.org/drawingml/2006/chart">
            <c:chart xmlns:c="http://schemas.openxmlformats.org/drawingml/2006/chart" xmlns:r="http://schemas.openxmlformats.org/officeDocument/2006/relationships" r:id="rId3"/>
          </a:graphicData>
        </a:graphic>
      </p:graphicFrame>
      <p:sp>
        <p:nvSpPr>
          <p:cNvPr id="57" name="TextBox 56">
            <a:extLst>
              <a:ext uri="{FF2B5EF4-FFF2-40B4-BE49-F238E27FC236}">
                <a16:creationId xmlns:a16="http://schemas.microsoft.com/office/drawing/2014/main" id="{1DB07A3C-1014-C847-A8F7-5653A9EC7CBB}"/>
              </a:ext>
            </a:extLst>
          </p:cNvPr>
          <p:cNvSpPr txBox="1"/>
          <p:nvPr/>
        </p:nvSpPr>
        <p:spPr>
          <a:xfrm>
            <a:off x="594405" y="1595096"/>
            <a:ext cx="5429453" cy="307777"/>
          </a:xfrm>
          <a:prstGeom prst="rect">
            <a:avLst/>
          </a:prstGeom>
          <a:noFill/>
        </p:spPr>
        <p:txBody>
          <a:bodyPr wrap="square" rtlCol="0">
            <a:spAutoFit/>
          </a:bodyPr>
          <a:lstStyle/>
          <a:p>
            <a:pPr lvl="0">
              <a:defRPr/>
            </a:pPr>
            <a:r>
              <a:rPr lang="en-US" sz="1400" b="1" dirty="0">
                <a:solidFill>
                  <a:schemeClr val="accent5"/>
                </a:solidFill>
              </a:rPr>
              <a:t>EPOCH 1 Bunionectomy/EPOCH 1 Single-Arm</a:t>
            </a:r>
            <a:r>
              <a:rPr lang="en-US" sz="1400" b="1" baseline="30000" dirty="0">
                <a:solidFill>
                  <a:schemeClr val="accent5"/>
                </a:solidFill>
              </a:rPr>
              <a:t>a</a:t>
            </a:r>
            <a:r>
              <a:rPr lang="en-US" sz="1400" b="1" dirty="0">
                <a:solidFill>
                  <a:schemeClr val="accent5"/>
                </a:solidFill>
              </a:rPr>
              <a:t> Follow-On</a:t>
            </a:r>
            <a:r>
              <a:rPr lang="en-US" sz="1400" b="1" baseline="30000" dirty="0">
                <a:solidFill>
                  <a:schemeClr val="accent5"/>
                </a:solidFill>
              </a:rPr>
              <a:t>1-3</a:t>
            </a:r>
            <a:endParaRPr kumimoji="0" lang="en-US" sz="1400" b="0" i="0" u="none" strike="noStrike" kern="1200" cap="none" spc="0" normalizeH="0" baseline="0" noProof="0" dirty="0">
              <a:ln>
                <a:noFill/>
              </a:ln>
              <a:solidFill>
                <a:schemeClr val="accent5"/>
              </a:solidFill>
              <a:effectLst/>
              <a:uLnTx/>
              <a:uFillTx/>
              <a:latin typeface="Arial"/>
            </a:endParaRPr>
          </a:p>
        </p:txBody>
      </p:sp>
      <p:sp>
        <p:nvSpPr>
          <p:cNvPr id="37" name="Rectangle 36">
            <a:extLst>
              <a:ext uri="{FF2B5EF4-FFF2-40B4-BE49-F238E27FC236}">
                <a16:creationId xmlns:a16="http://schemas.microsoft.com/office/drawing/2014/main" id="{ED388270-8A43-437A-A2A9-FEE74B1A7C76}"/>
              </a:ext>
            </a:extLst>
          </p:cNvPr>
          <p:cNvSpPr/>
          <p:nvPr/>
        </p:nvSpPr>
        <p:spPr>
          <a:xfrm>
            <a:off x="352024" y="5873221"/>
            <a:ext cx="11230378" cy="715581"/>
          </a:xfrm>
          <a:prstGeom prst="rect">
            <a:avLst/>
          </a:prstGeom>
        </p:spPr>
        <p:txBody>
          <a:bodyPr wrap="square" lIns="45720" rIns="45720" anchor="b" anchorCtr="0">
            <a:spAutoFit/>
          </a:bodyPr>
          <a:lstStyle/>
          <a:p>
            <a:r>
              <a:rPr lang="en-US" sz="650" baseline="30000" dirty="0"/>
              <a:t>a</a:t>
            </a:r>
            <a:r>
              <a:rPr lang="en-US" sz="650" dirty="0"/>
              <a:t>Single-arm, open-label, uncontrolled study. ZYNRELEF was given with a scheduled non-opioid MMA regimen. </a:t>
            </a:r>
            <a:r>
              <a:rPr lang="en-US" sz="650" b="1" baseline="30000" dirty="0"/>
              <a:t>b</a:t>
            </a:r>
            <a:r>
              <a:rPr lang="en-US" sz="650" dirty="0"/>
              <a:t>EPOCH 1 and EPOCH 2 Single-Arm Follow-On studies included a scheduled regimen of readily available oral analgesics (acetaminophen and ibuprofen); Cohort 1 of the EPOCH 2 Single-Arm Follow-On study was used for analysis as addition of IV ketorolac provided no additional benefit beyond oral acetaminophen and ibuprofen. </a:t>
            </a:r>
            <a:r>
              <a:rPr lang="en-US" sz="650" baseline="30000" dirty="0"/>
              <a:t>c</a:t>
            </a:r>
            <a:r>
              <a:rPr lang="en-US" sz="650" dirty="0"/>
              <a:t>EPOCH 1 and EPOCH 2 had the same entry and exclusion criteria as the follow-on studies but did not include the scheduled analgesic regimen. </a:t>
            </a:r>
            <a:br>
              <a:rPr lang="en-US" sz="650" dirty="0"/>
            </a:br>
            <a:r>
              <a:rPr lang="en-US" sz="650" b="1" dirty="0"/>
              <a:t>MME: </a:t>
            </a:r>
            <a:r>
              <a:rPr lang="en-US" sz="650" dirty="0"/>
              <a:t>morphine milligram equivalents. </a:t>
            </a:r>
            <a:r>
              <a:rPr lang="en-US" sz="650" b="1" dirty="0"/>
              <a:t>OTC: </a:t>
            </a:r>
            <a:r>
              <a:rPr lang="en-US" sz="650" dirty="0"/>
              <a:t>over-the-counter. </a:t>
            </a:r>
            <a:br>
              <a:rPr lang="en-US" sz="650" dirty="0"/>
            </a:br>
            <a:r>
              <a:rPr lang="en-US" sz="650" b="1" dirty="0"/>
              <a:t>References</a:t>
            </a:r>
            <a:r>
              <a:rPr lang="en-US" sz="650" dirty="0"/>
              <a:t>: </a:t>
            </a:r>
            <a:r>
              <a:rPr lang="en-US" sz="650" b="1" dirty="0"/>
              <a:t>1.</a:t>
            </a:r>
            <a:r>
              <a:rPr lang="en-US" sz="650" dirty="0"/>
              <a:t> Viscusi E, Gimbel JS, Pollack RA, et al. </a:t>
            </a:r>
            <a:r>
              <a:rPr lang="en-US" sz="650" i="1" dirty="0"/>
              <a:t>Reg Anesth Pain Med</a:t>
            </a:r>
            <a:r>
              <a:rPr lang="en-US" sz="650" dirty="0"/>
              <a:t>. 2019;44(7):700-706. </a:t>
            </a:r>
            <a:r>
              <a:rPr lang="en-US" sz="650" b="1" dirty="0"/>
              <a:t>2. </a:t>
            </a:r>
            <a:r>
              <a:rPr lang="en-US" sz="650" dirty="0">
                <a:solidFill>
                  <a:schemeClr val="accent3">
                    <a:lumMod val="50000"/>
                  </a:schemeClr>
                </a:solidFill>
              </a:rPr>
              <a:t>Pollak R, Cai D, Gan TJ. </a:t>
            </a:r>
            <a:r>
              <a:rPr lang="en-US" sz="650" i="1" dirty="0">
                <a:solidFill>
                  <a:schemeClr val="accent3">
                    <a:lumMod val="50000"/>
                  </a:schemeClr>
                </a:solidFill>
              </a:rPr>
              <a:t>J Am Podiatr Med Assoc. </a:t>
            </a:r>
            <a:r>
              <a:rPr lang="en-US" sz="650" dirty="0">
                <a:solidFill>
                  <a:schemeClr val="accent3">
                    <a:lumMod val="50000"/>
                  </a:schemeClr>
                </a:solidFill>
              </a:rPr>
              <a:t>2021:20-204. doi:10.7547/20-204.</a:t>
            </a:r>
            <a:r>
              <a:rPr lang="en-US" sz="650" dirty="0"/>
              <a:t> </a:t>
            </a:r>
            <a:r>
              <a:rPr lang="en-US" sz="650" b="1" dirty="0"/>
              <a:t>3.</a:t>
            </a:r>
            <a:r>
              <a:rPr lang="en-US" sz="650" dirty="0"/>
              <a:t> Singla N, Winkle P, Bertoch T, et al. </a:t>
            </a:r>
            <a:r>
              <a:rPr lang="en-US" sz="650" i="1" dirty="0"/>
              <a:t>Surgery</a:t>
            </a:r>
            <a:r>
              <a:rPr lang="en-US" sz="650" dirty="0"/>
              <a:t>. 2020;168(5):915-920. </a:t>
            </a:r>
            <a:r>
              <a:rPr lang="en-US" sz="650" b="1" dirty="0"/>
              <a:t>4. </a:t>
            </a:r>
            <a:r>
              <a:rPr lang="en-US" sz="650" dirty="0"/>
              <a:t>Viscusi E, Minkowitz H, Winkle P, et al. </a:t>
            </a:r>
            <a:r>
              <a:rPr lang="en-US" sz="650" i="1" dirty="0"/>
              <a:t>Hernia</a:t>
            </a:r>
            <a:r>
              <a:rPr lang="en-US" sz="650" dirty="0"/>
              <a:t>. 2019;23(6):1071-1080.</a:t>
            </a:r>
          </a:p>
          <a:p>
            <a:endParaRPr lang="en-US" sz="650" dirty="0"/>
          </a:p>
        </p:txBody>
      </p:sp>
      <p:graphicFrame>
        <p:nvGraphicFramePr>
          <p:cNvPr id="34" name="Chart 9">
            <a:extLst>
              <a:ext uri="{FF2B5EF4-FFF2-40B4-BE49-F238E27FC236}">
                <a16:creationId xmlns:a16="http://schemas.microsoft.com/office/drawing/2014/main" id="{A4A5ACA7-C600-4E26-A85A-6F0F335BC526}"/>
              </a:ext>
            </a:extLst>
          </p:cNvPr>
          <p:cNvGraphicFramePr>
            <a:graphicFrameLocks/>
          </p:cNvGraphicFramePr>
          <p:nvPr>
            <p:extLst>
              <p:ext uri="{D42A27DB-BD31-4B8C-83A1-F6EECF244321}">
                <p14:modId xmlns:p14="http://schemas.microsoft.com/office/powerpoint/2010/main" val="3402834477"/>
              </p:ext>
            </p:extLst>
          </p:nvPr>
        </p:nvGraphicFramePr>
        <p:xfrm>
          <a:off x="6635764" y="1911208"/>
          <a:ext cx="4460530" cy="32677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9">
            <a:extLst>
              <a:ext uri="{FF2B5EF4-FFF2-40B4-BE49-F238E27FC236}">
                <a16:creationId xmlns:a16="http://schemas.microsoft.com/office/drawing/2014/main" id="{E9B2E750-7564-4408-AF2C-72619349BC8D}"/>
              </a:ext>
            </a:extLst>
          </p:cNvPr>
          <p:cNvGraphicFramePr>
            <a:graphicFrameLocks/>
          </p:cNvGraphicFramePr>
          <p:nvPr>
            <p:extLst>
              <p:ext uri="{D42A27DB-BD31-4B8C-83A1-F6EECF244321}">
                <p14:modId xmlns:p14="http://schemas.microsoft.com/office/powerpoint/2010/main" val="742355917"/>
              </p:ext>
            </p:extLst>
          </p:nvPr>
        </p:nvGraphicFramePr>
        <p:xfrm>
          <a:off x="995954" y="1911208"/>
          <a:ext cx="4462272" cy="3267716"/>
        </p:xfrm>
        <a:graphic>
          <a:graphicData uri="http://schemas.openxmlformats.org/drawingml/2006/chart">
            <c:chart xmlns:c="http://schemas.openxmlformats.org/drawingml/2006/chart" xmlns:r="http://schemas.openxmlformats.org/officeDocument/2006/relationships" r:id="rId5"/>
          </a:graphicData>
        </a:graphic>
      </p:graphicFrame>
      <p:grpSp>
        <p:nvGrpSpPr>
          <p:cNvPr id="40" name="Group 39">
            <a:extLst>
              <a:ext uri="{FF2B5EF4-FFF2-40B4-BE49-F238E27FC236}">
                <a16:creationId xmlns:a16="http://schemas.microsoft.com/office/drawing/2014/main" id="{6C0D3A66-C61C-4BC5-BB18-8164B520615D}"/>
              </a:ext>
            </a:extLst>
          </p:cNvPr>
          <p:cNvGrpSpPr/>
          <p:nvPr/>
        </p:nvGrpSpPr>
        <p:grpSpPr>
          <a:xfrm>
            <a:off x="1389788" y="5449928"/>
            <a:ext cx="4004855" cy="507831"/>
            <a:chOff x="1033239" y="5535400"/>
            <a:chExt cx="4004855" cy="507831"/>
          </a:xfrm>
        </p:grpSpPr>
        <p:grpSp>
          <p:nvGrpSpPr>
            <p:cNvPr id="41" name="Group 40">
              <a:extLst>
                <a:ext uri="{FF2B5EF4-FFF2-40B4-BE49-F238E27FC236}">
                  <a16:creationId xmlns:a16="http://schemas.microsoft.com/office/drawing/2014/main" id="{25AD9BA8-82B6-4311-A1EB-628112A5CCCE}"/>
                </a:ext>
              </a:extLst>
            </p:cNvPr>
            <p:cNvGrpSpPr/>
            <p:nvPr/>
          </p:nvGrpSpPr>
          <p:grpSpPr>
            <a:xfrm>
              <a:off x="1037350" y="5665626"/>
              <a:ext cx="4000744" cy="109728"/>
              <a:chOff x="1037350" y="5665626"/>
              <a:chExt cx="4000744" cy="109728"/>
            </a:xfrm>
          </p:grpSpPr>
          <p:cxnSp>
            <p:nvCxnSpPr>
              <p:cNvPr id="45" name="Straight Connector 44">
                <a:extLst>
                  <a:ext uri="{FF2B5EF4-FFF2-40B4-BE49-F238E27FC236}">
                    <a16:creationId xmlns:a16="http://schemas.microsoft.com/office/drawing/2014/main" id="{C14B710C-18D5-4065-ACC8-A7ECAB55906D}"/>
                  </a:ext>
                </a:extLst>
              </p:cNvPr>
              <p:cNvCxnSpPr>
                <a:cxnSpLocks/>
              </p:cNvCxnSpPr>
              <p:nvPr/>
            </p:nvCxnSpPr>
            <p:spPr>
              <a:xfrm>
                <a:off x="4078048" y="5720490"/>
                <a:ext cx="9600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BE2E9E-EE4F-4C22-84D0-A30F4F42E655}"/>
                  </a:ext>
                </a:extLst>
              </p:cNvPr>
              <p:cNvCxnSpPr>
                <a:cxnSpLocks/>
              </p:cNvCxnSpPr>
              <p:nvPr/>
            </p:nvCxnSpPr>
            <p:spPr>
              <a:xfrm>
                <a:off x="1037350" y="5720490"/>
                <a:ext cx="29886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FBB3D7-1139-40CE-A6E0-EE225F5DE210}"/>
                  </a:ext>
                </a:extLst>
              </p:cNvPr>
              <p:cNvCxnSpPr/>
              <p:nvPr/>
            </p:nvCxnSpPr>
            <p:spPr>
              <a:xfrm>
                <a:off x="5038094"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E53E55F-4C7D-46AA-B62E-744A24D3F8BE}"/>
                  </a:ext>
                </a:extLst>
              </p:cNvPr>
              <p:cNvCxnSpPr/>
              <p:nvPr/>
            </p:nvCxnSpPr>
            <p:spPr>
              <a:xfrm>
                <a:off x="4078048"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B46F15A-4399-42FA-9FCF-BB14221CF61F}"/>
                  </a:ext>
                </a:extLst>
              </p:cNvPr>
              <p:cNvCxnSpPr/>
              <p:nvPr/>
            </p:nvCxnSpPr>
            <p:spPr>
              <a:xfrm>
                <a:off x="4026021"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AC95952-78F7-435E-9586-7E3CB8BE8430}"/>
                  </a:ext>
                </a:extLst>
              </p:cNvPr>
              <p:cNvCxnSpPr/>
              <p:nvPr/>
            </p:nvCxnSpPr>
            <p:spPr>
              <a:xfrm>
                <a:off x="1037350"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51618C48-2822-4086-B4AD-4F3EF5AC26B8}"/>
                </a:ext>
              </a:extLst>
            </p:cNvPr>
            <p:cNvSpPr/>
            <p:nvPr/>
          </p:nvSpPr>
          <p:spPr>
            <a:xfrm>
              <a:off x="1988594" y="5605075"/>
              <a:ext cx="1061509" cy="230832"/>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t>EPOCH 1 Study</a:t>
              </a:r>
              <a:r>
                <a:rPr kumimoji="0" lang="en-US" sz="900" b="0" i="1" u="none" strike="noStrike" kern="1200" cap="none" spc="0" normalizeH="0" baseline="30000" noProof="0" dirty="0">
                  <a:ln>
                    <a:noFill/>
                  </a:ln>
                  <a:solidFill>
                    <a:srgbClr val="05192B"/>
                  </a:solidFill>
                  <a:effectLst/>
                  <a:uLnTx/>
                  <a:uFillTx/>
                  <a:latin typeface="Arial" panose="020B0604020202020204"/>
                  <a:ea typeface="+mn-ea"/>
                  <a:cs typeface="+mn-cs"/>
                </a:rPr>
                <a:t>c</a:t>
              </a:r>
              <a:endParaRPr kumimoji="0" lang="en-US" sz="900" b="0" i="1" u="none" strike="noStrike" kern="1200" cap="none" spc="0" normalizeH="0" baseline="30000" noProof="0" dirty="0">
                <a:ln>
                  <a:noFill/>
                </a:ln>
                <a:solidFill>
                  <a:srgbClr val="05192B"/>
                </a:solidFill>
                <a:effectLst/>
                <a:uLnTx/>
                <a:uFillTx/>
                <a:latin typeface="Arial" panose="020B0604020202020204"/>
              </a:endParaRPr>
            </a:p>
          </p:txBody>
        </p:sp>
        <p:sp>
          <p:nvSpPr>
            <p:cNvPr id="43" name="Rectangle 42">
              <a:extLst>
                <a:ext uri="{FF2B5EF4-FFF2-40B4-BE49-F238E27FC236}">
                  <a16:creationId xmlns:a16="http://schemas.microsoft.com/office/drawing/2014/main" id="{6CE381A0-9346-4A9F-85AC-3797E49D844D}"/>
                </a:ext>
              </a:extLst>
            </p:cNvPr>
            <p:cNvSpPr/>
            <p:nvPr/>
          </p:nvSpPr>
          <p:spPr>
            <a:xfrm>
              <a:off x="4194190" y="5535400"/>
              <a:ext cx="742511" cy="507831"/>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t>Follow-On </a:t>
              </a:r>
              <a:b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t>Study</a:t>
              </a:r>
            </a:p>
          </p:txBody>
        </p:sp>
        <p:sp>
          <p:nvSpPr>
            <p:cNvPr id="44" name="Rectangle 43">
              <a:extLst>
                <a:ext uri="{FF2B5EF4-FFF2-40B4-BE49-F238E27FC236}">
                  <a16:creationId xmlns:a16="http://schemas.microsoft.com/office/drawing/2014/main" id="{6884C065-9FA3-40D3-8FD8-24185582E4A0}"/>
                </a:ext>
              </a:extLst>
            </p:cNvPr>
            <p:cNvSpPr/>
            <p:nvPr/>
          </p:nvSpPr>
          <p:spPr>
            <a:xfrm>
              <a:off x="1033239" y="5741371"/>
              <a:ext cx="2961067"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808083">
                      <a:lumMod val="50000"/>
                    </a:srgbClr>
                  </a:solidFill>
                  <a:effectLst/>
                  <a:uLnTx/>
                  <a:uFillTx/>
                  <a:latin typeface="Arial" panose="020B0604020202020204"/>
                  <a:ea typeface="+mn-ea"/>
                  <a:cs typeface="+mn-cs"/>
                </a:rPr>
                <a:t> Did not include the scheduled analgesic regimen</a:t>
              </a:r>
              <a:endParaRPr kumimoji="0" lang="en-US" sz="2000" b="1" i="1" u="none" strike="noStrike" kern="1200" cap="none" spc="0" normalizeH="0" baseline="0" noProof="0" dirty="0">
                <a:ln>
                  <a:noFill/>
                </a:ln>
                <a:solidFill>
                  <a:srgbClr val="05192B"/>
                </a:solidFill>
                <a:effectLst/>
                <a:uLnTx/>
                <a:uFillTx/>
                <a:latin typeface="Arial" panose="020B0604020202020204"/>
                <a:ea typeface="+mn-ea"/>
                <a:cs typeface="+mn-cs"/>
              </a:endParaRPr>
            </a:p>
          </p:txBody>
        </p:sp>
      </p:grpSp>
      <p:grpSp>
        <p:nvGrpSpPr>
          <p:cNvPr id="51" name="Group 50">
            <a:extLst>
              <a:ext uri="{FF2B5EF4-FFF2-40B4-BE49-F238E27FC236}">
                <a16:creationId xmlns:a16="http://schemas.microsoft.com/office/drawing/2014/main" id="{CB5720D9-CE64-40AE-AEE3-AB92E938AFD2}"/>
              </a:ext>
            </a:extLst>
          </p:cNvPr>
          <p:cNvGrpSpPr/>
          <p:nvPr/>
        </p:nvGrpSpPr>
        <p:grpSpPr>
          <a:xfrm>
            <a:off x="6958618" y="5449928"/>
            <a:ext cx="4004855" cy="507831"/>
            <a:chOff x="1033239" y="5535400"/>
            <a:chExt cx="4004855" cy="507831"/>
          </a:xfrm>
        </p:grpSpPr>
        <p:grpSp>
          <p:nvGrpSpPr>
            <p:cNvPr id="52" name="Group 51">
              <a:extLst>
                <a:ext uri="{FF2B5EF4-FFF2-40B4-BE49-F238E27FC236}">
                  <a16:creationId xmlns:a16="http://schemas.microsoft.com/office/drawing/2014/main" id="{DB44A409-ED59-48B8-93F8-4DA8BF74D80B}"/>
                </a:ext>
              </a:extLst>
            </p:cNvPr>
            <p:cNvGrpSpPr/>
            <p:nvPr/>
          </p:nvGrpSpPr>
          <p:grpSpPr>
            <a:xfrm>
              <a:off x="1037350" y="5665626"/>
              <a:ext cx="4000744" cy="109728"/>
              <a:chOff x="1037350" y="5665626"/>
              <a:chExt cx="4000744" cy="109728"/>
            </a:xfrm>
          </p:grpSpPr>
          <p:cxnSp>
            <p:nvCxnSpPr>
              <p:cNvPr id="59" name="Straight Connector 58">
                <a:extLst>
                  <a:ext uri="{FF2B5EF4-FFF2-40B4-BE49-F238E27FC236}">
                    <a16:creationId xmlns:a16="http://schemas.microsoft.com/office/drawing/2014/main" id="{0BB4703A-6D03-453D-97BB-02DE1105C1B1}"/>
                  </a:ext>
                </a:extLst>
              </p:cNvPr>
              <p:cNvCxnSpPr>
                <a:cxnSpLocks/>
              </p:cNvCxnSpPr>
              <p:nvPr/>
            </p:nvCxnSpPr>
            <p:spPr>
              <a:xfrm>
                <a:off x="4078048" y="5720490"/>
                <a:ext cx="9600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C202895-9B49-48AF-8123-3DBEAA9F9F82}"/>
                  </a:ext>
                </a:extLst>
              </p:cNvPr>
              <p:cNvCxnSpPr>
                <a:cxnSpLocks/>
              </p:cNvCxnSpPr>
              <p:nvPr/>
            </p:nvCxnSpPr>
            <p:spPr>
              <a:xfrm>
                <a:off x="1037350" y="5720490"/>
                <a:ext cx="29886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EB609A9-37EA-4112-96F6-613A0495C44C}"/>
                  </a:ext>
                </a:extLst>
              </p:cNvPr>
              <p:cNvCxnSpPr/>
              <p:nvPr/>
            </p:nvCxnSpPr>
            <p:spPr>
              <a:xfrm>
                <a:off x="5038094"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102E43E-F436-4F98-88AD-BC68359FCC45}"/>
                  </a:ext>
                </a:extLst>
              </p:cNvPr>
              <p:cNvCxnSpPr/>
              <p:nvPr/>
            </p:nvCxnSpPr>
            <p:spPr>
              <a:xfrm>
                <a:off x="4078048"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C2CB485-84FC-4E2B-8987-A3EF4F418616}"/>
                  </a:ext>
                </a:extLst>
              </p:cNvPr>
              <p:cNvCxnSpPr/>
              <p:nvPr/>
            </p:nvCxnSpPr>
            <p:spPr>
              <a:xfrm>
                <a:off x="4026021"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DB3B9F8-6EC3-4E40-8FF7-7C363B84C635}"/>
                  </a:ext>
                </a:extLst>
              </p:cNvPr>
              <p:cNvCxnSpPr/>
              <p:nvPr/>
            </p:nvCxnSpPr>
            <p:spPr>
              <a:xfrm>
                <a:off x="1037350"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6E91601D-984F-4F76-8A34-02A219926321}"/>
                </a:ext>
              </a:extLst>
            </p:cNvPr>
            <p:cNvSpPr/>
            <p:nvPr/>
          </p:nvSpPr>
          <p:spPr>
            <a:xfrm>
              <a:off x="1988595" y="5605075"/>
              <a:ext cx="1061509" cy="230832"/>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t>EPOCH 2 Study</a:t>
              </a:r>
              <a:r>
                <a:rPr kumimoji="0" lang="en-US" sz="900" b="0" i="1" u="none" strike="noStrike" kern="1200" cap="none" spc="0" normalizeH="0" baseline="30000" noProof="0" dirty="0">
                  <a:ln>
                    <a:noFill/>
                  </a:ln>
                  <a:solidFill>
                    <a:srgbClr val="05192B"/>
                  </a:solidFill>
                  <a:effectLst/>
                  <a:uLnTx/>
                  <a:uFillTx/>
                  <a:latin typeface="Arial" panose="020B0604020202020204"/>
                  <a:ea typeface="+mn-ea"/>
                  <a:cs typeface="+mn-cs"/>
                </a:rPr>
                <a:t>c</a:t>
              </a:r>
              <a:endParaRPr kumimoji="0" lang="en-US" sz="900" b="0" i="1" u="none" strike="noStrike" kern="1200" cap="none" spc="0" normalizeH="0" baseline="0" noProof="0" dirty="0">
                <a:ln>
                  <a:noFill/>
                </a:ln>
                <a:solidFill>
                  <a:srgbClr val="05192B"/>
                </a:solidFill>
                <a:effectLst/>
                <a:uLnTx/>
                <a:uFillTx/>
                <a:latin typeface="Arial" panose="020B0604020202020204"/>
              </a:endParaRPr>
            </a:p>
          </p:txBody>
        </p:sp>
        <p:sp>
          <p:nvSpPr>
            <p:cNvPr id="55" name="Rectangle 54">
              <a:extLst>
                <a:ext uri="{FF2B5EF4-FFF2-40B4-BE49-F238E27FC236}">
                  <a16:creationId xmlns:a16="http://schemas.microsoft.com/office/drawing/2014/main" id="{30E757D3-011C-41B1-AE1F-BA85C560FEA0}"/>
                </a:ext>
              </a:extLst>
            </p:cNvPr>
            <p:cNvSpPr/>
            <p:nvPr/>
          </p:nvSpPr>
          <p:spPr>
            <a:xfrm>
              <a:off x="4194190" y="5535400"/>
              <a:ext cx="742511" cy="507831"/>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t>Follow-On </a:t>
              </a:r>
              <a:b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900" b="0" i="1" u="none" strike="noStrike" kern="1200" cap="none" spc="0" normalizeH="0" baseline="0" noProof="0" dirty="0">
                  <a:ln>
                    <a:noFill/>
                  </a:ln>
                  <a:solidFill>
                    <a:srgbClr val="05192B"/>
                  </a:solidFill>
                  <a:effectLst/>
                  <a:uLnTx/>
                  <a:uFillTx/>
                  <a:latin typeface="Arial" panose="020B0604020202020204"/>
                  <a:ea typeface="+mn-ea"/>
                  <a:cs typeface="+mn-cs"/>
                </a:rPr>
                <a:t>Study</a:t>
              </a:r>
            </a:p>
          </p:txBody>
        </p:sp>
        <p:sp>
          <p:nvSpPr>
            <p:cNvPr id="58" name="Rectangle 57">
              <a:extLst>
                <a:ext uri="{FF2B5EF4-FFF2-40B4-BE49-F238E27FC236}">
                  <a16:creationId xmlns:a16="http://schemas.microsoft.com/office/drawing/2014/main" id="{4B46D33D-8A37-4D5B-BD42-5DF785FE8E4D}"/>
                </a:ext>
              </a:extLst>
            </p:cNvPr>
            <p:cNvSpPr/>
            <p:nvPr/>
          </p:nvSpPr>
          <p:spPr>
            <a:xfrm>
              <a:off x="1033239" y="5741371"/>
              <a:ext cx="2961067"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808083">
                      <a:lumMod val="50000"/>
                    </a:srgbClr>
                  </a:solidFill>
                  <a:effectLst/>
                  <a:uLnTx/>
                  <a:uFillTx/>
                  <a:latin typeface="Arial" panose="020B0604020202020204"/>
                  <a:ea typeface="+mn-ea"/>
                  <a:cs typeface="+mn-cs"/>
                </a:rPr>
                <a:t> Did not include the scheduled analgesic regimen</a:t>
              </a:r>
              <a:endParaRPr kumimoji="0" lang="en-US" sz="2000" b="1" i="1" u="none" strike="noStrike" kern="1200" cap="none" spc="0" normalizeH="0" baseline="0" noProof="0" dirty="0">
                <a:ln>
                  <a:noFill/>
                </a:ln>
                <a:solidFill>
                  <a:srgbClr val="05192B"/>
                </a:solidFill>
                <a:effectLst/>
                <a:uLnTx/>
                <a:uFillTx/>
                <a:latin typeface="Arial" panose="020B0604020202020204"/>
                <a:ea typeface="+mn-ea"/>
                <a:cs typeface="+mn-cs"/>
              </a:endParaRPr>
            </a:p>
          </p:txBody>
        </p:sp>
      </p:grpSp>
      <p:sp>
        <p:nvSpPr>
          <p:cNvPr id="38" name="Rectangle 37">
            <a:extLst>
              <a:ext uri="{FF2B5EF4-FFF2-40B4-BE49-F238E27FC236}">
                <a16:creationId xmlns:a16="http://schemas.microsoft.com/office/drawing/2014/main" id="{35B5184B-5E13-4598-B20D-64F2853991B6}"/>
              </a:ext>
            </a:extLst>
          </p:cNvPr>
          <p:cNvSpPr/>
          <p:nvPr/>
        </p:nvSpPr>
        <p:spPr>
          <a:xfrm rot="16200000">
            <a:off x="-570766" y="3204144"/>
            <a:ext cx="2877211" cy="369332"/>
          </a:xfrm>
          <a:prstGeom prst="rect">
            <a:avLst/>
          </a:prstGeom>
        </p:spPr>
        <p:txBody>
          <a:bodyPr wrap="square">
            <a:spAutoFit/>
          </a:bodyPr>
          <a:lstStyle/>
          <a:p>
            <a:pPr algn="ctr"/>
            <a:r>
              <a:rPr lang="en-US" sz="900" b="1" dirty="0">
                <a:solidFill>
                  <a:schemeClr val="accent3">
                    <a:lumMod val="50000"/>
                  </a:schemeClr>
                </a:solidFill>
              </a:rPr>
              <a:t>Total Postoperative Opioid Consumption (MME) </a:t>
            </a:r>
          </a:p>
          <a:p>
            <a:pPr algn="ctr"/>
            <a:r>
              <a:rPr lang="en-US" sz="900" b="1" dirty="0">
                <a:solidFill>
                  <a:schemeClr val="accent3">
                    <a:lumMod val="50000"/>
                  </a:schemeClr>
                </a:solidFill>
              </a:rPr>
              <a:t>0 Through 72 Hours</a:t>
            </a:r>
          </a:p>
        </p:txBody>
      </p:sp>
      <p:sp>
        <p:nvSpPr>
          <p:cNvPr id="39" name="Rectangle 38">
            <a:extLst>
              <a:ext uri="{FF2B5EF4-FFF2-40B4-BE49-F238E27FC236}">
                <a16:creationId xmlns:a16="http://schemas.microsoft.com/office/drawing/2014/main" id="{B0256225-1F50-4CEA-92F1-F65A27919049}"/>
              </a:ext>
            </a:extLst>
          </p:cNvPr>
          <p:cNvSpPr/>
          <p:nvPr/>
        </p:nvSpPr>
        <p:spPr>
          <a:xfrm rot="16200000">
            <a:off x="5026006" y="3204143"/>
            <a:ext cx="2877210" cy="369332"/>
          </a:xfrm>
          <a:prstGeom prst="rect">
            <a:avLst/>
          </a:prstGeom>
        </p:spPr>
        <p:txBody>
          <a:bodyPr wrap="square">
            <a:spAutoFit/>
          </a:bodyPr>
          <a:lstStyle/>
          <a:p>
            <a:pPr algn="ctr"/>
            <a:r>
              <a:rPr lang="en-US" sz="900" b="1" dirty="0">
                <a:solidFill>
                  <a:schemeClr val="accent3">
                    <a:lumMod val="50000"/>
                  </a:schemeClr>
                </a:solidFill>
              </a:rPr>
              <a:t>Total Postoperative Opioid Consumption (MME)</a:t>
            </a:r>
          </a:p>
          <a:p>
            <a:pPr algn="ctr"/>
            <a:r>
              <a:rPr lang="en-US" sz="900" b="1" dirty="0">
                <a:solidFill>
                  <a:schemeClr val="accent3">
                    <a:lumMod val="50000"/>
                  </a:schemeClr>
                </a:solidFill>
              </a:rPr>
              <a:t>0 Through 72 Hours</a:t>
            </a:r>
          </a:p>
        </p:txBody>
      </p:sp>
      <p:sp>
        <p:nvSpPr>
          <p:cNvPr id="65" name="Rectangle 64">
            <a:extLst>
              <a:ext uri="{FF2B5EF4-FFF2-40B4-BE49-F238E27FC236}">
                <a16:creationId xmlns:a16="http://schemas.microsoft.com/office/drawing/2014/main" id="{159E091F-1FF3-4E93-B9D9-498F659A6D7A}"/>
              </a:ext>
            </a:extLst>
          </p:cNvPr>
          <p:cNvSpPr/>
          <p:nvPr/>
        </p:nvSpPr>
        <p:spPr>
          <a:xfrm>
            <a:off x="1507283" y="4972819"/>
            <a:ext cx="713657" cy="246221"/>
          </a:xfrm>
          <a:prstGeom prst="rect">
            <a:avLst/>
          </a:prstGeom>
          <a:noFill/>
        </p:spPr>
        <p:txBody>
          <a:bodyPr wrap="none" anchor="ctr">
            <a:spAutoFit/>
          </a:bodyPr>
          <a:lstStyle/>
          <a:p>
            <a:pPr lvl="0" algn="ctr">
              <a:defRPr/>
            </a:pP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a:t>
            </a:r>
            <a:r>
              <a:rPr lang="mr-IN" sz="1000" dirty="0">
                <a:solidFill>
                  <a:srgbClr val="05192B"/>
                </a:solidFill>
              </a:rPr>
              <a:t>100)</a:t>
            </a:r>
            <a:endParaRPr kumimoji="0" lang="en-US" sz="1000" u="none" strike="noStrike" kern="1200" cap="none" spc="0" normalizeH="0" baseline="30000" noProof="0" dirty="0">
              <a:ln>
                <a:noFill/>
              </a:ln>
              <a:solidFill>
                <a:srgbClr val="05192B"/>
              </a:solidFill>
              <a:effectLst/>
              <a:uLnTx/>
              <a:uFillTx/>
              <a:latin typeface="Arial" panose="020B0604020202020204"/>
            </a:endParaRPr>
          </a:p>
        </p:txBody>
      </p:sp>
      <p:sp>
        <p:nvSpPr>
          <p:cNvPr id="66" name="Rectangle 65">
            <a:extLst>
              <a:ext uri="{FF2B5EF4-FFF2-40B4-BE49-F238E27FC236}">
                <a16:creationId xmlns:a16="http://schemas.microsoft.com/office/drawing/2014/main" id="{159E091F-1FF3-4E93-B9D9-498F659A6D7A}"/>
              </a:ext>
            </a:extLst>
          </p:cNvPr>
          <p:cNvSpPr/>
          <p:nvPr/>
        </p:nvSpPr>
        <p:spPr>
          <a:xfrm>
            <a:off x="2341010" y="4972819"/>
            <a:ext cx="1034257" cy="400110"/>
          </a:xfrm>
          <a:prstGeom prst="rect">
            <a:avLst/>
          </a:prstGeom>
          <a:noFill/>
        </p:spPr>
        <p:txBody>
          <a:bodyPr wrap="none" anchor="ctr">
            <a:spAutoFit/>
          </a:bodyPr>
          <a:lstStyle/>
          <a:p>
            <a:pPr lvl="0" algn="ctr">
              <a:defRPr/>
            </a:pPr>
            <a:r>
              <a:rPr lang="en-US" sz="1000" dirty="0">
                <a:solidFill>
                  <a:srgbClr val="05192B"/>
                </a:solidFill>
              </a:rPr>
              <a:t>Solution 50 mg</a:t>
            </a:r>
            <a:br>
              <a:rPr lang="en-US" sz="1000" dirty="0">
                <a:solidFill>
                  <a:srgbClr val="05192B"/>
                </a:solidFill>
              </a:rPr>
            </a:b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a:t>
            </a:r>
            <a:r>
              <a:rPr lang="mr-IN" sz="1000" dirty="0">
                <a:solidFill>
                  <a:srgbClr val="05192B"/>
                </a:solidFill>
              </a:rPr>
              <a:t>1</a:t>
            </a:r>
            <a:r>
              <a:rPr lang="en-US" sz="1000" dirty="0">
                <a:solidFill>
                  <a:srgbClr val="05192B"/>
                </a:solidFill>
              </a:rPr>
              <a:t>55</a:t>
            </a:r>
            <a:r>
              <a:rPr lang="mr-IN" sz="1000" dirty="0">
                <a:solidFill>
                  <a:srgbClr val="05192B"/>
                </a:solidFill>
              </a:rPr>
              <a:t>)</a:t>
            </a:r>
            <a:endParaRPr lang="en-US" sz="1000" baseline="30000" dirty="0">
              <a:solidFill>
                <a:srgbClr val="05192B"/>
              </a:solidFill>
            </a:endParaRPr>
          </a:p>
        </p:txBody>
      </p:sp>
      <p:sp>
        <p:nvSpPr>
          <p:cNvPr id="67" name="Rectangle 66">
            <a:extLst>
              <a:ext uri="{FF2B5EF4-FFF2-40B4-BE49-F238E27FC236}">
                <a16:creationId xmlns:a16="http://schemas.microsoft.com/office/drawing/2014/main" id="{159E091F-1FF3-4E93-B9D9-498F659A6D7A}"/>
              </a:ext>
            </a:extLst>
          </p:cNvPr>
          <p:cNvSpPr/>
          <p:nvPr/>
        </p:nvSpPr>
        <p:spPr>
          <a:xfrm>
            <a:off x="3374641" y="4972819"/>
            <a:ext cx="1040670" cy="400110"/>
          </a:xfrm>
          <a:prstGeom prst="rect">
            <a:avLst/>
          </a:prstGeom>
          <a:noFill/>
        </p:spPr>
        <p:txBody>
          <a:bodyPr wrap="none" anchor="ctr">
            <a:spAutoFit/>
          </a:bodyPr>
          <a:lstStyle/>
          <a:p>
            <a:pPr lvl="0" algn="ctr">
              <a:defRPr/>
            </a:pPr>
            <a:r>
              <a:rPr lang="mr-IN" sz="1000" dirty="0">
                <a:solidFill>
                  <a:srgbClr val="05192B"/>
                </a:solidFill>
              </a:rPr>
              <a:t>60</a:t>
            </a:r>
            <a:r>
              <a:rPr lang="en-US" sz="1000" dirty="0">
                <a:solidFill>
                  <a:srgbClr val="05192B"/>
                </a:solidFill>
              </a:rPr>
              <a:t> </a:t>
            </a:r>
            <a:r>
              <a:rPr lang="mr-IN" sz="1000" dirty="0">
                <a:solidFill>
                  <a:srgbClr val="05192B"/>
                </a:solidFill>
              </a:rPr>
              <a:t>mg/1.</a:t>
            </a:r>
            <a:r>
              <a:rPr lang="en-US" sz="1000" dirty="0">
                <a:solidFill>
                  <a:srgbClr val="05192B"/>
                </a:solidFill>
              </a:rPr>
              <a:t>8 </a:t>
            </a:r>
            <a:r>
              <a:rPr lang="mr-IN" sz="1000" dirty="0">
                <a:solidFill>
                  <a:srgbClr val="05192B"/>
                </a:solidFill>
              </a:rPr>
              <a:t>mg </a:t>
            </a:r>
            <a:br>
              <a:rPr lang="en-US" sz="1000" dirty="0">
                <a:solidFill>
                  <a:srgbClr val="05192B"/>
                </a:solidFill>
              </a:rPr>
            </a:b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a:t>
            </a:r>
            <a:r>
              <a:rPr lang="mr-IN" sz="1000" dirty="0">
                <a:solidFill>
                  <a:srgbClr val="05192B"/>
                </a:solidFill>
              </a:rPr>
              <a:t>1</a:t>
            </a:r>
            <a:r>
              <a:rPr lang="en-US" sz="1000" dirty="0">
                <a:solidFill>
                  <a:srgbClr val="05192B"/>
                </a:solidFill>
              </a:rPr>
              <a:t>57</a:t>
            </a:r>
            <a:r>
              <a:rPr lang="mr-IN" sz="1000" dirty="0">
                <a:solidFill>
                  <a:srgbClr val="05192B"/>
                </a:solidFill>
              </a:rPr>
              <a:t>)</a:t>
            </a:r>
            <a:endParaRPr lang="en-US" sz="1000" baseline="30000" dirty="0">
              <a:solidFill>
                <a:srgbClr val="05192B"/>
              </a:solidFill>
            </a:endParaRPr>
          </a:p>
        </p:txBody>
      </p:sp>
      <p:sp>
        <p:nvSpPr>
          <p:cNvPr id="69" name="Rectangle 68">
            <a:extLst>
              <a:ext uri="{FF2B5EF4-FFF2-40B4-BE49-F238E27FC236}">
                <a16:creationId xmlns:a16="http://schemas.microsoft.com/office/drawing/2014/main" id="{159E091F-1FF3-4E93-B9D9-498F659A6D7A}"/>
              </a:ext>
            </a:extLst>
          </p:cNvPr>
          <p:cNvSpPr/>
          <p:nvPr/>
        </p:nvSpPr>
        <p:spPr>
          <a:xfrm>
            <a:off x="4274356" y="4972819"/>
            <a:ext cx="1316386" cy="553998"/>
          </a:xfrm>
          <a:prstGeom prst="rect">
            <a:avLst/>
          </a:prstGeom>
          <a:noFill/>
        </p:spPr>
        <p:txBody>
          <a:bodyPr wrap="none" anchor="ctr">
            <a:spAutoFit/>
          </a:bodyPr>
          <a:lstStyle/>
          <a:p>
            <a:pPr lvl="0" algn="ctr">
              <a:defRPr/>
            </a:pPr>
            <a:r>
              <a:rPr lang="en-US" sz="1000" dirty="0">
                <a:solidFill>
                  <a:srgbClr val="05192B"/>
                </a:solidFill>
              </a:rPr>
              <a:t>up to 60 mg/1.8 mg </a:t>
            </a:r>
            <a:br>
              <a:rPr lang="en-US" sz="1000" dirty="0">
                <a:solidFill>
                  <a:srgbClr val="05192B"/>
                </a:solidFill>
              </a:rPr>
            </a:br>
            <a:r>
              <a:rPr lang="en-US" sz="1000" dirty="0">
                <a:solidFill>
                  <a:srgbClr val="05192B"/>
                </a:solidFill>
              </a:rPr>
              <a:t>+ OTC</a:t>
            </a:r>
            <a:r>
              <a:rPr lang="en-US" sz="1000" baseline="30000" dirty="0">
                <a:solidFill>
                  <a:srgbClr val="05192B"/>
                </a:solidFill>
              </a:rPr>
              <a:t>b</a:t>
            </a:r>
            <a:br>
              <a:rPr lang="en-US" sz="1000" dirty="0">
                <a:solidFill>
                  <a:srgbClr val="05192B"/>
                </a:solidFill>
              </a:rPr>
            </a:b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31</a:t>
            </a:r>
            <a:r>
              <a:rPr lang="mr-IN" sz="1000" dirty="0">
                <a:solidFill>
                  <a:srgbClr val="05192B"/>
                </a:solidFill>
              </a:rPr>
              <a:t>)</a:t>
            </a:r>
            <a:endParaRPr lang="en-US" sz="1000" baseline="30000" dirty="0">
              <a:solidFill>
                <a:srgbClr val="05192B"/>
              </a:solidFill>
            </a:endParaRPr>
          </a:p>
        </p:txBody>
      </p:sp>
      <p:sp>
        <p:nvSpPr>
          <p:cNvPr id="70" name="Rectangle 69">
            <a:extLst>
              <a:ext uri="{FF2B5EF4-FFF2-40B4-BE49-F238E27FC236}">
                <a16:creationId xmlns:a16="http://schemas.microsoft.com/office/drawing/2014/main" id="{159E091F-1FF3-4E93-B9D9-498F659A6D7A}"/>
              </a:ext>
            </a:extLst>
          </p:cNvPr>
          <p:cNvSpPr/>
          <p:nvPr/>
        </p:nvSpPr>
        <p:spPr>
          <a:xfrm>
            <a:off x="7139965" y="5059037"/>
            <a:ext cx="633507" cy="246221"/>
          </a:xfrm>
          <a:prstGeom prst="rect">
            <a:avLst/>
          </a:prstGeom>
          <a:noFill/>
        </p:spPr>
        <p:txBody>
          <a:bodyPr wrap="none" anchor="ctr">
            <a:spAutoFit/>
          </a:bodyPr>
          <a:lstStyle/>
          <a:p>
            <a:pPr lvl="0" algn="ctr">
              <a:defRPr/>
            </a:pP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82</a:t>
            </a:r>
            <a:r>
              <a:rPr lang="mr-IN" sz="1000" dirty="0">
                <a:solidFill>
                  <a:srgbClr val="05192B"/>
                </a:solidFill>
              </a:rPr>
              <a:t>)</a:t>
            </a:r>
            <a:endParaRPr kumimoji="0" lang="en-US" sz="1000" u="none" strike="noStrike" kern="1200" cap="none" spc="0" normalizeH="0" baseline="30000" noProof="0" dirty="0">
              <a:ln>
                <a:noFill/>
              </a:ln>
              <a:solidFill>
                <a:srgbClr val="05192B"/>
              </a:solidFill>
              <a:effectLst/>
              <a:uLnTx/>
              <a:uFillTx/>
              <a:latin typeface="Arial" panose="020B0604020202020204"/>
            </a:endParaRPr>
          </a:p>
        </p:txBody>
      </p:sp>
      <p:sp>
        <p:nvSpPr>
          <p:cNvPr id="72" name="Rectangle 71">
            <a:extLst>
              <a:ext uri="{FF2B5EF4-FFF2-40B4-BE49-F238E27FC236}">
                <a16:creationId xmlns:a16="http://schemas.microsoft.com/office/drawing/2014/main" id="{159E091F-1FF3-4E93-B9D9-498F659A6D7A}"/>
              </a:ext>
            </a:extLst>
          </p:cNvPr>
          <p:cNvSpPr/>
          <p:nvPr/>
        </p:nvSpPr>
        <p:spPr>
          <a:xfrm>
            <a:off x="7975928" y="5059037"/>
            <a:ext cx="1034259" cy="400110"/>
          </a:xfrm>
          <a:prstGeom prst="rect">
            <a:avLst/>
          </a:prstGeom>
          <a:noFill/>
        </p:spPr>
        <p:txBody>
          <a:bodyPr wrap="none" anchor="ctr">
            <a:spAutoFit/>
          </a:bodyPr>
          <a:lstStyle/>
          <a:p>
            <a:pPr lvl="0" algn="ctr">
              <a:defRPr/>
            </a:pPr>
            <a:r>
              <a:rPr lang="en-US" sz="1000" dirty="0">
                <a:solidFill>
                  <a:srgbClr val="05192B"/>
                </a:solidFill>
              </a:rPr>
              <a:t>Solution 75 mg</a:t>
            </a:r>
            <a:br>
              <a:rPr lang="en-US" sz="1000" dirty="0">
                <a:solidFill>
                  <a:srgbClr val="05192B"/>
                </a:solidFill>
              </a:rPr>
            </a:b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a:t>
            </a:r>
            <a:r>
              <a:rPr lang="mr-IN" sz="1000" dirty="0">
                <a:solidFill>
                  <a:srgbClr val="05192B"/>
                </a:solidFill>
              </a:rPr>
              <a:t>1</a:t>
            </a:r>
            <a:r>
              <a:rPr lang="en-US" sz="1000" dirty="0">
                <a:solidFill>
                  <a:srgbClr val="05192B"/>
                </a:solidFill>
              </a:rPr>
              <a:t>72</a:t>
            </a:r>
            <a:r>
              <a:rPr lang="mr-IN" sz="1000" dirty="0">
                <a:solidFill>
                  <a:srgbClr val="05192B"/>
                </a:solidFill>
              </a:rPr>
              <a:t>)</a:t>
            </a:r>
            <a:endParaRPr lang="en-US" sz="1000" baseline="30000" dirty="0">
              <a:solidFill>
                <a:srgbClr val="05192B"/>
              </a:solidFill>
            </a:endParaRPr>
          </a:p>
        </p:txBody>
      </p:sp>
      <p:sp>
        <p:nvSpPr>
          <p:cNvPr id="73" name="Rectangle 72">
            <a:extLst>
              <a:ext uri="{FF2B5EF4-FFF2-40B4-BE49-F238E27FC236}">
                <a16:creationId xmlns:a16="http://schemas.microsoft.com/office/drawing/2014/main" id="{159E091F-1FF3-4E93-B9D9-498F659A6D7A}"/>
              </a:ext>
            </a:extLst>
          </p:cNvPr>
          <p:cNvSpPr/>
          <p:nvPr/>
        </p:nvSpPr>
        <p:spPr>
          <a:xfrm>
            <a:off x="9022574" y="5059037"/>
            <a:ext cx="995786" cy="400110"/>
          </a:xfrm>
          <a:prstGeom prst="rect">
            <a:avLst/>
          </a:prstGeom>
          <a:noFill/>
        </p:spPr>
        <p:txBody>
          <a:bodyPr wrap="none" anchor="ctr">
            <a:spAutoFit/>
          </a:bodyPr>
          <a:lstStyle/>
          <a:p>
            <a:pPr lvl="0" algn="ctr">
              <a:defRPr/>
            </a:pPr>
            <a:r>
              <a:rPr lang="en-US" sz="1000" dirty="0">
                <a:solidFill>
                  <a:srgbClr val="05192B"/>
                </a:solidFill>
              </a:rPr>
              <a:t>30</a:t>
            </a:r>
            <a:r>
              <a:rPr lang="mr-IN" sz="1000" dirty="0">
                <a:solidFill>
                  <a:srgbClr val="05192B"/>
                </a:solidFill>
              </a:rPr>
              <a:t>0</a:t>
            </a:r>
            <a:r>
              <a:rPr lang="en-US" sz="1000" dirty="0">
                <a:solidFill>
                  <a:srgbClr val="05192B"/>
                </a:solidFill>
              </a:rPr>
              <a:t> </a:t>
            </a:r>
            <a:r>
              <a:rPr lang="mr-IN" sz="1000" dirty="0">
                <a:solidFill>
                  <a:srgbClr val="05192B"/>
                </a:solidFill>
              </a:rPr>
              <a:t>mg/</a:t>
            </a:r>
            <a:r>
              <a:rPr lang="en-US" sz="1000" dirty="0">
                <a:solidFill>
                  <a:srgbClr val="05192B"/>
                </a:solidFill>
              </a:rPr>
              <a:t>9 </a:t>
            </a:r>
            <a:r>
              <a:rPr lang="mr-IN" sz="1000" dirty="0">
                <a:solidFill>
                  <a:srgbClr val="05192B"/>
                </a:solidFill>
              </a:rPr>
              <a:t>mg </a:t>
            </a:r>
            <a:br>
              <a:rPr lang="en-US" sz="1000" dirty="0">
                <a:solidFill>
                  <a:srgbClr val="05192B"/>
                </a:solidFill>
              </a:rPr>
            </a:b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a:t>
            </a:r>
            <a:r>
              <a:rPr lang="mr-IN" sz="1000" dirty="0">
                <a:solidFill>
                  <a:srgbClr val="05192B"/>
                </a:solidFill>
              </a:rPr>
              <a:t>1</a:t>
            </a:r>
            <a:r>
              <a:rPr lang="en-US" sz="1000" dirty="0">
                <a:solidFill>
                  <a:srgbClr val="05192B"/>
                </a:solidFill>
              </a:rPr>
              <a:t>64</a:t>
            </a:r>
            <a:r>
              <a:rPr lang="mr-IN" sz="1000" dirty="0">
                <a:solidFill>
                  <a:srgbClr val="05192B"/>
                </a:solidFill>
              </a:rPr>
              <a:t>)</a:t>
            </a:r>
            <a:endParaRPr lang="en-US" sz="1000" baseline="30000" dirty="0">
              <a:solidFill>
                <a:srgbClr val="05192B"/>
              </a:solidFill>
            </a:endParaRPr>
          </a:p>
        </p:txBody>
      </p:sp>
      <p:sp>
        <p:nvSpPr>
          <p:cNvPr id="74" name="Rectangle 73">
            <a:extLst>
              <a:ext uri="{FF2B5EF4-FFF2-40B4-BE49-F238E27FC236}">
                <a16:creationId xmlns:a16="http://schemas.microsoft.com/office/drawing/2014/main" id="{159E091F-1FF3-4E93-B9D9-498F659A6D7A}"/>
              </a:ext>
            </a:extLst>
          </p:cNvPr>
          <p:cNvSpPr/>
          <p:nvPr/>
        </p:nvSpPr>
        <p:spPr>
          <a:xfrm>
            <a:off x="9870773" y="5060056"/>
            <a:ext cx="1393331" cy="400110"/>
          </a:xfrm>
          <a:prstGeom prst="rect">
            <a:avLst/>
          </a:prstGeom>
          <a:noFill/>
        </p:spPr>
        <p:txBody>
          <a:bodyPr wrap="none" anchor="ctr">
            <a:spAutoFit/>
          </a:bodyPr>
          <a:lstStyle/>
          <a:p>
            <a:pPr lvl="0" algn="ctr">
              <a:defRPr/>
            </a:pPr>
            <a:r>
              <a:rPr lang="en-US" sz="1000" dirty="0">
                <a:solidFill>
                  <a:srgbClr val="05192B"/>
                </a:solidFill>
              </a:rPr>
              <a:t>300 mg/9 mg + OTC</a:t>
            </a:r>
            <a:r>
              <a:rPr lang="en-US" sz="1000" baseline="30000" dirty="0">
                <a:solidFill>
                  <a:srgbClr val="05192B"/>
                </a:solidFill>
              </a:rPr>
              <a:t>b</a:t>
            </a:r>
            <a:br>
              <a:rPr lang="en-US" sz="1000" dirty="0">
                <a:solidFill>
                  <a:srgbClr val="05192B"/>
                </a:solidFill>
              </a:rPr>
            </a:br>
            <a:r>
              <a:rPr lang="mr-IN" sz="1000" dirty="0">
                <a:solidFill>
                  <a:srgbClr val="05192B"/>
                </a:solidFill>
              </a:rPr>
              <a:t>(n</a:t>
            </a:r>
            <a:r>
              <a:rPr lang="en-US" sz="1000" dirty="0">
                <a:solidFill>
                  <a:srgbClr val="05192B"/>
                </a:solidFill>
              </a:rPr>
              <a:t> </a:t>
            </a:r>
            <a:r>
              <a:rPr lang="mr-IN" sz="1000" dirty="0">
                <a:solidFill>
                  <a:srgbClr val="05192B"/>
                </a:solidFill>
              </a:rPr>
              <a:t>=</a:t>
            </a:r>
            <a:r>
              <a:rPr lang="en-US" sz="1000" dirty="0">
                <a:solidFill>
                  <a:srgbClr val="05192B"/>
                </a:solidFill>
              </a:rPr>
              <a:t> 33</a:t>
            </a:r>
            <a:r>
              <a:rPr lang="mr-IN" sz="1000" dirty="0">
                <a:solidFill>
                  <a:srgbClr val="05192B"/>
                </a:solidFill>
              </a:rPr>
              <a:t>)</a:t>
            </a:r>
            <a:endParaRPr lang="en-US" sz="1000" baseline="30000" dirty="0">
              <a:solidFill>
                <a:srgbClr val="05192B"/>
              </a:solidFill>
            </a:endParaRPr>
          </a:p>
        </p:txBody>
      </p:sp>
      <p:sp>
        <p:nvSpPr>
          <p:cNvPr id="68" name="Rectangle 67">
            <a:extLst>
              <a:ext uri="{FF2B5EF4-FFF2-40B4-BE49-F238E27FC236}">
                <a16:creationId xmlns:a16="http://schemas.microsoft.com/office/drawing/2014/main" id="{9669233E-171A-A84A-B8F9-1AB3DB24A69A}"/>
              </a:ext>
            </a:extLst>
          </p:cNvPr>
          <p:cNvSpPr/>
          <p:nvPr/>
        </p:nvSpPr>
        <p:spPr>
          <a:xfrm>
            <a:off x="731520"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75" name="Footer Placeholder 4">
            <a:extLst>
              <a:ext uri="{FF2B5EF4-FFF2-40B4-BE49-F238E27FC236}">
                <a16:creationId xmlns:a16="http://schemas.microsoft.com/office/drawing/2014/main" id="{379F6949-35D6-AA4F-9A92-D4D95736AE0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474080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41D889-4607-44C4-B270-6A1143E4E748}"/>
              </a:ext>
            </a:extLst>
          </p:cNvPr>
          <p:cNvSpPr>
            <a:spLocks noGrp="1"/>
          </p:cNvSpPr>
          <p:nvPr>
            <p:ph type="title"/>
          </p:nvPr>
        </p:nvSpPr>
        <p:spPr>
          <a:xfrm>
            <a:off x="683172" y="488630"/>
            <a:ext cx="11394529" cy="977188"/>
          </a:xfrm>
        </p:spPr>
        <p:txBody>
          <a:bodyPr>
            <a:noAutofit/>
          </a:bodyPr>
          <a:lstStyle/>
          <a:p>
            <a:pPr>
              <a:lnSpc>
                <a:spcPct val="100000"/>
              </a:lnSpc>
            </a:pPr>
            <a:r>
              <a:rPr lang="en-US" sz="2400" dirty="0"/>
              <a:t>77% of Bunionectomy Patients and 91% of Herniorrhaphy Patients </a:t>
            </a:r>
            <a:br>
              <a:rPr lang="en-US" sz="2400" dirty="0"/>
            </a:br>
            <a:r>
              <a:rPr lang="en-US" sz="2400" dirty="0"/>
              <a:t>Remained Opioid-Free Through 72 Hours and Day 28 Recovery When </a:t>
            </a:r>
            <a:br>
              <a:rPr lang="en-US" sz="2400" dirty="0"/>
            </a:br>
            <a:r>
              <a:rPr lang="en-US" sz="2400" dirty="0"/>
              <a:t>Treated With ZYNRELEF + OTC</a:t>
            </a:r>
            <a:r>
              <a:rPr lang="en-US" sz="2400" baseline="30000" dirty="0"/>
              <a:t>a</a:t>
            </a:r>
          </a:p>
        </p:txBody>
      </p:sp>
      <p:graphicFrame>
        <p:nvGraphicFramePr>
          <p:cNvPr id="55" name="Chart 9">
            <a:extLst>
              <a:ext uri="{FF2B5EF4-FFF2-40B4-BE49-F238E27FC236}">
                <a16:creationId xmlns:a16="http://schemas.microsoft.com/office/drawing/2014/main" id="{0D101C7B-0FEE-49CA-81FD-15A532D62605}"/>
              </a:ext>
            </a:extLst>
          </p:cNvPr>
          <p:cNvGraphicFramePr>
            <a:graphicFrameLocks/>
          </p:cNvGraphicFramePr>
          <p:nvPr>
            <p:extLst>
              <p:ext uri="{D42A27DB-BD31-4B8C-83A1-F6EECF244321}">
                <p14:modId xmlns:p14="http://schemas.microsoft.com/office/powerpoint/2010/main" val="815204199"/>
              </p:ext>
            </p:extLst>
          </p:nvPr>
        </p:nvGraphicFramePr>
        <p:xfrm>
          <a:off x="6069871" y="2096363"/>
          <a:ext cx="4230904" cy="2847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9">
            <a:extLst>
              <a:ext uri="{FF2B5EF4-FFF2-40B4-BE49-F238E27FC236}">
                <a16:creationId xmlns:a16="http://schemas.microsoft.com/office/drawing/2014/main" id="{9984BB5B-FDE0-4E6B-AEE8-B25A40433BFC}"/>
              </a:ext>
            </a:extLst>
          </p:cNvPr>
          <p:cNvGraphicFramePr>
            <a:graphicFrameLocks/>
          </p:cNvGraphicFramePr>
          <p:nvPr>
            <p:extLst>
              <p:ext uri="{D42A27DB-BD31-4B8C-83A1-F6EECF244321}">
                <p14:modId xmlns:p14="http://schemas.microsoft.com/office/powerpoint/2010/main" val="493886666"/>
              </p:ext>
            </p:extLst>
          </p:nvPr>
        </p:nvGraphicFramePr>
        <p:xfrm>
          <a:off x="821034" y="2095988"/>
          <a:ext cx="4228432" cy="2863204"/>
        </p:xfrm>
        <a:graphic>
          <a:graphicData uri="http://schemas.openxmlformats.org/drawingml/2006/chart">
            <c:chart xmlns:c="http://schemas.openxmlformats.org/drawingml/2006/chart" xmlns:r="http://schemas.openxmlformats.org/officeDocument/2006/relationships" r:id="rId4"/>
          </a:graphicData>
        </a:graphic>
      </p:graphicFrame>
      <p:sp>
        <p:nvSpPr>
          <p:cNvPr id="95" name="Rectangle 94">
            <a:extLst>
              <a:ext uri="{FF2B5EF4-FFF2-40B4-BE49-F238E27FC236}">
                <a16:creationId xmlns:a16="http://schemas.microsoft.com/office/drawing/2014/main" id="{C7192ACF-F937-4C9C-8912-3EFCD0B3556F}"/>
              </a:ext>
            </a:extLst>
          </p:cNvPr>
          <p:cNvSpPr/>
          <p:nvPr/>
        </p:nvSpPr>
        <p:spPr>
          <a:xfrm>
            <a:off x="376318" y="5837378"/>
            <a:ext cx="11105078" cy="646331"/>
          </a:xfrm>
          <a:prstGeom prst="rect">
            <a:avLst/>
          </a:prstGeom>
        </p:spPr>
        <p:txBody>
          <a:bodyPr wrap="square" lIns="45720" rIns="45720" anchor="b" anchorCtr="0">
            <a:spAutoFit/>
          </a:bodyPr>
          <a:lstStyle/>
          <a:p>
            <a:r>
              <a:rPr lang="en-US" sz="700" baseline="30000" dirty="0"/>
              <a:t>a</a:t>
            </a:r>
            <a:r>
              <a:rPr lang="en-US" sz="700" dirty="0"/>
              <a:t>Single-arm, open-label, uncontrolled study. ZYNRELEF was given with a scheduled non-opioid MMA regimen. </a:t>
            </a:r>
            <a:r>
              <a:rPr lang="en-US" sz="700" baseline="30000" dirty="0"/>
              <a:t>b</a:t>
            </a:r>
            <a:r>
              <a:rPr lang="en-US" sz="700" dirty="0"/>
              <a:t>EPOCH 1 and EPOCH 2 Single-Arm Follow-On studies included a scheduled regimen of readily available oral analgesics (acetaminophen and ibuprofen); Cohort 1 of the EPOCH 2 Single-Arm Follow-On study was used for analysis as addition of IV ketorolac provided no additional benefit beyond oral acetaminophen and ibuprofen. </a:t>
            </a:r>
            <a:r>
              <a:rPr lang="en-US" sz="700" baseline="30000" dirty="0"/>
              <a:t>c</a:t>
            </a:r>
            <a:r>
              <a:rPr lang="en-US" sz="700" dirty="0"/>
              <a:t>EPOCH 1 and EPOCH 2 had the same entry and exclusion criteria as the follow-on studies but did not include the scheduled analgesic regimen. </a:t>
            </a:r>
            <a:r>
              <a:rPr lang="en-US" sz="700" b="1" dirty="0"/>
              <a:t>OTC: </a:t>
            </a:r>
            <a:r>
              <a:rPr lang="en-US" sz="700" dirty="0"/>
              <a:t>over-the-counter. </a:t>
            </a:r>
            <a:r>
              <a:rPr lang="en-US" sz="700" b="1" kern="0" dirty="0"/>
              <a:t>MMA</a:t>
            </a:r>
            <a:r>
              <a:rPr lang="en-US" sz="700" kern="0" dirty="0"/>
              <a:t>: multimodal analgesia</a:t>
            </a:r>
            <a:endParaRPr lang="en-US" sz="700" dirty="0"/>
          </a:p>
          <a:p>
            <a:r>
              <a:rPr lang="en-US" sz="700" b="1" dirty="0"/>
              <a:t>References</a:t>
            </a:r>
            <a:r>
              <a:rPr lang="en-US" sz="700" dirty="0"/>
              <a:t>: </a:t>
            </a:r>
            <a:r>
              <a:rPr lang="en-US" sz="700" b="1" dirty="0"/>
              <a:t>1.</a:t>
            </a:r>
            <a:r>
              <a:rPr lang="en-US" sz="700" dirty="0"/>
              <a:t> Viscusi E, Gimbel JS, Pollack RA, et al. </a:t>
            </a:r>
            <a:r>
              <a:rPr lang="en-US" sz="700" i="1" dirty="0"/>
              <a:t>Reg Anesth Pain Med</a:t>
            </a:r>
            <a:r>
              <a:rPr lang="en-US" sz="700" dirty="0"/>
              <a:t>. 2019;44(7):700-706. </a:t>
            </a:r>
            <a:r>
              <a:rPr lang="en-US" sz="700" b="1" dirty="0"/>
              <a:t>2. </a:t>
            </a:r>
            <a:r>
              <a:rPr lang="en-US" sz="700" dirty="0">
                <a:solidFill>
                  <a:schemeClr val="accent3">
                    <a:lumMod val="50000"/>
                  </a:schemeClr>
                </a:solidFill>
              </a:rPr>
              <a:t>Pollak R, Cai D, Gan TJ. </a:t>
            </a:r>
            <a:r>
              <a:rPr lang="en-US" sz="700" i="1" dirty="0">
                <a:solidFill>
                  <a:schemeClr val="accent3">
                    <a:lumMod val="50000"/>
                  </a:schemeClr>
                </a:solidFill>
              </a:rPr>
              <a:t>J Am Podiatr Med Assoc. </a:t>
            </a:r>
            <a:r>
              <a:rPr lang="en-US" sz="700" dirty="0">
                <a:solidFill>
                  <a:schemeClr val="accent3">
                    <a:lumMod val="50000"/>
                  </a:schemeClr>
                </a:solidFill>
              </a:rPr>
              <a:t>2021:20-204. doi:10.7547/20-204. </a:t>
            </a:r>
            <a:r>
              <a:rPr lang="en-US" sz="700" b="1" dirty="0"/>
              <a:t>3.</a:t>
            </a:r>
            <a:r>
              <a:rPr lang="en-US" sz="700" dirty="0"/>
              <a:t> ZYNRELEF [package insert]. San Diego, CA: Heron Therapeutics Inc; 2021.</a:t>
            </a:r>
            <a:r>
              <a:rPr lang="en-US" sz="700" b="1" dirty="0"/>
              <a:t> 4. </a:t>
            </a:r>
            <a:r>
              <a:rPr lang="en-US" sz="700" dirty="0"/>
              <a:t>Viscusi E, Minkowitz H, Winkle P, et al. </a:t>
            </a:r>
            <a:r>
              <a:rPr lang="en-US" sz="700" i="1" dirty="0"/>
              <a:t>Hernia.</a:t>
            </a:r>
            <a:r>
              <a:rPr lang="en-US" sz="700" dirty="0"/>
              <a:t> 2019;23(6):1071-1080. </a:t>
            </a:r>
            <a:r>
              <a:rPr lang="en-US" sz="700" b="1" dirty="0"/>
              <a:t>5. </a:t>
            </a:r>
            <a:r>
              <a:rPr lang="en-US" sz="700" dirty="0"/>
              <a:t>Singla N, Winkle P, Bertoch T, et al. </a:t>
            </a:r>
            <a:r>
              <a:rPr lang="en-US" sz="700" i="1" dirty="0"/>
              <a:t>Surgery</a:t>
            </a:r>
            <a:r>
              <a:rPr lang="en-US" sz="700" dirty="0"/>
              <a:t>. 2020;168(5):915-920.</a:t>
            </a:r>
          </a:p>
        </p:txBody>
      </p:sp>
      <p:sp>
        <p:nvSpPr>
          <p:cNvPr id="42" name="Rectangle 41">
            <a:extLst>
              <a:ext uri="{FF2B5EF4-FFF2-40B4-BE49-F238E27FC236}">
                <a16:creationId xmlns:a16="http://schemas.microsoft.com/office/drawing/2014/main" id="{9CE4ECF1-3F5B-4AA8-906E-ACE8A10A2A31}"/>
              </a:ext>
            </a:extLst>
          </p:cNvPr>
          <p:cNvSpPr/>
          <p:nvPr/>
        </p:nvSpPr>
        <p:spPr>
          <a:xfrm>
            <a:off x="699046"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93" name="TextBox 92">
            <a:extLst>
              <a:ext uri="{FF2B5EF4-FFF2-40B4-BE49-F238E27FC236}">
                <a16:creationId xmlns:a16="http://schemas.microsoft.com/office/drawing/2014/main" id="{D0879B34-19F7-4D72-A48C-71805FA5BCC4}"/>
              </a:ext>
            </a:extLst>
          </p:cNvPr>
          <p:cNvSpPr txBox="1"/>
          <p:nvPr/>
        </p:nvSpPr>
        <p:spPr>
          <a:xfrm>
            <a:off x="1662858" y="2060304"/>
            <a:ext cx="2257282" cy="938719"/>
          </a:xfrm>
          <a:prstGeom prst="rect">
            <a:avLst/>
          </a:prstGeom>
          <a:noFill/>
        </p:spPr>
        <p:txBody>
          <a:bodyPr wrap="square" rtlCol="0">
            <a:spAutoFit/>
          </a:bodyPr>
          <a:lstStyle/>
          <a:p>
            <a:pPr>
              <a:spcAft>
                <a:spcPts val="1200"/>
              </a:spcAft>
            </a:pPr>
            <a:r>
              <a:rPr lang="en-US" sz="1100" b="1" dirty="0">
                <a:solidFill>
                  <a:schemeClr val="accent5"/>
                </a:solidFill>
              </a:rPr>
              <a:t>77% of patients </a:t>
            </a:r>
            <a:r>
              <a:rPr lang="en-US" sz="1100" dirty="0"/>
              <a:t>treated with ZYNRELEF and a scheduled non-opioid oral analgesic regimen required </a:t>
            </a:r>
            <a:r>
              <a:rPr lang="en-US" sz="1100" b="1" dirty="0">
                <a:solidFill>
                  <a:schemeClr val="accent5"/>
                </a:solidFill>
              </a:rPr>
              <a:t>no opioids through day 28</a:t>
            </a:r>
            <a:r>
              <a:rPr lang="en-US" sz="1100" b="1" baseline="30000" dirty="0">
                <a:solidFill>
                  <a:schemeClr val="accent5"/>
                </a:solidFill>
              </a:rPr>
              <a:t>2</a:t>
            </a:r>
            <a:endParaRPr lang="en-US" sz="1100" baseline="30000" dirty="0">
              <a:solidFill>
                <a:schemeClr val="accent5"/>
              </a:solidFill>
            </a:endParaRPr>
          </a:p>
        </p:txBody>
      </p:sp>
      <p:sp>
        <p:nvSpPr>
          <p:cNvPr id="94" name="TextBox 93">
            <a:extLst>
              <a:ext uri="{FF2B5EF4-FFF2-40B4-BE49-F238E27FC236}">
                <a16:creationId xmlns:a16="http://schemas.microsoft.com/office/drawing/2014/main" id="{DBE371CD-D977-4187-A34D-69421B3FF2DF}"/>
              </a:ext>
            </a:extLst>
          </p:cNvPr>
          <p:cNvSpPr txBox="1"/>
          <p:nvPr/>
        </p:nvSpPr>
        <p:spPr>
          <a:xfrm>
            <a:off x="6914853" y="2060304"/>
            <a:ext cx="2257282" cy="938719"/>
          </a:xfrm>
          <a:prstGeom prst="rect">
            <a:avLst/>
          </a:prstGeom>
          <a:noFill/>
        </p:spPr>
        <p:txBody>
          <a:bodyPr wrap="square" rtlCol="0">
            <a:spAutoFit/>
          </a:bodyPr>
          <a:lstStyle/>
          <a:p>
            <a:pPr>
              <a:spcAft>
                <a:spcPts val="1200"/>
              </a:spcAft>
            </a:pPr>
            <a:r>
              <a:rPr lang="en-US" sz="1100" b="1" dirty="0">
                <a:solidFill>
                  <a:schemeClr val="accent5"/>
                </a:solidFill>
              </a:rPr>
              <a:t>85% of patients </a:t>
            </a:r>
            <a:r>
              <a:rPr lang="en-US" sz="1100" dirty="0"/>
              <a:t>treated with ZYNRELEF and a scheduled non-opioid oral analgesic regimen required </a:t>
            </a:r>
            <a:r>
              <a:rPr lang="en-US" sz="1100" b="1" dirty="0">
                <a:solidFill>
                  <a:schemeClr val="accent5"/>
                </a:solidFill>
              </a:rPr>
              <a:t>no opioids through day 28</a:t>
            </a:r>
            <a:r>
              <a:rPr lang="en-US" sz="1100" b="1" baseline="30000" dirty="0">
                <a:solidFill>
                  <a:schemeClr val="accent5"/>
                </a:solidFill>
              </a:rPr>
              <a:t>5</a:t>
            </a:r>
            <a:endParaRPr lang="en-US" sz="1100" baseline="30000" dirty="0">
              <a:solidFill>
                <a:schemeClr val="accent5"/>
              </a:solidFill>
            </a:endParaRPr>
          </a:p>
        </p:txBody>
      </p:sp>
      <p:grpSp>
        <p:nvGrpSpPr>
          <p:cNvPr id="56" name="Group 55">
            <a:extLst>
              <a:ext uri="{FF2B5EF4-FFF2-40B4-BE49-F238E27FC236}">
                <a16:creationId xmlns:a16="http://schemas.microsoft.com/office/drawing/2014/main" id="{1FBD6EAE-BCFE-4380-AB72-41DE6670AF70}"/>
              </a:ext>
            </a:extLst>
          </p:cNvPr>
          <p:cNvGrpSpPr/>
          <p:nvPr/>
        </p:nvGrpSpPr>
        <p:grpSpPr>
          <a:xfrm>
            <a:off x="6553811" y="5247755"/>
            <a:ext cx="3643652" cy="462169"/>
            <a:chOff x="1037350" y="5535400"/>
            <a:chExt cx="4000744" cy="507831"/>
          </a:xfrm>
        </p:grpSpPr>
        <p:grpSp>
          <p:nvGrpSpPr>
            <p:cNvPr id="57" name="Group 56">
              <a:extLst>
                <a:ext uri="{FF2B5EF4-FFF2-40B4-BE49-F238E27FC236}">
                  <a16:creationId xmlns:a16="http://schemas.microsoft.com/office/drawing/2014/main" id="{CC13FB9F-8CC6-48D8-809C-05F19E3F2DA3}"/>
                </a:ext>
              </a:extLst>
            </p:cNvPr>
            <p:cNvGrpSpPr/>
            <p:nvPr/>
          </p:nvGrpSpPr>
          <p:grpSpPr>
            <a:xfrm>
              <a:off x="1037350" y="5665626"/>
              <a:ext cx="4000744" cy="109728"/>
              <a:chOff x="1037350" y="5665626"/>
              <a:chExt cx="4000744" cy="109728"/>
            </a:xfrm>
          </p:grpSpPr>
          <p:cxnSp>
            <p:nvCxnSpPr>
              <p:cNvPr id="61" name="Straight Connector 60">
                <a:extLst>
                  <a:ext uri="{FF2B5EF4-FFF2-40B4-BE49-F238E27FC236}">
                    <a16:creationId xmlns:a16="http://schemas.microsoft.com/office/drawing/2014/main" id="{6DDA5FBA-DB20-437C-B5A2-58B2648AD701}"/>
                  </a:ext>
                </a:extLst>
              </p:cNvPr>
              <p:cNvCxnSpPr>
                <a:cxnSpLocks/>
              </p:cNvCxnSpPr>
              <p:nvPr/>
            </p:nvCxnSpPr>
            <p:spPr>
              <a:xfrm>
                <a:off x="4078048" y="5720490"/>
                <a:ext cx="9600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8AE9DA-F2F8-45C1-8334-0BD46DDF2814}"/>
                  </a:ext>
                </a:extLst>
              </p:cNvPr>
              <p:cNvCxnSpPr>
                <a:cxnSpLocks/>
              </p:cNvCxnSpPr>
              <p:nvPr/>
            </p:nvCxnSpPr>
            <p:spPr>
              <a:xfrm>
                <a:off x="1037350" y="5720490"/>
                <a:ext cx="29886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CDADCA-A602-4C83-A8E1-6D05D601403F}"/>
                  </a:ext>
                </a:extLst>
              </p:cNvPr>
              <p:cNvCxnSpPr/>
              <p:nvPr/>
            </p:nvCxnSpPr>
            <p:spPr>
              <a:xfrm>
                <a:off x="5038094"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65174E-4A91-4126-AA46-BF81671FBE77}"/>
                  </a:ext>
                </a:extLst>
              </p:cNvPr>
              <p:cNvCxnSpPr/>
              <p:nvPr/>
            </p:nvCxnSpPr>
            <p:spPr>
              <a:xfrm>
                <a:off x="4078048"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04652C-A900-4F41-9736-4B3038D975D0}"/>
                  </a:ext>
                </a:extLst>
              </p:cNvPr>
              <p:cNvCxnSpPr/>
              <p:nvPr/>
            </p:nvCxnSpPr>
            <p:spPr>
              <a:xfrm>
                <a:off x="4026021"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170CC5-F7A1-4EC8-AD9E-7372AABE3311}"/>
                  </a:ext>
                </a:extLst>
              </p:cNvPr>
              <p:cNvCxnSpPr/>
              <p:nvPr/>
            </p:nvCxnSpPr>
            <p:spPr>
              <a:xfrm>
                <a:off x="1037350"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40768DAD-3230-4447-990C-437A8F89C715}"/>
                </a:ext>
              </a:extLst>
            </p:cNvPr>
            <p:cNvSpPr/>
            <p:nvPr/>
          </p:nvSpPr>
          <p:spPr>
            <a:xfrm>
              <a:off x="1987623" y="5602127"/>
              <a:ext cx="1063454" cy="236730"/>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t>EPOCH 2 Study</a:t>
              </a:r>
              <a:r>
                <a:rPr kumimoji="0" lang="en-US" sz="800" b="0" i="1" u="none" strike="noStrike" kern="1200" cap="none" spc="0" normalizeH="0" baseline="30000" noProof="0" dirty="0">
                  <a:ln>
                    <a:noFill/>
                  </a:ln>
                  <a:solidFill>
                    <a:srgbClr val="05192B"/>
                  </a:solidFill>
                  <a:effectLst/>
                  <a:uLnTx/>
                  <a:uFillTx/>
                  <a:latin typeface="Arial" panose="020B0604020202020204"/>
                  <a:ea typeface="+mn-ea"/>
                  <a:cs typeface="+mn-cs"/>
                </a:rPr>
                <a:t>c</a:t>
              </a:r>
              <a:endParaRPr kumimoji="0" lang="en-US" sz="800" b="0" i="1" u="none" strike="noStrike" kern="1200" cap="none" spc="0" normalizeH="0" baseline="0" noProof="0" dirty="0">
                <a:ln>
                  <a:noFill/>
                </a:ln>
                <a:solidFill>
                  <a:srgbClr val="05192B"/>
                </a:solidFill>
                <a:effectLst/>
                <a:uLnTx/>
                <a:uFillTx/>
                <a:latin typeface="Arial" panose="020B0604020202020204"/>
              </a:endParaRPr>
            </a:p>
          </p:txBody>
        </p:sp>
        <p:sp>
          <p:nvSpPr>
            <p:cNvPr id="59" name="Rectangle 58">
              <a:extLst>
                <a:ext uri="{FF2B5EF4-FFF2-40B4-BE49-F238E27FC236}">
                  <a16:creationId xmlns:a16="http://schemas.microsoft.com/office/drawing/2014/main" id="{2ADF55F4-79F4-4FF9-9AEF-46A8275E752E}"/>
                </a:ext>
              </a:extLst>
            </p:cNvPr>
            <p:cNvSpPr/>
            <p:nvPr/>
          </p:nvSpPr>
          <p:spPr>
            <a:xfrm>
              <a:off x="4203782" y="5535400"/>
              <a:ext cx="723327" cy="507831"/>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t>Follow-On</a:t>
              </a:r>
              <a:b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t>Study</a:t>
              </a:r>
            </a:p>
          </p:txBody>
        </p:sp>
        <p:sp>
          <p:nvSpPr>
            <p:cNvPr id="60" name="Rectangle 59">
              <a:extLst>
                <a:ext uri="{FF2B5EF4-FFF2-40B4-BE49-F238E27FC236}">
                  <a16:creationId xmlns:a16="http://schemas.microsoft.com/office/drawing/2014/main" id="{7D2221B1-668B-4A4D-829D-C399146FB22D}"/>
                </a:ext>
              </a:extLst>
            </p:cNvPr>
            <p:cNvSpPr/>
            <p:nvPr/>
          </p:nvSpPr>
          <p:spPr>
            <a:xfrm>
              <a:off x="1082632" y="5741371"/>
              <a:ext cx="2862281" cy="2367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808083">
                      <a:lumMod val="50000"/>
                    </a:srgbClr>
                  </a:solidFill>
                  <a:effectLst/>
                  <a:uLnTx/>
                  <a:uFillTx/>
                  <a:latin typeface="Arial" panose="020B0604020202020204"/>
                  <a:ea typeface="+mn-ea"/>
                  <a:cs typeface="+mn-cs"/>
                </a:rPr>
                <a:t> Did not include the scheduled analgesic regimen</a:t>
              </a:r>
              <a:endParaRPr kumimoji="0" lang="en-US" b="1" i="1" u="none" strike="noStrike" kern="1200" cap="none" spc="0" normalizeH="0" baseline="0" noProof="0" dirty="0">
                <a:ln>
                  <a:noFill/>
                </a:ln>
                <a:solidFill>
                  <a:srgbClr val="05192B"/>
                </a:solidFill>
                <a:effectLst/>
                <a:uLnTx/>
                <a:uFillTx/>
                <a:latin typeface="Arial" panose="020B0604020202020204"/>
                <a:ea typeface="+mn-ea"/>
                <a:cs typeface="+mn-cs"/>
              </a:endParaRPr>
            </a:p>
          </p:txBody>
        </p:sp>
      </p:grpSp>
      <p:grpSp>
        <p:nvGrpSpPr>
          <p:cNvPr id="67" name="Group 66">
            <a:extLst>
              <a:ext uri="{FF2B5EF4-FFF2-40B4-BE49-F238E27FC236}">
                <a16:creationId xmlns:a16="http://schemas.microsoft.com/office/drawing/2014/main" id="{B241D283-C8D0-4A5B-A7C2-708C7504D0A7}"/>
              </a:ext>
            </a:extLst>
          </p:cNvPr>
          <p:cNvGrpSpPr/>
          <p:nvPr/>
        </p:nvGrpSpPr>
        <p:grpSpPr>
          <a:xfrm flipH="1">
            <a:off x="9206205" y="2081846"/>
            <a:ext cx="488071" cy="998618"/>
            <a:chOff x="2009883" y="3345827"/>
            <a:chExt cx="1733062" cy="1326348"/>
          </a:xfrm>
        </p:grpSpPr>
        <p:cxnSp>
          <p:nvCxnSpPr>
            <p:cNvPr id="68" name="Straight Connector 67">
              <a:extLst>
                <a:ext uri="{FF2B5EF4-FFF2-40B4-BE49-F238E27FC236}">
                  <a16:creationId xmlns:a16="http://schemas.microsoft.com/office/drawing/2014/main" id="{347CE783-D845-42D3-8F39-49CCB6D2F76D}"/>
                </a:ext>
              </a:extLst>
            </p:cNvPr>
            <p:cNvCxnSpPr>
              <a:cxnSpLocks/>
            </p:cNvCxnSpPr>
            <p:nvPr/>
          </p:nvCxnSpPr>
          <p:spPr>
            <a:xfrm>
              <a:off x="3742942" y="3345827"/>
              <a:ext cx="0" cy="132634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BC2B0A-D962-4CE8-86A0-3C7B25F9B3DB}"/>
                </a:ext>
              </a:extLst>
            </p:cNvPr>
            <p:cNvCxnSpPr>
              <a:cxnSpLocks/>
            </p:cNvCxnSpPr>
            <p:nvPr/>
          </p:nvCxnSpPr>
          <p:spPr>
            <a:xfrm flipH="1">
              <a:off x="2009883" y="4069212"/>
              <a:ext cx="173306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5500EC88-B85C-4158-AFC6-C3BECB682B1D}"/>
              </a:ext>
            </a:extLst>
          </p:cNvPr>
          <p:cNvGrpSpPr/>
          <p:nvPr/>
        </p:nvGrpSpPr>
        <p:grpSpPr>
          <a:xfrm flipH="1">
            <a:off x="3962322" y="2095988"/>
            <a:ext cx="818414" cy="1012839"/>
            <a:chOff x="2144296" y="3003662"/>
            <a:chExt cx="1598648" cy="1266861"/>
          </a:xfrm>
        </p:grpSpPr>
        <p:cxnSp>
          <p:nvCxnSpPr>
            <p:cNvPr id="71" name="Straight Connector 70">
              <a:extLst>
                <a:ext uri="{FF2B5EF4-FFF2-40B4-BE49-F238E27FC236}">
                  <a16:creationId xmlns:a16="http://schemas.microsoft.com/office/drawing/2014/main" id="{7D64448B-885F-4932-AEB1-4DDDD51F588B}"/>
                </a:ext>
              </a:extLst>
            </p:cNvPr>
            <p:cNvCxnSpPr>
              <a:cxnSpLocks/>
            </p:cNvCxnSpPr>
            <p:nvPr/>
          </p:nvCxnSpPr>
          <p:spPr>
            <a:xfrm>
              <a:off x="3742944" y="3003662"/>
              <a:ext cx="0" cy="12668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DD2AB3-A87D-4BB3-9D3D-11535830C94A}"/>
                </a:ext>
              </a:extLst>
            </p:cNvPr>
            <p:cNvCxnSpPr>
              <a:cxnSpLocks/>
            </p:cNvCxnSpPr>
            <p:nvPr/>
          </p:nvCxnSpPr>
          <p:spPr>
            <a:xfrm flipH="1">
              <a:off x="2144296" y="4036109"/>
              <a:ext cx="159864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DF955253-F751-4011-8F74-19E0C784E630}"/>
              </a:ext>
            </a:extLst>
          </p:cNvPr>
          <p:cNvSpPr/>
          <p:nvPr/>
        </p:nvSpPr>
        <p:spPr>
          <a:xfrm rot="16200000">
            <a:off x="-517005" y="3197923"/>
            <a:ext cx="2419129" cy="369332"/>
          </a:xfrm>
          <a:prstGeom prst="rect">
            <a:avLst/>
          </a:prstGeom>
        </p:spPr>
        <p:txBody>
          <a:bodyPr wrap="square">
            <a:spAutoFit/>
          </a:bodyPr>
          <a:lstStyle/>
          <a:p>
            <a:pPr algn="ctr"/>
            <a:r>
              <a:rPr lang="en-US" sz="900" b="1" dirty="0">
                <a:solidFill>
                  <a:schemeClr val="accent3">
                    <a:lumMod val="50000"/>
                  </a:schemeClr>
                </a:solidFill>
              </a:rPr>
              <a:t>Percentage Opioid-Free Through</a:t>
            </a:r>
            <a:br>
              <a:rPr lang="en-US" sz="900" b="1" dirty="0">
                <a:solidFill>
                  <a:schemeClr val="accent3">
                    <a:lumMod val="50000"/>
                  </a:schemeClr>
                </a:solidFill>
              </a:rPr>
            </a:br>
            <a:r>
              <a:rPr lang="en-US" sz="900" b="1" dirty="0">
                <a:solidFill>
                  <a:schemeClr val="accent3">
                    <a:lumMod val="50000"/>
                  </a:schemeClr>
                </a:solidFill>
              </a:rPr>
              <a:t>72 Hours</a:t>
            </a:r>
          </a:p>
        </p:txBody>
      </p:sp>
      <p:sp>
        <p:nvSpPr>
          <p:cNvPr id="43" name="Rectangle 42">
            <a:extLst>
              <a:ext uri="{FF2B5EF4-FFF2-40B4-BE49-F238E27FC236}">
                <a16:creationId xmlns:a16="http://schemas.microsoft.com/office/drawing/2014/main" id="{E06E2D7B-230F-41C5-B786-063A2C5F5451}"/>
              </a:ext>
            </a:extLst>
          </p:cNvPr>
          <p:cNvSpPr/>
          <p:nvPr/>
        </p:nvSpPr>
        <p:spPr>
          <a:xfrm rot="16200000">
            <a:off x="4736502" y="3197923"/>
            <a:ext cx="2419129" cy="369332"/>
          </a:xfrm>
          <a:prstGeom prst="rect">
            <a:avLst/>
          </a:prstGeom>
        </p:spPr>
        <p:txBody>
          <a:bodyPr wrap="square">
            <a:spAutoFit/>
          </a:bodyPr>
          <a:lstStyle/>
          <a:p>
            <a:pPr algn="ctr"/>
            <a:r>
              <a:rPr lang="en-US" sz="900" b="1" dirty="0">
                <a:solidFill>
                  <a:schemeClr val="accent3">
                    <a:lumMod val="50000"/>
                  </a:schemeClr>
                </a:solidFill>
              </a:rPr>
              <a:t>Percentage Opioid-Free Through </a:t>
            </a:r>
          </a:p>
          <a:p>
            <a:pPr algn="ctr"/>
            <a:r>
              <a:rPr lang="en-US" sz="900" b="1" dirty="0">
                <a:solidFill>
                  <a:schemeClr val="accent3">
                    <a:lumMod val="50000"/>
                  </a:schemeClr>
                </a:solidFill>
              </a:rPr>
              <a:t>72 Hours</a:t>
            </a:r>
          </a:p>
        </p:txBody>
      </p:sp>
      <p:sp>
        <p:nvSpPr>
          <p:cNvPr id="82" name="Rectangle 81">
            <a:extLst>
              <a:ext uri="{FF2B5EF4-FFF2-40B4-BE49-F238E27FC236}">
                <a16:creationId xmlns:a16="http://schemas.microsoft.com/office/drawing/2014/main" id="{159E091F-1FF3-4E93-B9D9-498F659A6D7A}"/>
              </a:ext>
            </a:extLst>
          </p:cNvPr>
          <p:cNvSpPr/>
          <p:nvPr/>
        </p:nvSpPr>
        <p:spPr>
          <a:xfrm>
            <a:off x="1429063" y="4881899"/>
            <a:ext cx="611065" cy="215444"/>
          </a:xfrm>
          <a:prstGeom prst="rect">
            <a:avLst/>
          </a:prstGeom>
          <a:noFill/>
        </p:spPr>
        <p:txBody>
          <a:bodyPr wrap="none" anchor="ctr">
            <a:spAutoFit/>
          </a:bodyPr>
          <a:lstStyle/>
          <a:p>
            <a:pPr lvl="0" algn="ctr">
              <a:defRPr/>
            </a:pP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a:t>
            </a:r>
            <a:r>
              <a:rPr lang="mr-IN" sz="800" dirty="0">
                <a:solidFill>
                  <a:srgbClr val="05192B"/>
                </a:solidFill>
              </a:rPr>
              <a:t>100)</a:t>
            </a:r>
            <a:endParaRPr kumimoji="0" lang="en-US" sz="800" u="none" strike="noStrike" kern="1200" cap="none" spc="0" normalizeH="0" baseline="30000" noProof="0" dirty="0">
              <a:ln>
                <a:noFill/>
              </a:ln>
              <a:solidFill>
                <a:srgbClr val="05192B"/>
              </a:solidFill>
              <a:effectLst/>
              <a:uLnTx/>
              <a:uFillTx/>
              <a:latin typeface="Arial" panose="020B0604020202020204"/>
            </a:endParaRPr>
          </a:p>
        </p:txBody>
      </p:sp>
      <p:sp>
        <p:nvSpPr>
          <p:cNvPr id="83" name="Rectangle 82">
            <a:extLst>
              <a:ext uri="{FF2B5EF4-FFF2-40B4-BE49-F238E27FC236}">
                <a16:creationId xmlns:a16="http://schemas.microsoft.com/office/drawing/2014/main" id="{159E091F-1FF3-4E93-B9D9-498F659A6D7A}"/>
              </a:ext>
            </a:extLst>
          </p:cNvPr>
          <p:cNvSpPr/>
          <p:nvPr/>
        </p:nvSpPr>
        <p:spPr>
          <a:xfrm>
            <a:off x="2239633" y="4890370"/>
            <a:ext cx="873957" cy="338554"/>
          </a:xfrm>
          <a:prstGeom prst="rect">
            <a:avLst/>
          </a:prstGeom>
          <a:noFill/>
        </p:spPr>
        <p:txBody>
          <a:bodyPr wrap="none" anchor="ctr">
            <a:spAutoFit/>
          </a:bodyPr>
          <a:lstStyle/>
          <a:p>
            <a:pPr lvl="0" algn="ctr">
              <a:defRPr/>
            </a:pPr>
            <a:r>
              <a:rPr lang="en-US" sz="800" dirty="0">
                <a:solidFill>
                  <a:srgbClr val="05192B"/>
                </a:solidFill>
              </a:rPr>
              <a:t>Solution 50 mg</a:t>
            </a:r>
            <a:br>
              <a:rPr lang="en-US" sz="800" dirty="0">
                <a:solidFill>
                  <a:srgbClr val="05192B"/>
                </a:solidFill>
              </a:rPr>
            </a:b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a:t>
            </a:r>
            <a:r>
              <a:rPr lang="mr-IN" sz="800" dirty="0">
                <a:solidFill>
                  <a:srgbClr val="05192B"/>
                </a:solidFill>
              </a:rPr>
              <a:t>1</a:t>
            </a:r>
            <a:r>
              <a:rPr lang="en-US" sz="800" dirty="0">
                <a:solidFill>
                  <a:srgbClr val="05192B"/>
                </a:solidFill>
              </a:rPr>
              <a:t>55</a:t>
            </a:r>
            <a:r>
              <a:rPr lang="mr-IN" sz="800" dirty="0">
                <a:solidFill>
                  <a:srgbClr val="05192B"/>
                </a:solidFill>
              </a:rPr>
              <a:t>)</a:t>
            </a:r>
            <a:endParaRPr lang="en-US" sz="800" baseline="30000" dirty="0">
              <a:solidFill>
                <a:srgbClr val="05192B"/>
              </a:solidFill>
            </a:endParaRPr>
          </a:p>
        </p:txBody>
      </p:sp>
      <p:sp>
        <p:nvSpPr>
          <p:cNvPr id="84" name="Rectangle 83">
            <a:extLst>
              <a:ext uri="{FF2B5EF4-FFF2-40B4-BE49-F238E27FC236}">
                <a16:creationId xmlns:a16="http://schemas.microsoft.com/office/drawing/2014/main" id="{159E091F-1FF3-4E93-B9D9-498F659A6D7A}"/>
              </a:ext>
            </a:extLst>
          </p:cNvPr>
          <p:cNvSpPr/>
          <p:nvPr/>
        </p:nvSpPr>
        <p:spPr>
          <a:xfrm>
            <a:off x="3204506" y="4890370"/>
            <a:ext cx="872355" cy="338554"/>
          </a:xfrm>
          <a:prstGeom prst="rect">
            <a:avLst/>
          </a:prstGeom>
          <a:noFill/>
        </p:spPr>
        <p:txBody>
          <a:bodyPr wrap="none" anchor="ctr">
            <a:spAutoFit/>
          </a:bodyPr>
          <a:lstStyle/>
          <a:p>
            <a:pPr lvl="0" algn="ctr">
              <a:defRPr/>
            </a:pPr>
            <a:r>
              <a:rPr lang="mr-IN" sz="800" dirty="0">
                <a:solidFill>
                  <a:srgbClr val="05192B"/>
                </a:solidFill>
              </a:rPr>
              <a:t>60</a:t>
            </a:r>
            <a:r>
              <a:rPr lang="en-US" sz="800" dirty="0">
                <a:solidFill>
                  <a:srgbClr val="05192B"/>
                </a:solidFill>
              </a:rPr>
              <a:t> </a:t>
            </a:r>
            <a:r>
              <a:rPr lang="mr-IN" sz="800" dirty="0">
                <a:solidFill>
                  <a:srgbClr val="05192B"/>
                </a:solidFill>
              </a:rPr>
              <a:t>mg/1.</a:t>
            </a:r>
            <a:r>
              <a:rPr lang="en-US" sz="800" dirty="0">
                <a:solidFill>
                  <a:srgbClr val="05192B"/>
                </a:solidFill>
              </a:rPr>
              <a:t>8 </a:t>
            </a:r>
            <a:r>
              <a:rPr lang="mr-IN" sz="800" dirty="0">
                <a:solidFill>
                  <a:srgbClr val="05192B"/>
                </a:solidFill>
              </a:rPr>
              <a:t>mg </a:t>
            </a:r>
            <a:br>
              <a:rPr lang="en-US" sz="800" dirty="0">
                <a:solidFill>
                  <a:srgbClr val="05192B"/>
                </a:solidFill>
              </a:rPr>
            </a:b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a:t>
            </a:r>
            <a:r>
              <a:rPr lang="mr-IN" sz="800" dirty="0">
                <a:solidFill>
                  <a:srgbClr val="05192B"/>
                </a:solidFill>
              </a:rPr>
              <a:t>1</a:t>
            </a:r>
            <a:r>
              <a:rPr lang="en-US" sz="800" dirty="0">
                <a:solidFill>
                  <a:srgbClr val="05192B"/>
                </a:solidFill>
              </a:rPr>
              <a:t>57</a:t>
            </a:r>
            <a:r>
              <a:rPr lang="mr-IN" sz="800" dirty="0">
                <a:solidFill>
                  <a:srgbClr val="05192B"/>
                </a:solidFill>
              </a:rPr>
              <a:t>)</a:t>
            </a:r>
            <a:endParaRPr lang="en-US" sz="800" baseline="30000" dirty="0">
              <a:solidFill>
                <a:srgbClr val="05192B"/>
              </a:solidFill>
            </a:endParaRPr>
          </a:p>
        </p:txBody>
      </p:sp>
      <p:sp>
        <p:nvSpPr>
          <p:cNvPr id="86" name="Rectangle 85">
            <a:extLst>
              <a:ext uri="{FF2B5EF4-FFF2-40B4-BE49-F238E27FC236}">
                <a16:creationId xmlns:a16="http://schemas.microsoft.com/office/drawing/2014/main" id="{159E091F-1FF3-4E93-B9D9-498F659A6D7A}"/>
              </a:ext>
            </a:extLst>
          </p:cNvPr>
          <p:cNvSpPr/>
          <p:nvPr/>
        </p:nvSpPr>
        <p:spPr>
          <a:xfrm>
            <a:off x="6690968" y="4874695"/>
            <a:ext cx="548548" cy="215444"/>
          </a:xfrm>
          <a:prstGeom prst="rect">
            <a:avLst/>
          </a:prstGeom>
          <a:noFill/>
        </p:spPr>
        <p:txBody>
          <a:bodyPr wrap="none" anchor="ctr">
            <a:spAutoFit/>
          </a:bodyPr>
          <a:lstStyle/>
          <a:p>
            <a:pPr lvl="0" algn="ctr">
              <a:defRPr/>
            </a:pP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82</a:t>
            </a:r>
            <a:r>
              <a:rPr lang="mr-IN" sz="800" dirty="0">
                <a:solidFill>
                  <a:srgbClr val="05192B"/>
                </a:solidFill>
              </a:rPr>
              <a:t>)</a:t>
            </a:r>
            <a:endParaRPr kumimoji="0" lang="en-US" sz="800" u="none" strike="noStrike" kern="1200" cap="none" spc="0" normalizeH="0" baseline="30000" noProof="0" dirty="0">
              <a:ln>
                <a:noFill/>
              </a:ln>
              <a:solidFill>
                <a:srgbClr val="05192B"/>
              </a:solidFill>
              <a:effectLst/>
              <a:uLnTx/>
              <a:uFillTx/>
              <a:latin typeface="Arial" panose="020B0604020202020204"/>
            </a:endParaRPr>
          </a:p>
        </p:txBody>
      </p:sp>
      <p:sp>
        <p:nvSpPr>
          <p:cNvPr id="87" name="Rectangle 86">
            <a:extLst>
              <a:ext uri="{FF2B5EF4-FFF2-40B4-BE49-F238E27FC236}">
                <a16:creationId xmlns:a16="http://schemas.microsoft.com/office/drawing/2014/main" id="{159E091F-1FF3-4E93-B9D9-498F659A6D7A}"/>
              </a:ext>
            </a:extLst>
          </p:cNvPr>
          <p:cNvSpPr/>
          <p:nvPr/>
        </p:nvSpPr>
        <p:spPr>
          <a:xfrm>
            <a:off x="7487867" y="4883166"/>
            <a:ext cx="873957" cy="338554"/>
          </a:xfrm>
          <a:prstGeom prst="rect">
            <a:avLst/>
          </a:prstGeom>
          <a:noFill/>
        </p:spPr>
        <p:txBody>
          <a:bodyPr wrap="none" anchor="ctr">
            <a:spAutoFit/>
          </a:bodyPr>
          <a:lstStyle/>
          <a:p>
            <a:pPr lvl="0" algn="ctr">
              <a:defRPr/>
            </a:pPr>
            <a:r>
              <a:rPr lang="en-US" sz="800" dirty="0">
                <a:solidFill>
                  <a:srgbClr val="05192B"/>
                </a:solidFill>
              </a:rPr>
              <a:t>Solution 75 mg</a:t>
            </a:r>
            <a:br>
              <a:rPr lang="en-US" sz="800" dirty="0">
                <a:solidFill>
                  <a:srgbClr val="05192B"/>
                </a:solidFill>
              </a:rPr>
            </a:b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a:t>
            </a:r>
            <a:r>
              <a:rPr lang="mr-IN" sz="800" dirty="0">
                <a:solidFill>
                  <a:srgbClr val="05192B"/>
                </a:solidFill>
              </a:rPr>
              <a:t>1</a:t>
            </a:r>
            <a:r>
              <a:rPr lang="en-US" sz="800" dirty="0">
                <a:solidFill>
                  <a:srgbClr val="05192B"/>
                </a:solidFill>
              </a:rPr>
              <a:t>72</a:t>
            </a:r>
            <a:r>
              <a:rPr lang="mr-IN" sz="800" dirty="0">
                <a:solidFill>
                  <a:srgbClr val="05192B"/>
                </a:solidFill>
              </a:rPr>
              <a:t>)</a:t>
            </a:r>
            <a:endParaRPr lang="en-US" sz="800" baseline="30000" dirty="0">
              <a:solidFill>
                <a:srgbClr val="05192B"/>
              </a:solidFill>
            </a:endParaRPr>
          </a:p>
        </p:txBody>
      </p:sp>
      <p:sp>
        <p:nvSpPr>
          <p:cNvPr id="88" name="Rectangle 87">
            <a:extLst>
              <a:ext uri="{FF2B5EF4-FFF2-40B4-BE49-F238E27FC236}">
                <a16:creationId xmlns:a16="http://schemas.microsoft.com/office/drawing/2014/main" id="{159E091F-1FF3-4E93-B9D9-498F659A6D7A}"/>
              </a:ext>
            </a:extLst>
          </p:cNvPr>
          <p:cNvSpPr/>
          <p:nvPr/>
        </p:nvSpPr>
        <p:spPr>
          <a:xfrm>
            <a:off x="8442492" y="4883166"/>
            <a:ext cx="840295" cy="338554"/>
          </a:xfrm>
          <a:prstGeom prst="rect">
            <a:avLst/>
          </a:prstGeom>
          <a:noFill/>
        </p:spPr>
        <p:txBody>
          <a:bodyPr wrap="none" anchor="ctr">
            <a:spAutoFit/>
          </a:bodyPr>
          <a:lstStyle/>
          <a:p>
            <a:pPr lvl="0" algn="ctr">
              <a:defRPr/>
            </a:pPr>
            <a:r>
              <a:rPr lang="en-US" sz="800" dirty="0">
                <a:solidFill>
                  <a:srgbClr val="05192B"/>
                </a:solidFill>
              </a:rPr>
              <a:t>30</a:t>
            </a:r>
            <a:r>
              <a:rPr lang="mr-IN" sz="800" dirty="0">
                <a:solidFill>
                  <a:srgbClr val="05192B"/>
                </a:solidFill>
              </a:rPr>
              <a:t>0</a:t>
            </a:r>
            <a:r>
              <a:rPr lang="en-US" sz="800" dirty="0">
                <a:solidFill>
                  <a:srgbClr val="05192B"/>
                </a:solidFill>
              </a:rPr>
              <a:t> </a:t>
            </a:r>
            <a:r>
              <a:rPr lang="mr-IN" sz="800" dirty="0">
                <a:solidFill>
                  <a:srgbClr val="05192B"/>
                </a:solidFill>
              </a:rPr>
              <a:t>mg/</a:t>
            </a:r>
            <a:r>
              <a:rPr lang="en-US" sz="800" dirty="0">
                <a:solidFill>
                  <a:srgbClr val="05192B"/>
                </a:solidFill>
              </a:rPr>
              <a:t>9 </a:t>
            </a:r>
            <a:r>
              <a:rPr lang="mr-IN" sz="800" dirty="0">
                <a:solidFill>
                  <a:srgbClr val="05192B"/>
                </a:solidFill>
              </a:rPr>
              <a:t>mg </a:t>
            </a:r>
            <a:br>
              <a:rPr lang="en-US" sz="800" dirty="0">
                <a:solidFill>
                  <a:srgbClr val="05192B"/>
                </a:solidFill>
              </a:rPr>
            </a:b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a:t>
            </a:r>
            <a:r>
              <a:rPr lang="mr-IN" sz="800" dirty="0">
                <a:solidFill>
                  <a:srgbClr val="05192B"/>
                </a:solidFill>
              </a:rPr>
              <a:t>1</a:t>
            </a:r>
            <a:r>
              <a:rPr lang="en-US" sz="800" dirty="0">
                <a:solidFill>
                  <a:srgbClr val="05192B"/>
                </a:solidFill>
              </a:rPr>
              <a:t>64</a:t>
            </a:r>
            <a:r>
              <a:rPr lang="mr-IN" sz="800" dirty="0">
                <a:solidFill>
                  <a:srgbClr val="05192B"/>
                </a:solidFill>
              </a:rPr>
              <a:t>)</a:t>
            </a:r>
            <a:endParaRPr lang="en-US" sz="800" baseline="30000" dirty="0">
              <a:solidFill>
                <a:srgbClr val="05192B"/>
              </a:solidFill>
            </a:endParaRPr>
          </a:p>
        </p:txBody>
      </p:sp>
      <p:sp>
        <p:nvSpPr>
          <p:cNvPr id="89" name="Rectangle 88">
            <a:extLst>
              <a:ext uri="{FF2B5EF4-FFF2-40B4-BE49-F238E27FC236}">
                <a16:creationId xmlns:a16="http://schemas.microsoft.com/office/drawing/2014/main" id="{159E091F-1FF3-4E93-B9D9-498F659A6D7A}"/>
              </a:ext>
            </a:extLst>
          </p:cNvPr>
          <p:cNvSpPr/>
          <p:nvPr/>
        </p:nvSpPr>
        <p:spPr>
          <a:xfrm>
            <a:off x="8961851" y="4884093"/>
            <a:ext cx="1698147" cy="338554"/>
          </a:xfrm>
          <a:prstGeom prst="rect">
            <a:avLst/>
          </a:prstGeom>
          <a:noFill/>
        </p:spPr>
        <p:txBody>
          <a:bodyPr wrap="square" anchor="ctr">
            <a:spAutoFit/>
          </a:bodyPr>
          <a:lstStyle/>
          <a:p>
            <a:pPr lvl="0" algn="ctr">
              <a:defRPr/>
            </a:pPr>
            <a:r>
              <a:rPr lang="en-US" sz="800" dirty="0">
                <a:solidFill>
                  <a:srgbClr val="05192B"/>
                </a:solidFill>
              </a:rPr>
              <a:t>300 mg/9 mg + OTC</a:t>
            </a:r>
            <a:r>
              <a:rPr lang="en-US" sz="800" baseline="30000" dirty="0">
                <a:solidFill>
                  <a:srgbClr val="05192B"/>
                </a:solidFill>
              </a:rPr>
              <a:t>b</a:t>
            </a:r>
            <a:br>
              <a:rPr lang="en-US" sz="800" dirty="0">
                <a:solidFill>
                  <a:srgbClr val="05192B"/>
                </a:solidFill>
              </a:rPr>
            </a:b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33</a:t>
            </a:r>
            <a:r>
              <a:rPr lang="mr-IN" sz="800" dirty="0">
                <a:solidFill>
                  <a:srgbClr val="05192B"/>
                </a:solidFill>
              </a:rPr>
              <a:t>)</a:t>
            </a:r>
            <a:endParaRPr lang="en-US" sz="800" baseline="30000" dirty="0">
              <a:solidFill>
                <a:srgbClr val="05192B"/>
              </a:solidFill>
            </a:endParaRPr>
          </a:p>
        </p:txBody>
      </p:sp>
      <p:grpSp>
        <p:nvGrpSpPr>
          <p:cNvPr id="73" name="Group 72">
            <a:extLst>
              <a:ext uri="{FF2B5EF4-FFF2-40B4-BE49-F238E27FC236}">
                <a16:creationId xmlns:a16="http://schemas.microsoft.com/office/drawing/2014/main" id="{11A9BF67-162E-EC4F-A396-D78090F5E7FF}"/>
              </a:ext>
            </a:extLst>
          </p:cNvPr>
          <p:cNvGrpSpPr/>
          <p:nvPr/>
        </p:nvGrpSpPr>
        <p:grpSpPr>
          <a:xfrm>
            <a:off x="1292342" y="5241283"/>
            <a:ext cx="3709686" cy="462169"/>
            <a:chOff x="1037350" y="5535400"/>
            <a:chExt cx="4000744" cy="507831"/>
          </a:xfrm>
        </p:grpSpPr>
        <p:grpSp>
          <p:nvGrpSpPr>
            <p:cNvPr id="74" name="Group 73">
              <a:extLst>
                <a:ext uri="{FF2B5EF4-FFF2-40B4-BE49-F238E27FC236}">
                  <a16:creationId xmlns:a16="http://schemas.microsoft.com/office/drawing/2014/main" id="{2A584492-E816-8742-B647-C8AB6B5FF091}"/>
                </a:ext>
              </a:extLst>
            </p:cNvPr>
            <p:cNvGrpSpPr/>
            <p:nvPr/>
          </p:nvGrpSpPr>
          <p:grpSpPr>
            <a:xfrm>
              <a:off x="1037350" y="5665626"/>
              <a:ext cx="4000744" cy="109728"/>
              <a:chOff x="1037350" y="5665626"/>
              <a:chExt cx="4000744" cy="109728"/>
            </a:xfrm>
          </p:grpSpPr>
          <p:cxnSp>
            <p:nvCxnSpPr>
              <p:cNvPr id="78" name="Straight Connector 77">
                <a:extLst>
                  <a:ext uri="{FF2B5EF4-FFF2-40B4-BE49-F238E27FC236}">
                    <a16:creationId xmlns:a16="http://schemas.microsoft.com/office/drawing/2014/main" id="{75FBDCCE-2E5E-F04C-9792-DDFDA0B5AF90}"/>
                  </a:ext>
                </a:extLst>
              </p:cNvPr>
              <p:cNvCxnSpPr>
                <a:cxnSpLocks/>
              </p:cNvCxnSpPr>
              <p:nvPr/>
            </p:nvCxnSpPr>
            <p:spPr>
              <a:xfrm>
                <a:off x="4078048" y="5720490"/>
                <a:ext cx="9600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BF79BCE-7E92-7342-95AB-1E411694CEB4}"/>
                  </a:ext>
                </a:extLst>
              </p:cNvPr>
              <p:cNvCxnSpPr>
                <a:cxnSpLocks/>
              </p:cNvCxnSpPr>
              <p:nvPr/>
            </p:nvCxnSpPr>
            <p:spPr>
              <a:xfrm>
                <a:off x="1037350" y="5720490"/>
                <a:ext cx="29886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4415E28-B020-9A44-ABE2-893404A35B07}"/>
                  </a:ext>
                </a:extLst>
              </p:cNvPr>
              <p:cNvCxnSpPr/>
              <p:nvPr/>
            </p:nvCxnSpPr>
            <p:spPr>
              <a:xfrm>
                <a:off x="5038094"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7FF5CF0-C628-9D4F-A661-9E5A26663941}"/>
                  </a:ext>
                </a:extLst>
              </p:cNvPr>
              <p:cNvCxnSpPr/>
              <p:nvPr/>
            </p:nvCxnSpPr>
            <p:spPr>
              <a:xfrm>
                <a:off x="4078048"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B00F98D-59C7-E446-98C9-6542AD62BDB1}"/>
                  </a:ext>
                </a:extLst>
              </p:cNvPr>
              <p:cNvCxnSpPr/>
              <p:nvPr/>
            </p:nvCxnSpPr>
            <p:spPr>
              <a:xfrm>
                <a:off x="4026021"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819A74-7907-574A-B29B-182F28DFB873}"/>
                  </a:ext>
                </a:extLst>
              </p:cNvPr>
              <p:cNvCxnSpPr/>
              <p:nvPr/>
            </p:nvCxnSpPr>
            <p:spPr>
              <a:xfrm>
                <a:off x="1037350" y="5665626"/>
                <a:ext cx="0" cy="1097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5" name="Rectangle 74">
              <a:extLst>
                <a:ext uri="{FF2B5EF4-FFF2-40B4-BE49-F238E27FC236}">
                  <a16:creationId xmlns:a16="http://schemas.microsoft.com/office/drawing/2014/main" id="{2F274878-0419-1C42-888D-0633673BDD50}"/>
                </a:ext>
              </a:extLst>
            </p:cNvPr>
            <p:cNvSpPr/>
            <p:nvPr/>
          </p:nvSpPr>
          <p:spPr>
            <a:xfrm>
              <a:off x="1997086" y="5602127"/>
              <a:ext cx="1044524" cy="236730"/>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t>EPOCH 1 Study</a:t>
              </a:r>
              <a:r>
                <a:rPr kumimoji="0" lang="en-US" sz="800" b="0" i="1" u="none" strike="noStrike" kern="1200" cap="none" spc="0" normalizeH="0" baseline="30000" noProof="0" dirty="0">
                  <a:ln>
                    <a:noFill/>
                  </a:ln>
                  <a:solidFill>
                    <a:srgbClr val="05192B"/>
                  </a:solidFill>
                  <a:effectLst/>
                  <a:uLnTx/>
                  <a:uFillTx/>
                  <a:latin typeface="Arial" panose="020B0604020202020204"/>
                  <a:ea typeface="+mn-ea"/>
                  <a:cs typeface="+mn-cs"/>
                </a:rPr>
                <a:t>c</a:t>
              </a:r>
              <a:endParaRPr kumimoji="0" lang="en-US" sz="800" b="0" i="1" u="none" strike="noStrike" kern="1200" cap="none" spc="0" normalizeH="0" baseline="30000" noProof="0" dirty="0">
                <a:ln>
                  <a:noFill/>
                </a:ln>
                <a:solidFill>
                  <a:srgbClr val="05192B"/>
                </a:solidFill>
                <a:effectLst/>
                <a:uLnTx/>
                <a:uFillTx/>
                <a:latin typeface="Arial" panose="020B0604020202020204"/>
              </a:endParaRPr>
            </a:p>
          </p:txBody>
        </p:sp>
        <p:sp>
          <p:nvSpPr>
            <p:cNvPr id="76" name="Rectangle 75">
              <a:extLst>
                <a:ext uri="{FF2B5EF4-FFF2-40B4-BE49-F238E27FC236}">
                  <a16:creationId xmlns:a16="http://schemas.microsoft.com/office/drawing/2014/main" id="{9A24CC65-FD23-324E-B7FF-EA17C14BCE72}"/>
                </a:ext>
              </a:extLst>
            </p:cNvPr>
            <p:cNvSpPr/>
            <p:nvPr/>
          </p:nvSpPr>
          <p:spPr>
            <a:xfrm>
              <a:off x="4194190" y="5535400"/>
              <a:ext cx="742511" cy="507831"/>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t>Follow-On </a:t>
              </a:r>
              <a:b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br>
              <a:r>
                <a:rPr kumimoji="0" lang="en-US" sz="800" b="0" i="1" u="none" strike="noStrike" kern="1200" cap="none" spc="0" normalizeH="0" baseline="0" noProof="0" dirty="0">
                  <a:ln>
                    <a:noFill/>
                  </a:ln>
                  <a:solidFill>
                    <a:srgbClr val="05192B"/>
                  </a:solidFill>
                  <a:effectLst/>
                  <a:uLnTx/>
                  <a:uFillTx/>
                  <a:latin typeface="Arial" panose="020B0604020202020204"/>
                  <a:ea typeface="+mn-ea"/>
                  <a:cs typeface="+mn-cs"/>
                </a:rPr>
                <a:t>Study</a:t>
              </a:r>
            </a:p>
          </p:txBody>
        </p:sp>
        <p:sp>
          <p:nvSpPr>
            <p:cNvPr id="77" name="Rectangle 76">
              <a:extLst>
                <a:ext uri="{FF2B5EF4-FFF2-40B4-BE49-F238E27FC236}">
                  <a16:creationId xmlns:a16="http://schemas.microsoft.com/office/drawing/2014/main" id="{22D63F5D-DCC2-4C4B-BCEF-B2CBC4DDEB96}"/>
                </a:ext>
              </a:extLst>
            </p:cNvPr>
            <p:cNvSpPr/>
            <p:nvPr/>
          </p:nvSpPr>
          <p:spPr>
            <a:xfrm>
              <a:off x="1108108" y="5741371"/>
              <a:ext cx="2811330" cy="2367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808083">
                      <a:lumMod val="50000"/>
                    </a:srgbClr>
                  </a:solidFill>
                  <a:effectLst/>
                  <a:uLnTx/>
                  <a:uFillTx/>
                  <a:latin typeface="Arial" panose="020B0604020202020204"/>
                  <a:ea typeface="+mn-ea"/>
                  <a:cs typeface="+mn-cs"/>
                </a:rPr>
                <a:t> Did not include the scheduled analgesic regimen</a:t>
              </a:r>
              <a:endParaRPr kumimoji="0" lang="en-US" b="1" i="1" u="none" strike="noStrike" kern="1200" cap="none" spc="0" normalizeH="0" baseline="0" noProof="0" dirty="0">
                <a:ln>
                  <a:noFill/>
                </a:ln>
                <a:solidFill>
                  <a:srgbClr val="05192B"/>
                </a:solidFill>
                <a:effectLst/>
                <a:uLnTx/>
                <a:uFillTx/>
                <a:latin typeface="Arial" panose="020B0604020202020204"/>
                <a:ea typeface="+mn-ea"/>
                <a:cs typeface="+mn-cs"/>
              </a:endParaRPr>
            </a:p>
          </p:txBody>
        </p:sp>
      </p:grpSp>
      <p:sp>
        <p:nvSpPr>
          <p:cNvPr id="52" name="TextBox 51">
            <a:extLst>
              <a:ext uri="{FF2B5EF4-FFF2-40B4-BE49-F238E27FC236}">
                <a16:creationId xmlns:a16="http://schemas.microsoft.com/office/drawing/2014/main" id="{6A7FCE89-E597-F84C-8787-9C2735D51557}"/>
              </a:ext>
            </a:extLst>
          </p:cNvPr>
          <p:cNvSpPr txBox="1"/>
          <p:nvPr/>
        </p:nvSpPr>
        <p:spPr>
          <a:xfrm>
            <a:off x="6241846" y="1596304"/>
            <a:ext cx="5429453" cy="307777"/>
          </a:xfrm>
          <a:prstGeom prst="rect">
            <a:avLst/>
          </a:prstGeom>
          <a:noFill/>
        </p:spPr>
        <p:txBody>
          <a:bodyPr wrap="square" rtlCol="0">
            <a:spAutoFit/>
          </a:bodyPr>
          <a:lstStyle/>
          <a:p>
            <a:pPr lvl="0">
              <a:defRPr/>
            </a:pPr>
            <a:r>
              <a:rPr lang="en-US" sz="1400" b="1" dirty="0">
                <a:solidFill>
                  <a:schemeClr val="accent5"/>
                </a:solidFill>
              </a:rPr>
              <a:t>EPOCH 2 Herniorrhaphy/EPOCH 2 Single-Arm</a:t>
            </a:r>
            <a:r>
              <a:rPr lang="en-US" sz="1400" b="1" baseline="30000" dirty="0">
                <a:solidFill>
                  <a:schemeClr val="accent5"/>
                </a:solidFill>
              </a:rPr>
              <a:t>a</a:t>
            </a:r>
            <a:r>
              <a:rPr lang="en-US" sz="1400" b="1" dirty="0">
                <a:solidFill>
                  <a:schemeClr val="accent5"/>
                </a:solidFill>
              </a:rPr>
              <a:t> Follow-On</a:t>
            </a:r>
            <a:r>
              <a:rPr lang="en-US" sz="1400" b="1" baseline="30000" dirty="0">
                <a:solidFill>
                  <a:schemeClr val="accent5"/>
                </a:solidFill>
              </a:rPr>
              <a:t>3-5</a:t>
            </a:r>
            <a:endParaRPr kumimoji="0" lang="en-US" sz="1400" b="0" i="0" u="none" strike="noStrike" kern="1200" cap="none" spc="0" normalizeH="0" baseline="0" noProof="0" dirty="0">
              <a:ln>
                <a:noFill/>
              </a:ln>
              <a:solidFill>
                <a:schemeClr val="accent5"/>
              </a:solidFill>
              <a:effectLst/>
              <a:uLnTx/>
              <a:uFillTx/>
              <a:latin typeface="Arial"/>
            </a:endParaRPr>
          </a:p>
        </p:txBody>
      </p:sp>
      <p:sp>
        <p:nvSpPr>
          <p:cNvPr id="53" name="TextBox 52">
            <a:extLst>
              <a:ext uri="{FF2B5EF4-FFF2-40B4-BE49-F238E27FC236}">
                <a16:creationId xmlns:a16="http://schemas.microsoft.com/office/drawing/2014/main" id="{FA9D94B7-1936-E242-8F7A-FB66349B2E48}"/>
              </a:ext>
            </a:extLst>
          </p:cNvPr>
          <p:cNvSpPr txBox="1"/>
          <p:nvPr/>
        </p:nvSpPr>
        <p:spPr>
          <a:xfrm>
            <a:off x="594405" y="1595096"/>
            <a:ext cx="5429453" cy="307777"/>
          </a:xfrm>
          <a:prstGeom prst="rect">
            <a:avLst/>
          </a:prstGeom>
          <a:noFill/>
        </p:spPr>
        <p:txBody>
          <a:bodyPr wrap="square" rtlCol="0">
            <a:spAutoFit/>
          </a:bodyPr>
          <a:lstStyle/>
          <a:p>
            <a:pPr lvl="0">
              <a:defRPr/>
            </a:pPr>
            <a:r>
              <a:rPr lang="en-US" sz="1400" b="1" dirty="0">
                <a:solidFill>
                  <a:schemeClr val="accent5"/>
                </a:solidFill>
              </a:rPr>
              <a:t>EPOCH 1 Bunionectomy/EPOCH 1 Single-</a:t>
            </a:r>
            <a:r>
              <a:rPr lang="en-US" sz="1400" b="1" dirty="0" err="1">
                <a:solidFill>
                  <a:schemeClr val="accent5"/>
                </a:solidFill>
              </a:rPr>
              <a:t>Arm</a:t>
            </a:r>
            <a:r>
              <a:rPr lang="en-US" sz="1400" b="1" baseline="30000" dirty="0" err="1">
                <a:solidFill>
                  <a:schemeClr val="accent5"/>
                </a:solidFill>
              </a:rPr>
              <a:t>a</a:t>
            </a:r>
            <a:r>
              <a:rPr lang="en-US" sz="1400" b="1">
                <a:solidFill>
                  <a:schemeClr val="accent5"/>
                </a:solidFill>
              </a:rPr>
              <a:t> Follow-On</a:t>
            </a:r>
            <a:r>
              <a:rPr lang="en-US" sz="1400" b="1" baseline="30000">
                <a:solidFill>
                  <a:schemeClr val="accent5"/>
                </a:solidFill>
              </a:rPr>
              <a:t>1-3</a:t>
            </a:r>
            <a:endParaRPr kumimoji="0" lang="en-US" sz="1400" b="0" i="0" u="none" strike="noStrike" kern="1200" cap="none" spc="0" normalizeH="0" baseline="0" noProof="0" dirty="0">
              <a:ln>
                <a:noFill/>
              </a:ln>
              <a:solidFill>
                <a:schemeClr val="accent5"/>
              </a:solidFill>
              <a:effectLst/>
              <a:uLnTx/>
              <a:uFillTx/>
              <a:latin typeface="Arial"/>
            </a:endParaRPr>
          </a:p>
        </p:txBody>
      </p:sp>
      <p:sp>
        <p:nvSpPr>
          <p:cNvPr id="85" name="Rectangle 84">
            <a:extLst>
              <a:ext uri="{FF2B5EF4-FFF2-40B4-BE49-F238E27FC236}">
                <a16:creationId xmlns:a16="http://schemas.microsoft.com/office/drawing/2014/main" id="{159E091F-1FF3-4E93-B9D9-498F659A6D7A}"/>
              </a:ext>
            </a:extLst>
          </p:cNvPr>
          <p:cNvSpPr/>
          <p:nvPr/>
        </p:nvSpPr>
        <p:spPr>
          <a:xfrm>
            <a:off x="3849710" y="4913503"/>
            <a:ext cx="1447832" cy="338554"/>
          </a:xfrm>
          <a:prstGeom prst="rect">
            <a:avLst/>
          </a:prstGeom>
          <a:noFill/>
        </p:spPr>
        <p:txBody>
          <a:bodyPr wrap="none" anchor="ctr">
            <a:spAutoFit/>
          </a:bodyPr>
          <a:lstStyle/>
          <a:p>
            <a:pPr lvl="0" algn="ctr">
              <a:defRPr/>
            </a:pPr>
            <a:r>
              <a:rPr lang="en-US" sz="800" dirty="0">
                <a:solidFill>
                  <a:srgbClr val="05192B"/>
                </a:solidFill>
              </a:rPr>
              <a:t>up to 60 mg/1.8 mg</a:t>
            </a:r>
          </a:p>
          <a:p>
            <a:pPr lvl="0" algn="ctr">
              <a:defRPr/>
            </a:pPr>
            <a:r>
              <a:rPr lang="en-US" sz="800" dirty="0">
                <a:solidFill>
                  <a:srgbClr val="05192B"/>
                </a:solidFill>
              </a:rPr>
              <a:t> + OTC</a:t>
            </a:r>
            <a:r>
              <a:rPr lang="en-US" sz="800" baseline="30000" dirty="0">
                <a:solidFill>
                  <a:srgbClr val="05192B"/>
                </a:solidFill>
              </a:rPr>
              <a:t>b</a:t>
            </a:r>
            <a:br>
              <a:rPr lang="en-US" sz="800" dirty="0">
                <a:solidFill>
                  <a:srgbClr val="05192B"/>
                </a:solidFill>
              </a:rPr>
            </a:br>
            <a:r>
              <a:rPr lang="mr-IN" sz="800" dirty="0">
                <a:solidFill>
                  <a:srgbClr val="05192B"/>
                </a:solidFill>
              </a:rPr>
              <a:t>(n</a:t>
            </a:r>
            <a:r>
              <a:rPr lang="en-US" sz="800" dirty="0">
                <a:solidFill>
                  <a:srgbClr val="05192B"/>
                </a:solidFill>
              </a:rPr>
              <a:t> </a:t>
            </a:r>
            <a:r>
              <a:rPr lang="mr-IN" sz="800" dirty="0">
                <a:solidFill>
                  <a:srgbClr val="05192B"/>
                </a:solidFill>
              </a:rPr>
              <a:t>=</a:t>
            </a:r>
            <a:r>
              <a:rPr lang="en-US" sz="800" dirty="0">
                <a:solidFill>
                  <a:srgbClr val="05192B"/>
                </a:solidFill>
              </a:rPr>
              <a:t> 31</a:t>
            </a:r>
            <a:r>
              <a:rPr lang="mr-IN" sz="800" dirty="0">
                <a:solidFill>
                  <a:srgbClr val="05192B"/>
                </a:solidFill>
              </a:rPr>
              <a:t>)</a:t>
            </a:r>
            <a:endParaRPr lang="en-US" sz="800" baseline="30000" dirty="0">
              <a:solidFill>
                <a:srgbClr val="05192B"/>
              </a:solidFill>
            </a:endParaRPr>
          </a:p>
        </p:txBody>
      </p:sp>
      <p:sp>
        <p:nvSpPr>
          <p:cNvPr id="50" name="Footer Placeholder 4">
            <a:extLst>
              <a:ext uri="{FF2B5EF4-FFF2-40B4-BE49-F238E27FC236}">
                <a16:creationId xmlns:a16="http://schemas.microsoft.com/office/drawing/2014/main" id="{2B2880DF-816E-9046-9CD9-4831151E78F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8202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4836-083D-4565-B1FB-17AEAC97D50F}"/>
              </a:ext>
            </a:extLst>
          </p:cNvPr>
          <p:cNvSpPr>
            <a:spLocks noGrp="1"/>
          </p:cNvSpPr>
          <p:nvPr>
            <p:ph type="title"/>
          </p:nvPr>
        </p:nvSpPr>
        <p:spPr>
          <a:xfrm>
            <a:off x="733099" y="344966"/>
            <a:ext cx="10922873" cy="1042403"/>
          </a:xfrm>
        </p:spPr>
        <p:txBody>
          <a:bodyPr>
            <a:normAutofit/>
          </a:bodyPr>
          <a:lstStyle/>
          <a:p>
            <a:r>
              <a:rPr lang="en-US" dirty="0"/>
              <a:t>Follow-On Studies: </a:t>
            </a:r>
            <a:br>
              <a:rPr lang="en-US" dirty="0"/>
            </a:br>
            <a:r>
              <a:rPr lang="en-US" dirty="0"/>
              <a:t>Incidence of Treatment-Emergent Adverse Events (TEAEs)</a:t>
            </a:r>
          </a:p>
        </p:txBody>
      </p:sp>
      <p:sp>
        <p:nvSpPr>
          <p:cNvPr id="7" name="Rectangle 6">
            <a:extLst>
              <a:ext uri="{FF2B5EF4-FFF2-40B4-BE49-F238E27FC236}">
                <a16:creationId xmlns:a16="http://schemas.microsoft.com/office/drawing/2014/main" id="{7F645F6C-AA73-4C71-A1D4-1208C105CB5D}"/>
              </a:ext>
            </a:extLst>
          </p:cNvPr>
          <p:cNvSpPr/>
          <p:nvPr/>
        </p:nvSpPr>
        <p:spPr>
          <a:xfrm>
            <a:off x="733098" y="2200837"/>
            <a:ext cx="5212079" cy="215444"/>
          </a:xfrm>
          <a:prstGeom prst="rect">
            <a:avLst/>
          </a:prstGeom>
        </p:spPr>
        <p:txBody>
          <a:bodyPr wrap="square" lIns="0" tIns="0" rIns="0" bIns="0">
            <a:spAutoFit/>
          </a:bodyPr>
          <a:lstStyle/>
          <a:p>
            <a:pPr algn="ctr"/>
            <a:r>
              <a:rPr lang="en-US" sz="1400" b="1" dirty="0">
                <a:solidFill>
                  <a:schemeClr val="accent5"/>
                </a:solidFill>
              </a:rPr>
              <a:t>EPOCH 1 Single-Arm</a:t>
            </a:r>
            <a:r>
              <a:rPr lang="en-US" sz="1400" b="1" baseline="30000" dirty="0">
                <a:solidFill>
                  <a:schemeClr val="accent5"/>
                </a:solidFill>
              </a:rPr>
              <a:t>a</a:t>
            </a:r>
            <a:r>
              <a:rPr lang="en-US" sz="1400" b="1" dirty="0">
                <a:solidFill>
                  <a:schemeClr val="accent5"/>
                </a:solidFill>
              </a:rPr>
              <a:t> Follow-On: Bunionectomy</a:t>
            </a:r>
            <a:r>
              <a:rPr lang="en-US" sz="1400" b="1" baseline="30000" dirty="0">
                <a:solidFill>
                  <a:schemeClr val="accent5"/>
                </a:solidFill>
              </a:rPr>
              <a:t>1,2</a:t>
            </a:r>
            <a:endParaRPr lang="en-US" sz="1400" dirty="0">
              <a:solidFill>
                <a:schemeClr val="accent5"/>
              </a:solidFill>
            </a:endParaRPr>
          </a:p>
        </p:txBody>
      </p:sp>
      <p:sp>
        <p:nvSpPr>
          <p:cNvPr id="8" name="Rectangle 7">
            <a:extLst>
              <a:ext uri="{FF2B5EF4-FFF2-40B4-BE49-F238E27FC236}">
                <a16:creationId xmlns:a16="http://schemas.microsoft.com/office/drawing/2014/main" id="{77D2EA91-EFB3-4B4C-8BA0-03B40F138859}"/>
              </a:ext>
            </a:extLst>
          </p:cNvPr>
          <p:cNvSpPr/>
          <p:nvPr/>
        </p:nvSpPr>
        <p:spPr>
          <a:xfrm>
            <a:off x="6345035" y="2200837"/>
            <a:ext cx="5443308" cy="215444"/>
          </a:xfrm>
          <a:prstGeom prst="rect">
            <a:avLst/>
          </a:prstGeom>
        </p:spPr>
        <p:txBody>
          <a:bodyPr wrap="square" lIns="0" tIns="0" rIns="0" bIns="0">
            <a:spAutoFit/>
          </a:bodyPr>
          <a:lstStyle/>
          <a:p>
            <a:pPr algn="ctr"/>
            <a:r>
              <a:rPr lang="en-US" sz="1400" b="1" dirty="0">
                <a:solidFill>
                  <a:schemeClr val="accent5"/>
                </a:solidFill>
              </a:rPr>
              <a:t>EPOCH 2 Single-Arm</a:t>
            </a:r>
            <a:r>
              <a:rPr lang="en-US" sz="1400" b="1" baseline="30000" dirty="0">
                <a:solidFill>
                  <a:schemeClr val="accent5"/>
                </a:solidFill>
              </a:rPr>
              <a:t>a</a:t>
            </a:r>
            <a:r>
              <a:rPr lang="en-US" sz="1400" b="1" dirty="0">
                <a:solidFill>
                  <a:schemeClr val="accent5"/>
                </a:solidFill>
              </a:rPr>
              <a:t> Follow-On: Herniorrhaphy</a:t>
            </a:r>
            <a:r>
              <a:rPr lang="en-US" sz="1400" b="1" baseline="30000" dirty="0">
                <a:solidFill>
                  <a:schemeClr val="accent5"/>
                </a:solidFill>
              </a:rPr>
              <a:t>3,4</a:t>
            </a:r>
            <a:endParaRPr lang="en-US" sz="1400" dirty="0">
              <a:solidFill>
                <a:schemeClr val="accent5"/>
              </a:solidFill>
            </a:endParaRPr>
          </a:p>
        </p:txBody>
      </p:sp>
      <p:graphicFrame>
        <p:nvGraphicFramePr>
          <p:cNvPr id="12" name="Table 11">
            <a:extLst>
              <a:ext uri="{FF2B5EF4-FFF2-40B4-BE49-F238E27FC236}">
                <a16:creationId xmlns:a16="http://schemas.microsoft.com/office/drawing/2014/main" id="{E6F26472-8F51-4D2F-ADC9-6BEEEC1BCAB2}"/>
              </a:ext>
            </a:extLst>
          </p:cNvPr>
          <p:cNvGraphicFramePr>
            <a:graphicFrameLocks noGrp="1"/>
          </p:cNvGraphicFramePr>
          <p:nvPr>
            <p:extLst>
              <p:ext uri="{D42A27DB-BD31-4B8C-83A1-F6EECF244321}">
                <p14:modId xmlns:p14="http://schemas.microsoft.com/office/powerpoint/2010/main" val="689478706"/>
              </p:ext>
            </p:extLst>
          </p:nvPr>
        </p:nvGraphicFramePr>
        <p:xfrm>
          <a:off x="6246824" y="2521965"/>
          <a:ext cx="5501321" cy="2528917"/>
        </p:xfrm>
        <a:graphic>
          <a:graphicData uri="http://schemas.openxmlformats.org/drawingml/2006/table">
            <a:tbl>
              <a:tblPr firstRow="1" bandRow="1">
                <a:tableStyleId>{073A0DAA-6AF3-43AB-8588-CEC1D06C72B9}</a:tableStyleId>
              </a:tblPr>
              <a:tblGrid>
                <a:gridCol w="1719163">
                  <a:extLst>
                    <a:ext uri="{9D8B030D-6E8A-4147-A177-3AD203B41FA5}">
                      <a16:colId xmlns:a16="http://schemas.microsoft.com/office/drawing/2014/main" val="3745349284"/>
                    </a:ext>
                  </a:extLst>
                </a:gridCol>
                <a:gridCol w="1891079">
                  <a:extLst>
                    <a:ext uri="{9D8B030D-6E8A-4147-A177-3AD203B41FA5}">
                      <a16:colId xmlns:a16="http://schemas.microsoft.com/office/drawing/2014/main" val="261397595"/>
                    </a:ext>
                  </a:extLst>
                </a:gridCol>
                <a:gridCol w="1891079">
                  <a:extLst>
                    <a:ext uri="{9D8B030D-6E8A-4147-A177-3AD203B41FA5}">
                      <a16:colId xmlns:a16="http://schemas.microsoft.com/office/drawing/2014/main" val="3908081412"/>
                    </a:ext>
                  </a:extLst>
                </a:gridCol>
              </a:tblGrid>
              <a:tr h="8203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ffectLst/>
                        <a:latin typeface="Arial" panose="020B0604020202020204" pitchFamily="34" charset="0"/>
                        <a:ea typeface="+mn-ea"/>
                        <a:cs typeface="Arial" panose="020B0604020202020204" pitchFamily="34" charset="0"/>
                      </a:endParaRPr>
                    </a:p>
                  </a:txBody>
                  <a:tcPr marL="0" marR="0" marT="0" marB="0" anchor="ctr">
                    <a:solidFill>
                      <a:schemeClr val="bg1"/>
                    </a:solidFill>
                  </a:tcPr>
                </a:tc>
                <a:tc>
                  <a:txBody>
                    <a:bodyPr/>
                    <a:lstStyle/>
                    <a:p>
                      <a:pPr marL="0" marR="0" algn="ctr">
                        <a:spcBef>
                          <a:spcPts val="0"/>
                        </a:spcBef>
                        <a:spcAft>
                          <a:spcPts val="0"/>
                        </a:spcAft>
                      </a:pPr>
                      <a:r>
                        <a:rPr lang="en-US" sz="1200" dirty="0">
                          <a:effectLst/>
                        </a:rPr>
                        <a:t>ZYNRELEF 300 mg/9 mg</a:t>
                      </a:r>
                      <a:br>
                        <a:rPr lang="en-US" sz="1200" dirty="0">
                          <a:effectLst/>
                        </a:rPr>
                      </a:br>
                      <a:r>
                        <a:rPr lang="en-US" sz="1200" dirty="0">
                          <a:effectLst/>
                        </a:rPr>
                        <a:t> + OTC Analgesic Regimen </a:t>
                      </a:r>
                      <a:r>
                        <a:rPr lang="en-US" sz="1200" b="0" dirty="0">
                          <a:effectLst/>
                        </a:rPr>
                        <a:t>(n = 33)</a:t>
                      </a:r>
                      <a:endParaRPr lang="en-US" sz="1200" b="0" dirty="0">
                        <a:solidFill>
                          <a:schemeClr val="bg1"/>
                        </a:solidFill>
                        <a:effectLst/>
                        <a:latin typeface="Arial" panose="020B0604020202020204" pitchFamily="34" charset="0"/>
                        <a:ea typeface="+mn-ea"/>
                        <a:cs typeface="Arial" panose="020B0604020202020204" pitchFamily="34" charset="0"/>
                      </a:endParaRPr>
                    </a:p>
                  </a:txBody>
                  <a:tcPr marL="0" marR="0" marT="0" marB="0" anchor="ctr">
                    <a:solidFill>
                      <a:schemeClr val="accent5"/>
                    </a:solidFill>
                  </a:tcPr>
                </a:tc>
                <a:tc>
                  <a:txBody>
                    <a:bodyPr/>
                    <a:lstStyle/>
                    <a:p>
                      <a:pPr marL="0" marR="0" algn="ctr">
                        <a:spcBef>
                          <a:spcPts val="0"/>
                        </a:spcBef>
                        <a:spcAft>
                          <a:spcPts val="0"/>
                        </a:spcAft>
                      </a:pPr>
                      <a:r>
                        <a:rPr lang="en-US" sz="1200" b="1" dirty="0">
                          <a:solidFill>
                            <a:schemeClr val="bg1"/>
                          </a:solidFill>
                          <a:effectLst/>
                          <a:latin typeface="Arial" panose="020B0604020202020204" pitchFamily="34" charset="0"/>
                          <a:ea typeface="+mn-ea"/>
                          <a:cs typeface="Arial" panose="020B0604020202020204" pitchFamily="34" charset="0"/>
                        </a:rPr>
                        <a:t>ZYNRELEF 300 mg/9 mg + OTC Analgesic Regimen + Ketorolac </a:t>
                      </a:r>
                      <a:br>
                        <a:rPr lang="en-US" sz="1200" b="1" dirty="0">
                          <a:solidFill>
                            <a:schemeClr val="bg1"/>
                          </a:solidFill>
                          <a:effectLst/>
                          <a:latin typeface="Arial" panose="020B0604020202020204" pitchFamily="34" charset="0"/>
                          <a:ea typeface="+mn-ea"/>
                          <a:cs typeface="Arial" panose="020B0604020202020204" pitchFamily="34" charset="0"/>
                        </a:rPr>
                      </a:br>
                      <a:r>
                        <a:rPr lang="en-US" sz="1200" b="0" dirty="0">
                          <a:solidFill>
                            <a:schemeClr val="bg1"/>
                          </a:solidFill>
                          <a:effectLst/>
                          <a:latin typeface="Arial" panose="020B0604020202020204" pitchFamily="34" charset="0"/>
                          <a:ea typeface="+mn-ea"/>
                          <a:cs typeface="Arial" panose="020B0604020202020204" pitchFamily="34" charset="0"/>
                        </a:rPr>
                        <a:t>(n = 30)</a:t>
                      </a:r>
                    </a:p>
                  </a:txBody>
                  <a:tcPr marL="0" marR="0" marT="0" marB="0" anchor="ctr">
                    <a:solidFill>
                      <a:schemeClr val="tx2">
                        <a:lumMod val="75000"/>
                      </a:schemeClr>
                    </a:solidFill>
                  </a:tcPr>
                </a:tc>
                <a:extLst>
                  <a:ext uri="{0D108BD9-81ED-4DB2-BD59-A6C34878D82A}">
                    <a16:rowId xmlns:a16="http://schemas.microsoft.com/office/drawing/2014/main" val="3355285700"/>
                  </a:ext>
                </a:extLst>
              </a:tr>
              <a:tr h="244268">
                <a:tc>
                  <a:txBody>
                    <a:bodyPr/>
                    <a:lstStyle/>
                    <a:p>
                      <a:pPr marL="0" marR="0" indent="0" algn="ctr" defTabSz="914400" rtl="0" eaLnBrk="1" latinLnBrk="0" hangingPunct="1">
                        <a:spcBef>
                          <a:spcPts val="0"/>
                        </a:spcBef>
                        <a:spcAft>
                          <a:spcPts val="0"/>
                        </a:spcAft>
                      </a:pPr>
                      <a:r>
                        <a:rPr lang="en-US" sz="1200" b="1" kern="1200" dirty="0">
                          <a:effectLst/>
                        </a:rPr>
                        <a:t>Any AE</a:t>
                      </a:r>
                      <a:endParaRPr lang="en-US" sz="1200" b="1"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marR="0" indent="0" algn="ctr" defTabSz="914400" rtl="0" eaLnBrk="1" latinLnBrk="0" hangingPunct="1">
                        <a:spcBef>
                          <a:spcPts val="0"/>
                        </a:spcBef>
                        <a:spcAft>
                          <a:spcPts val="0"/>
                        </a:spcAft>
                      </a:pPr>
                      <a:r>
                        <a:rPr lang="en-US" sz="1200" b="1" kern="1200" dirty="0">
                          <a:effectLst/>
                        </a:rPr>
                        <a:t>36%</a:t>
                      </a:r>
                      <a:endParaRPr lang="en-US" sz="1200" b="1"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marR="0" indent="0" algn="ctr" defTabSz="914400" rtl="0" eaLnBrk="1" latinLnBrk="0" hangingPunct="1">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40%</a:t>
                      </a:r>
                    </a:p>
                  </a:txBody>
                  <a:tcPr marL="0" marR="0" marT="0" marB="0" anchor="ctr"/>
                </a:tc>
                <a:extLst>
                  <a:ext uri="{0D108BD9-81ED-4DB2-BD59-A6C34878D82A}">
                    <a16:rowId xmlns:a16="http://schemas.microsoft.com/office/drawing/2014/main" val="1168876546"/>
                  </a:ext>
                </a:extLst>
              </a:tr>
              <a:tr h="244268">
                <a:tc>
                  <a:txBody>
                    <a:bodyPr/>
                    <a:lstStyle/>
                    <a:p>
                      <a:pPr marL="0" marR="0" indent="0" algn="ctr">
                        <a:spcBef>
                          <a:spcPts val="0"/>
                        </a:spcBef>
                        <a:spcAft>
                          <a:spcPts val="0"/>
                        </a:spcAft>
                      </a:pPr>
                      <a:r>
                        <a:rPr lang="en-US" sz="1200" b="0" dirty="0">
                          <a:effectLst/>
                        </a:rPr>
                        <a:t>Severe AE</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effectLst/>
                        </a:rPr>
                        <a:t>0</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p>
                  </a:txBody>
                  <a:tcPr marL="0" marR="0" marT="0" marB="0" anchor="ctr"/>
                </a:tc>
                <a:extLst>
                  <a:ext uri="{0D108BD9-81ED-4DB2-BD59-A6C34878D82A}">
                    <a16:rowId xmlns:a16="http://schemas.microsoft.com/office/drawing/2014/main" val="1285224813"/>
                  </a:ext>
                </a:extLst>
              </a:tr>
              <a:tr h="244268">
                <a:tc>
                  <a:txBody>
                    <a:bodyPr/>
                    <a:lstStyle/>
                    <a:p>
                      <a:pPr marL="0" marR="0" indent="0" algn="ctr">
                        <a:spcBef>
                          <a:spcPts val="0"/>
                        </a:spcBef>
                        <a:spcAft>
                          <a:spcPts val="0"/>
                        </a:spcAft>
                      </a:pPr>
                      <a:r>
                        <a:rPr lang="en-US" sz="1200" b="0" dirty="0">
                          <a:effectLst/>
                        </a:rPr>
                        <a:t>Opioid-Related AE</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effectLst/>
                        </a:rPr>
                        <a:t>6%</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17%</a:t>
                      </a:r>
                    </a:p>
                  </a:txBody>
                  <a:tcPr marL="0" marR="0" marT="0" marB="0" anchor="ctr"/>
                </a:tc>
                <a:extLst>
                  <a:ext uri="{0D108BD9-81ED-4DB2-BD59-A6C34878D82A}">
                    <a16:rowId xmlns:a16="http://schemas.microsoft.com/office/drawing/2014/main" val="4231904709"/>
                  </a:ext>
                </a:extLst>
              </a:tr>
              <a:tr h="336921">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Potential LAST-Related AE</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a:t>
                      </a:r>
                    </a:p>
                  </a:txBody>
                  <a:tcPr marL="0" marR="0" marT="0" marB="0" anchor="ctr"/>
                </a:tc>
                <a:extLst>
                  <a:ext uri="{0D108BD9-81ED-4DB2-BD59-A6C34878D82A}">
                    <a16:rowId xmlns:a16="http://schemas.microsoft.com/office/drawing/2014/main" val="3241182173"/>
                  </a:ext>
                </a:extLst>
              </a:tr>
              <a:tr h="244268">
                <a:tc>
                  <a:txBody>
                    <a:bodyPr/>
                    <a:lstStyle/>
                    <a:p>
                      <a:pPr marL="0" marR="0" indent="0" algn="ctr">
                        <a:spcBef>
                          <a:spcPts val="0"/>
                        </a:spcBef>
                        <a:spcAft>
                          <a:spcPts val="0"/>
                        </a:spcAft>
                      </a:pPr>
                      <a:r>
                        <a:rPr lang="en-US" sz="1200" b="0" dirty="0">
                          <a:effectLst/>
                        </a:rPr>
                        <a:t>Serious AE </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effectLst/>
                        </a:rPr>
                        <a:t>0</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1696298096"/>
                  </a:ext>
                </a:extLst>
              </a:tr>
              <a:tr h="336921">
                <a:tc>
                  <a:txBody>
                    <a:bodyPr/>
                    <a:lstStyle/>
                    <a:p>
                      <a:pPr marL="0" marR="0" indent="0" algn="ctr">
                        <a:spcBef>
                          <a:spcPts val="0"/>
                        </a:spcBef>
                        <a:spcAft>
                          <a:spcPts val="0"/>
                        </a:spcAft>
                      </a:pPr>
                      <a:r>
                        <a:rPr lang="en-US" sz="1200" b="0" dirty="0">
                          <a:effectLst/>
                        </a:rPr>
                        <a:t>AE Leading to Study Withdrawal</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effectLst/>
                        </a:rPr>
                        <a:t>0</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770235996"/>
                  </a:ext>
                </a:extLst>
              </a:tr>
            </a:tbl>
          </a:graphicData>
        </a:graphic>
      </p:graphicFrame>
      <p:graphicFrame>
        <p:nvGraphicFramePr>
          <p:cNvPr id="13" name="Table 12">
            <a:extLst>
              <a:ext uri="{FF2B5EF4-FFF2-40B4-BE49-F238E27FC236}">
                <a16:creationId xmlns:a16="http://schemas.microsoft.com/office/drawing/2014/main" id="{23BB2419-8298-4637-9F64-0FDA46E986F4}"/>
              </a:ext>
            </a:extLst>
          </p:cNvPr>
          <p:cNvGraphicFramePr>
            <a:graphicFrameLocks noGrp="1"/>
          </p:cNvGraphicFramePr>
          <p:nvPr>
            <p:extLst>
              <p:ext uri="{D42A27DB-BD31-4B8C-83A1-F6EECF244321}">
                <p14:modId xmlns:p14="http://schemas.microsoft.com/office/powerpoint/2010/main" val="1125577028"/>
              </p:ext>
            </p:extLst>
          </p:nvPr>
        </p:nvGraphicFramePr>
        <p:xfrm>
          <a:off x="733099" y="2521965"/>
          <a:ext cx="5020002" cy="3104133"/>
        </p:xfrm>
        <a:graphic>
          <a:graphicData uri="http://schemas.openxmlformats.org/drawingml/2006/table">
            <a:tbl>
              <a:tblPr firstRow="1" bandRow="1">
                <a:tableStyleId>{073A0DAA-6AF3-43AB-8588-CEC1D06C72B9}</a:tableStyleId>
              </a:tblPr>
              <a:tblGrid>
                <a:gridCol w="2510001">
                  <a:extLst>
                    <a:ext uri="{9D8B030D-6E8A-4147-A177-3AD203B41FA5}">
                      <a16:colId xmlns:a16="http://schemas.microsoft.com/office/drawing/2014/main" val="3745349284"/>
                    </a:ext>
                  </a:extLst>
                </a:gridCol>
                <a:gridCol w="2510001">
                  <a:extLst>
                    <a:ext uri="{9D8B030D-6E8A-4147-A177-3AD203B41FA5}">
                      <a16:colId xmlns:a16="http://schemas.microsoft.com/office/drawing/2014/main" val="261397595"/>
                    </a:ext>
                  </a:extLst>
                </a:gridCol>
              </a:tblGrid>
              <a:tr h="677500">
                <a:tc>
                  <a:txBody>
                    <a:bodyPr/>
                    <a:lstStyle/>
                    <a:p>
                      <a:pPr marL="0" marR="0" indent="0" algn="ctr">
                        <a:spcBef>
                          <a:spcPts val="0"/>
                        </a:spcBef>
                        <a:spcAft>
                          <a:spcPts val="0"/>
                        </a:spcAft>
                      </a:pP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bg1"/>
                    </a:solidFill>
                  </a:tcPr>
                </a:tc>
                <a:tc>
                  <a:txBody>
                    <a:bodyPr/>
                    <a:lstStyle/>
                    <a:p>
                      <a:pPr marL="0" marR="0" algn="ctr">
                        <a:spcBef>
                          <a:spcPts val="0"/>
                        </a:spcBef>
                        <a:spcAft>
                          <a:spcPts val="0"/>
                        </a:spcAft>
                      </a:pPr>
                      <a:r>
                        <a:rPr lang="en-US" sz="1200" dirty="0">
                          <a:solidFill>
                            <a:schemeClr val="bg1"/>
                          </a:solidFill>
                          <a:effectLst/>
                        </a:rPr>
                        <a:t>ZYNRELEF up to 60 mg/1.8 mg</a:t>
                      </a:r>
                      <a:br>
                        <a:rPr lang="en-US" sz="1200" dirty="0">
                          <a:solidFill>
                            <a:schemeClr val="bg1"/>
                          </a:solidFill>
                          <a:effectLst/>
                        </a:rPr>
                      </a:br>
                      <a:r>
                        <a:rPr lang="en-US" sz="1200" dirty="0">
                          <a:solidFill>
                            <a:schemeClr val="bg1"/>
                          </a:solidFill>
                          <a:effectLst/>
                        </a:rPr>
                        <a:t>+ OTC Analgesic Regimen </a:t>
                      </a:r>
                    </a:p>
                    <a:p>
                      <a:pPr marL="0" marR="0" algn="ctr">
                        <a:spcBef>
                          <a:spcPts val="0"/>
                        </a:spcBef>
                        <a:spcAft>
                          <a:spcPts val="0"/>
                        </a:spcAft>
                      </a:pPr>
                      <a:r>
                        <a:rPr lang="en-US" sz="12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 = 31)</a:t>
                      </a:r>
                    </a:p>
                  </a:txBody>
                  <a:tcPr marL="0" marR="0" marT="0" marB="0" anchor="ctr">
                    <a:solidFill>
                      <a:schemeClr val="accent5"/>
                    </a:solidFill>
                  </a:tcPr>
                </a:tc>
                <a:extLst>
                  <a:ext uri="{0D108BD9-81ED-4DB2-BD59-A6C34878D82A}">
                    <a16:rowId xmlns:a16="http://schemas.microsoft.com/office/drawing/2014/main" val="3355285700"/>
                  </a:ext>
                </a:extLst>
              </a:tr>
              <a:tr h="252311">
                <a:tc>
                  <a:txBody>
                    <a:bodyPr/>
                    <a:lstStyle/>
                    <a:p>
                      <a:pPr marL="0" marR="0" indent="0" algn="ctr">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Any AE</a:t>
                      </a:r>
                    </a:p>
                  </a:txBody>
                  <a:tcPr marL="0" marR="0" marT="0" marB="0" anchor="ctr"/>
                </a:tc>
                <a:tc>
                  <a:txBody>
                    <a:bodyPr/>
                    <a:lstStyle/>
                    <a:p>
                      <a:pPr marL="0" marR="0" algn="ctr">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65%</a:t>
                      </a:r>
                    </a:p>
                  </a:txBody>
                  <a:tcPr marL="0" marR="0" marT="0" marB="0" anchor="ctr"/>
                </a:tc>
                <a:extLst>
                  <a:ext uri="{0D108BD9-81ED-4DB2-BD59-A6C34878D82A}">
                    <a16:rowId xmlns:a16="http://schemas.microsoft.com/office/drawing/2014/main" val="1168876546"/>
                  </a:ext>
                </a:extLst>
              </a:tr>
              <a:tr h="332006">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AE Possibly Related to Study Drug</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1285224813"/>
                  </a:ext>
                </a:extLst>
              </a:tr>
              <a:tr h="252311">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Opioid-Related AE </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29%</a:t>
                      </a:r>
                    </a:p>
                  </a:txBody>
                  <a:tcPr marL="0" marR="0" marT="0" marB="0" anchor="ctr"/>
                </a:tc>
                <a:extLst>
                  <a:ext uri="{0D108BD9-81ED-4DB2-BD59-A6C34878D82A}">
                    <a16:rowId xmlns:a16="http://schemas.microsoft.com/office/drawing/2014/main" val="4231904709"/>
                  </a:ext>
                </a:extLst>
              </a:tr>
              <a:tr h="252311">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Local Inflammatory AE</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p>
                  </a:txBody>
                  <a:tcPr marL="0" marR="0" marT="0" marB="0" anchor="ctr"/>
                </a:tc>
                <a:extLst>
                  <a:ext uri="{0D108BD9-81ED-4DB2-BD59-A6C34878D82A}">
                    <a16:rowId xmlns:a16="http://schemas.microsoft.com/office/drawing/2014/main" val="3241182173"/>
                  </a:ext>
                </a:extLst>
              </a:tr>
              <a:tr h="249004">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Potential LAST-Related AE</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p>
                  </a:txBody>
                  <a:tcPr marL="0" marR="0" marT="0" marB="0" anchor="ctr"/>
                </a:tc>
                <a:extLst>
                  <a:ext uri="{0D108BD9-81ED-4DB2-BD59-A6C34878D82A}">
                    <a16:rowId xmlns:a16="http://schemas.microsoft.com/office/drawing/2014/main" val="1696298096"/>
                  </a:ext>
                </a:extLst>
              </a:tr>
              <a:tr h="332006">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AE Leading to Study Withdrawal</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770235996"/>
                  </a:ext>
                </a:extLst>
              </a:tr>
              <a:tr h="252228">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Severe AE</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1680733908"/>
                  </a:ext>
                </a:extLst>
              </a:tr>
              <a:tr h="252228">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Serious AE</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2262093664"/>
                  </a:ext>
                </a:extLst>
              </a:tr>
              <a:tr h="252228">
                <a:tc>
                  <a:txBody>
                    <a:bodyPr/>
                    <a:lstStyle/>
                    <a:p>
                      <a:pPr marL="0" marR="0" indent="0" algn="ctr">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Fatal AE</a:t>
                      </a:r>
                    </a:p>
                  </a:txBody>
                  <a:tcPr marL="0" marR="0" marT="0" marB="0" anchor="ct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0" marR="0" marT="0" marB="0" anchor="ctr"/>
                </a:tc>
                <a:extLst>
                  <a:ext uri="{0D108BD9-81ED-4DB2-BD59-A6C34878D82A}">
                    <a16:rowId xmlns:a16="http://schemas.microsoft.com/office/drawing/2014/main" val="1113610834"/>
                  </a:ext>
                </a:extLst>
              </a:tr>
            </a:tbl>
          </a:graphicData>
        </a:graphic>
      </p:graphicFrame>
      <p:sp>
        <p:nvSpPr>
          <p:cNvPr id="14" name="Rectangle 13">
            <a:extLst>
              <a:ext uri="{FF2B5EF4-FFF2-40B4-BE49-F238E27FC236}">
                <a16:creationId xmlns:a16="http://schemas.microsoft.com/office/drawing/2014/main" id="{B99A841A-11DE-4280-A16A-2C77B22417F8}"/>
              </a:ext>
            </a:extLst>
          </p:cNvPr>
          <p:cNvSpPr/>
          <p:nvPr/>
        </p:nvSpPr>
        <p:spPr>
          <a:xfrm>
            <a:off x="699046" y="130307"/>
            <a:ext cx="4863554" cy="276999"/>
          </a:xfrm>
          <a:prstGeom prst="rect">
            <a:avLst/>
          </a:prstGeom>
        </p:spPr>
        <p:txBody>
          <a:bodyPr wrap="square" lIns="0" rIns="0">
            <a:spAutoFit/>
          </a:bodyPr>
          <a:lstStyle/>
          <a:p>
            <a:pPr lvl="0">
              <a:defRPr/>
            </a:pPr>
            <a:r>
              <a:rPr lang="en-US" sz="1200" b="1" cap="all" dirty="0">
                <a:solidFill>
                  <a:srgbClr val="586769"/>
                </a:solidFill>
              </a:rPr>
              <a:t>EPOCH 1 and EPOCH 2 Single-Arm Follow-On Results</a:t>
            </a:r>
          </a:p>
        </p:txBody>
      </p:sp>
      <p:sp>
        <p:nvSpPr>
          <p:cNvPr id="15" name="Rectangle 14">
            <a:extLst>
              <a:ext uri="{FF2B5EF4-FFF2-40B4-BE49-F238E27FC236}">
                <a16:creationId xmlns:a16="http://schemas.microsoft.com/office/drawing/2014/main" id="{E6FF41C4-11D8-49C7-B61D-F1C8D776D80F}"/>
              </a:ext>
            </a:extLst>
          </p:cNvPr>
          <p:cNvSpPr/>
          <p:nvPr/>
        </p:nvSpPr>
        <p:spPr>
          <a:xfrm>
            <a:off x="376318" y="5803842"/>
            <a:ext cx="11383936" cy="677108"/>
          </a:xfrm>
          <a:prstGeom prst="rect">
            <a:avLst/>
          </a:prstGeom>
        </p:spPr>
        <p:txBody>
          <a:bodyPr wrap="square" lIns="45720" rIns="45720" anchor="b" anchorCtr="0">
            <a:spAutoFit/>
          </a:bodyPr>
          <a:lstStyle/>
          <a:p>
            <a:r>
              <a:rPr lang="en-US" sz="750" baseline="30000" dirty="0"/>
              <a:t>a</a:t>
            </a:r>
            <a:r>
              <a:rPr lang="en-US" sz="750" dirty="0"/>
              <a:t>Single-arm, open-label, uncontrolled study. ZYNRELEF was given with a scheduled non-opioid MMA regimen.</a:t>
            </a:r>
          </a:p>
          <a:p>
            <a:r>
              <a:rPr lang="en-US" sz="750" b="1" dirty="0"/>
              <a:t>AE: </a:t>
            </a:r>
            <a:r>
              <a:rPr lang="en-US" sz="750" dirty="0"/>
              <a:t>adverse event. </a:t>
            </a:r>
            <a:r>
              <a:rPr lang="en-US" sz="750" b="1" dirty="0"/>
              <a:t>OTC: </a:t>
            </a:r>
            <a:r>
              <a:rPr lang="en-US" sz="750" dirty="0"/>
              <a:t>over-the-counter. </a:t>
            </a:r>
            <a:r>
              <a:rPr lang="en-US" sz="750" b="1" dirty="0"/>
              <a:t>LAST:</a:t>
            </a:r>
            <a:r>
              <a:rPr lang="en-US" sz="750" dirty="0"/>
              <a:t> local anesthetic systemic toxicity. </a:t>
            </a:r>
            <a:r>
              <a:rPr lang="en-US" sz="750" b="1" dirty="0"/>
              <a:t>Severe Adverse Event: </a:t>
            </a:r>
            <a:r>
              <a:rPr lang="en-US" sz="750" dirty="0"/>
              <a:t>any adverse event that interrupted daily activity or required systemic drug therapy or treatment. </a:t>
            </a:r>
            <a:r>
              <a:rPr lang="en-US" sz="750" b="1" dirty="0"/>
              <a:t>Serious Adverse Event: </a:t>
            </a:r>
            <a:r>
              <a:rPr lang="en-US" sz="750" dirty="0"/>
              <a:t>any adverse event that was life-threatening, resulted in substantial disruption to normal life, caused a birth defect, or required medical intervention. </a:t>
            </a:r>
            <a:r>
              <a:rPr lang="en-US" sz="750" b="1" kern="0" dirty="0"/>
              <a:t>MMA</a:t>
            </a:r>
            <a:r>
              <a:rPr lang="en-US" sz="750" kern="0" dirty="0"/>
              <a:t>: multimodal analgesia</a:t>
            </a:r>
            <a:endParaRPr lang="en-US" sz="750" dirty="0"/>
          </a:p>
          <a:p>
            <a:r>
              <a:rPr lang="en-US" sz="750" b="1" dirty="0"/>
              <a:t>References:</a:t>
            </a:r>
            <a:r>
              <a:rPr lang="en-US" sz="750" dirty="0"/>
              <a:t> </a:t>
            </a:r>
            <a:r>
              <a:rPr lang="en-US" sz="750" b="1" dirty="0"/>
              <a:t>1. </a:t>
            </a:r>
            <a:r>
              <a:rPr lang="en-US" sz="750" dirty="0"/>
              <a:t>Data on file. Study HTX-011-218. San Diego, CA: Heron Therapeutics Inc; 2019. </a:t>
            </a:r>
            <a:r>
              <a:rPr lang="en-US" sz="750" b="1" dirty="0"/>
              <a:t>2. </a:t>
            </a:r>
            <a:r>
              <a:rPr lang="en-US" sz="750" dirty="0">
                <a:solidFill>
                  <a:schemeClr val="accent3">
                    <a:lumMod val="50000"/>
                  </a:schemeClr>
                </a:solidFill>
              </a:rPr>
              <a:t>Pollak R, Cai D, Gan TJ. </a:t>
            </a:r>
            <a:r>
              <a:rPr lang="en-US" sz="750" i="1" dirty="0">
                <a:solidFill>
                  <a:schemeClr val="accent3">
                    <a:lumMod val="50000"/>
                  </a:schemeClr>
                </a:solidFill>
              </a:rPr>
              <a:t>J Am Podiatr Med Assoc. </a:t>
            </a:r>
            <a:r>
              <a:rPr lang="en-US" sz="750" dirty="0">
                <a:solidFill>
                  <a:schemeClr val="accent3">
                    <a:lumMod val="50000"/>
                  </a:schemeClr>
                </a:solidFill>
              </a:rPr>
              <a:t>2021:20-204. doi:10.7547/20-204. </a:t>
            </a:r>
            <a:r>
              <a:rPr lang="en-US" sz="750" b="1" dirty="0"/>
              <a:t>3. </a:t>
            </a:r>
            <a:r>
              <a:rPr lang="en-US" sz="750" dirty="0"/>
              <a:t>Singla N, Winkle P, Bertoch T, et al. </a:t>
            </a:r>
            <a:r>
              <a:rPr lang="en-US" sz="750" i="1" dirty="0"/>
              <a:t>Surgery</a:t>
            </a:r>
            <a:r>
              <a:rPr lang="en-US" sz="750" dirty="0"/>
              <a:t>. 2020;168(5):915-920.</a:t>
            </a:r>
            <a:r>
              <a:rPr lang="en-US" sz="750" b="1" dirty="0"/>
              <a:t> </a:t>
            </a:r>
            <a:br>
              <a:rPr lang="en-US" sz="750" b="1" dirty="0"/>
            </a:br>
            <a:r>
              <a:rPr lang="en-US" sz="750" b="1" dirty="0"/>
              <a:t>4. </a:t>
            </a:r>
            <a:r>
              <a:rPr lang="en-US" sz="750" dirty="0"/>
              <a:t>Data on file. Study HTX-011-215. San Diego, CA: Heron Therapeutics Inc; 2019.</a:t>
            </a:r>
          </a:p>
        </p:txBody>
      </p:sp>
      <p:sp>
        <p:nvSpPr>
          <p:cNvPr id="6" name="Rectangle 5">
            <a:extLst>
              <a:ext uri="{FF2B5EF4-FFF2-40B4-BE49-F238E27FC236}">
                <a16:creationId xmlns:a16="http://schemas.microsoft.com/office/drawing/2014/main" id="{B7D75B7A-944F-48B5-B97E-845DFBDB938D}"/>
              </a:ext>
            </a:extLst>
          </p:cNvPr>
          <p:cNvSpPr/>
          <p:nvPr/>
        </p:nvSpPr>
        <p:spPr>
          <a:xfrm>
            <a:off x="655504" y="1512541"/>
            <a:ext cx="10883356" cy="646331"/>
          </a:xfrm>
          <a:prstGeom prst="rect">
            <a:avLst/>
          </a:prstGeom>
        </p:spPr>
        <p:txBody>
          <a:bodyPr wrap="square">
            <a:spAutoFit/>
          </a:bodyPr>
          <a:lstStyle/>
          <a:p>
            <a:r>
              <a:rPr lang="en-US" dirty="0"/>
              <a:t>ZYNRELEF was well tolerated when used concomitantly with acetaminophen and ibuprofen, with no increase in NSAID-related toxicity.</a:t>
            </a:r>
            <a:endParaRPr lang="en-US" baseline="30000" dirty="0"/>
          </a:p>
        </p:txBody>
      </p:sp>
      <p:sp>
        <p:nvSpPr>
          <p:cNvPr id="11" name="Footer Placeholder 4">
            <a:extLst>
              <a:ext uri="{FF2B5EF4-FFF2-40B4-BE49-F238E27FC236}">
                <a16:creationId xmlns:a16="http://schemas.microsoft.com/office/drawing/2014/main" id="{6B4367E3-45A2-1049-B9F6-4A23EFF3941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285407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5E730AA-7606-4DAA-985C-BCFA76568E84}"/>
              </a:ext>
            </a:extLst>
          </p:cNvPr>
          <p:cNvSpPr/>
          <p:nvPr/>
        </p:nvSpPr>
        <p:spPr>
          <a:xfrm>
            <a:off x="326632" y="1373736"/>
            <a:ext cx="1455778" cy="650036"/>
          </a:xfrm>
          <a:prstGeom prst="rect">
            <a:avLst/>
          </a:prstGeom>
          <a:noFill/>
          <a:ln w="38100">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Screening</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600" b="1" i="0" u="none" strike="noStrike" kern="1200" cap="none" spc="0" normalizeH="0" baseline="0" noProof="0" dirty="0">
                <a:ln>
                  <a:noFill/>
                </a:ln>
                <a:solidFill>
                  <a:srgbClr val="3763AF"/>
                </a:solidFill>
                <a:effectLst/>
                <a:uLnTx/>
                <a:uFillTx/>
                <a:latin typeface="Arial"/>
                <a:ea typeface="+mn-ea"/>
                <a:cs typeface="+mn-cs"/>
              </a:rPr>
              <a:t>(21 days)</a:t>
            </a:r>
          </a:p>
        </p:txBody>
      </p:sp>
      <p:sp>
        <p:nvSpPr>
          <p:cNvPr id="29" name="Title 2">
            <a:extLst>
              <a:ext uri="{FF2B5EF4-FFF2-40B4-BE49-F238E27FC236}">
                <a16:creationId xmlns:a16="http://schemas.microsoft.com/office/drawing/2014/main" id="{93C5F43E-91B2-F349-AC9C-A97CDE320525}"/>
              </a:ext>
            </a:extLst>
          </p:cNvPr>
          <p:cNvSpPr txBox="1">
            <a:spLocks/>
          </p:cNvSpPr>
          <p:nvPr/>
        </p:nvSpPr>
        <p:spPr>
          <a:xfrm>
            <a:off x="374904" y="0"/>
            <a:ext cx="11058989" cy="104240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r>
              <a:rPr lang="en-US" cap="none" dirty="0"/>
              <a:t>EPOCH TKA: Study Design</a:t>
            </a:r>
            <a:r>
              <a:rPr lang="en-US" cap="none" baseline="30000" dirty="0"/>
              <a:t>1,2</a:t>
            </a:r>
            <a:r>
              <a:rPr lang="en-US" cap="none" dirty="0"/>
              <a:t> </a:t>
            </a:r>
          </a:p>
        </p:txBody>
      </p:sp>
      <p:sp>
        <p:nvSpPr>
          <p:cNvPr id="33" name="TextBox 32">
            <a:extLst>
              <a:ext uri="{FF2B5EF4-FFF2-40B4-BE49-F238E27FC236}">
                <a16:creationId xmlns:a16="http://schemas.microsoft.com/office/drawing/2014/main" id="{DC74821B-A8A6-D44C-8D3C-8424BC79161A}"/>
              </a:ext>
            </a:extLst>
          </p:cNvPr>
          <p:cNvSpPr txBox="1"/>
          <p:nvPr/>
        </p:nvSpPr>
        <p:spPr>
          <a:xfrm>
            <a:off x="8193318" y="1451460"/>
            <a:ext cx="3760993" cy="3908762"/>
          </a:xfrm>
          <a:prstGeom prst="rect">
            <a:avLst/>
          </a:prstGeom>
          <a:noFill/>
          <a:ln>
            <a:noFill/>
          </a:ln>
        </p:spPr>
        <p:txBody>
          <a:bodyPr wrap="square" rtlCol="0">
            <a:spAutoFit/>
          </a:bodyPr>
          <a:lstStyle/>
          <a:p>
            <a:pPr lvl="0">
              <a:spcAft>
                <a:spcPts val="600"/>
              </a:spcAft>
              <a:buClr>
                <a:schemeClr val="accent2"/>
              </a:buClr>
              <a:defRPr/>
            </a:pPr>
            <a:r>
              <a:rPr lang="en-US" sz="1400" b="1" dirty="0">
                <a:solidFill>
                  <a:srgbClr val="000000"/>
                </a:solidFill>
                <a:cs typeface="Calibri" panose="020F0502020204030204" pitchFamily="34" charset="0"/>
              </a:rPr>
              <a:t>Preoperatively/Intraoperatively: </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Acetaminophen ≤1 g IV x 1 </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Pregabalin 150 mg PO x 1</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Tranexamic acid 1 g IV</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Fentanyl 75 µg IV</a:t>
            </a:r>
            <a:r>
              <a:rPr lang="en-US" sz="1200" baseline="30000" dirty="0">
                <a:solidFill>
                  <a:srgbClr val="000000"/>
                </a:solidFill>
                <a:cs typeface="Calibri" panose="020F0502020204030204" pitchFamily="34" charset="0"/>
              </a:rPr>
              <a:t>a</a:t>
            </a:r>
            <a:endParaRPr lang="en-US" sz="1200" dirty="0">
              <a:solidFill>
                <a:srgbClr val="000000"/>
              </a:solidFill>
              <a:cs typeface="Calibri" panose="020F0502020204030204" pitchFamily="34" charset="0"/>
            </a:endParaRPr>
          </a:p>
          <a:p>
            <a:pPr lvl="0">
              <a:spcAft>
                <a:spcPts val="600"/>
              </a:spcAft>
              <a:buClr>
                <a:schemeClr val="accent2"/>
              </a:buClr>
              <a:defRPr/>
            </a:pPr>
            <a:r>
              <a:rPr lang="en-US" sz="1400" b="1" dirty="0">
                <a:solidFill>
                  <a:srgbClr val="000000"/>
                </a:solidFill>
                <a:cs typeface="Calibri" panose="020F0502020204030204" pitchFamily="34" charset="0"/>
              </a:rPr>
              <a:t>ZYNRELEF Administration Technique: </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Needle-free instillation of 100 mg/3 mg to posterior capsule and 300 mg/9 mg to remaining tissue</a:t>
            </a:r>
          </a:p>
          <a:p>
            <a:pPr lvl="0">
              <a:spcAft>
                <a:spcPts val="600"/>
              </a:spcAft>
              <a:buClr>
                <a:schemeClr val="accent2"/>
              </a:buClr>
              <a:defRPr/>
            </a:pPr>
            <a:r>
              <a:rPr lang="en-US" sz="1400" b="1" dirty="0">
                <a:solidFill>
                  <a:srgbClr val="000000"/>
                </a:solidFill>
                <a:cs typeface="Calibri" panose="020F0502020204030204" pitchFamily="34" charset="0"/>
              </a:rPr>
              <a:t>Ropivacaine Administration Technique:</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Injection of 50 mg into posterior capsule </a:t>
            </a:r>
          </a:p>
          <a:p>
            <a:pPr lvl="0">
              <a:spcAft>
                <a:spcPts val="600"/>
              </a:spcAft>
              <a:buClr>
                <a:schemeClr val="accent2"/>
              </a:buClr>
              <a:defRPr/>
            </a:pPr>
            <a:r>
              <a:rPr lang="en-US" sz="1400" b="1" dirty="0">
                <a:solidFill>
                  <a:srgbClr val="000000"/>
                </a:solidFill>
                <a:cs typeface="Calibri" panose="020F0502020204030204" pitchFamily="34" charset="0"/>
              </a:rPr>
              <a:t>Postoperatively: </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Only opioid rescue on request</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Tranexamic acid 1 g IV x 1</a:t>
            </a:r>
          </a:p>
          <a:p>
            <a:pPr marL="285750" indent="-285750">
              <a:spcAft>
                <a:spcPts val="600"/>
              </a:spcAft>
              <a:buClr>
                <a:schemeClr val="accent2"/>
              </a:buClr>
              <a:buFont typeface="Arial" panose="020B0604020202020204" pitchFamily="34" charset="0"/>
              <a:buChar char="•"/>
              <a:defRPr/>
            </a:pPr>
            <a:r>
              <a:rPr lang="en-US" sz="1200" dirty="0">
                <a:solidFill>
                  <a:srgbClr val="000000"/>
                </a:solidFill>
                <a:cs typeface="Calibri" panose="020F0502020204030204" pitchFamily="34" charset="0"/>
              </a:rPr>
              <a:t>Aspirin 325 mg PO BID</a:t>
            </a:r>
          </a:p>
        </p:txBody>
      </p:sp>
      <p:sp>
        <p:nvSpPr>
          <p:cNvPr id="25" name="Content Placeholder 2">
            <a:extLst>
              <a:ext uri="{FF2B5EF4-FFF2-40B4-BE49-F238E27FC236}">
                <a16:creationId xmlns:a16="http://schemas.microsoft.com/office/drawing/2014/main" id="{0A9B715F-D43E-0F4E-B760-7F706007EEC7}"/>
              </a:ext>
            </a:extLst>
          </p:cNvPr>
          <p:cNvSpPr txBox="1">
            <a:spLocks/>
          </p:cNvSpPr>
          <p:nvPr/>
        </p:nvSpPr>
        <p:spPr>
          <a:xfrm>
            <a:off x="237689" y="2282081"/>
            <a:ext cx="1927018" cy="1965514"/>
          </a:xfrm>
          <a:prstGeom prst="rect">
            <a:avLst/>
          </a:prstGeom>
        </p:spPr>
        <p:txBody>
          <a:bodyPr>
            <a:no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rPr>
              <a:t>15 sites in the United States</a:t>
            </a: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lang="en-US" sz="1600" dirty="0">
                <a:solidFill>
                  <a:srgbClr val="05192B"/>
                </a:solidFill>
                <a:latin typeface="Arial" panose="020B0604020202020204"/>
              </a:rPr>
              <a:t>N = 222</a:t>
            </a:r>
            <a:endParaRPr kumimoji="0" lang="en-US" sz="1600" b="0" i="0" u="none" strike="noStrike" kern="1200" cap="none" spc="0" normalizeH="0" baseline="0" noProof="0" dirty="0">
              <a:ln>
                <a:noFill/>
              </a:ln>
              <a:solidFill>
                <a:srgbClr val="05192B"/>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1" i="0" u="none" strike="noStrike" kern="1200" cap="none" spc="0" normalizeH="0" baseline="0" noProof="0" dirty="0">
                <a:ln>
                  <a:noFill/>
                </a:ln>
                <a:solidFill>
                  <a:srgbClr val="05192B"/>
                </a:solidFill>
                <a:effectLst/>
                <a:uLnTx/>
                <a:uFillTx/>
                <a:latin typeface="Arial" panose="020B0604020202020204"/>
                <a:ea typeface="+mn-ea"/>
                <a:cs typeface="+mn-cs"/>
              </a:rPr>
              <a:t>Protocol did not include a postoperative multimodal analgesic regimen</a:t>
            </a:r>
          </a:p>
        </p:txBody>
      </p:sp>
      <p:sp>
        <p:nvSpPr>
          <p:cNvPr id="28" name="TextBox 27">
            <a:extLst>
              <a:ext uri="{FF2B5EF4-FFF2-40B4-BE49-F238E27FC236}">
                <a16:creationId xmlns:a16="http://schemas.microsoft.com/office/drawing/2014/main" id="{66499FC6-09CD-7B4E-B087-46F28D4141DB}"/>
              </a:ext>
            </a:extLst>
          </p:cNvPr>
          <p:cNvSpPr txBox="1"/>
          <p:nvPr/>
        </p:nvSpPr>
        <p:spPr>
          <a:xfrm>
            <a:off x="288863" y="1029839"/>
            <a:ext cx="27750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Total Knee Arthroplasty</a:t>
            </a:r>
          </a:p>
        </p:txBody>
      </p:sp>
      <p:sp>
        <p:nvSpPr>
          <p:cNvPr id="31" name="Rectangle 30">
            <a:extLst>
              <a:ext uri="{FF2B5EF4-FFF2-40B4-BE49-F238E27FC236}">
                <a16:creationId xmlns:a16="http://schemas.microsoft.com/office/drawing/2014/main" id="{159998FF-5685-8C49-BE98-251405ABCBB1}"/>
              </a:ext>
            </a:extLst>
          </p:cNvPr>
          <p:cNvSpPr/>
          <p:nvPr/>
        </p:nvSpPr>
        <p:spPr>
          <a:xfrm>
            <a:off x="5450609" y="1373736"/>
            <a:ext cx="1756892" cy="650036"/>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Follow-Up Period</a:t>
            </a:r>
          </a:p>
        </p:txBody>
      </p:sp>
      <p:sp>
        <p:nvSpPr>
          <p:cNvPr id="32" name="TextBox 31">
            <a:extLst>
              <a:ext uri="{FF2B5EF4-FFF2-40B4-BE49-F238E27FC236}">
                <a16:creationId xmlns:a16="http://schemas.microsoft.com/office/drawing/2014/main" id="{1414E3F0-96E8-A04A-B50F-3472610C065B}"/>
              </a:ext>
            </a:extLst>
          </p:cNvPr>
          <p:cNvSpPr txBox="1"/>
          <p:nvPr/>
        </p:nvSpPr>
        <p:spPr>
          <a:xfrm>
            <a:off x="5560971" y="4856472"/>
            <a:ext cx="10392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34" name="TextBox 33">
            <a:extLst>
              <a:ext uri="{FF2B5EF4-FFF2-40B4-BE49-F238E27FC236}">
                <a16:creationId xmlns:a16="http://schemas.microsoft.com/office/drawing/2014/main" id="{DB76BEC8-383E-8744-B32E-493BDE7526BF}"/>
              </a:ext>
            </a:extLst>
          </p:cNvPr>
          <p:cNvSpPr txBox="1"/>
          <p:nvPr/>
        </p:nvSpPr>
        <p:spPr>
          <a:xfrm>
            <a:off x="6981263" y="4856472"/>
            <a:ext cx="10760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35" name="Rectangle 34">
            <a:extLst>
              <a:ext uri="{FF2B5EF4-FFF2-40B4-BE49-F238E27FC236}">
                <a16:creationId xmlns:a16="http://schemas.microsoft.com/office/drawing/2014/main" id="{6B77503B-CF16-C64E-A1FA-123FD39EA804}"/>
              </a:ext>
            </a:extLst>
          </p:cNvPr>
          <p:cNvSpPr/>
          <p:nvPr/>
        </p:nvSpPr>
        <p:spPr>
          <a:xfrm>
            <a:off x="2635459" y="2037720"/>
            <a:ext cx="1835990" cy="601637"/>
          </a:xfrm>
          <a:prstGeom prst="rect">
            <a:avLst/>
          </a:prstGeom>
          <a:solidFill>
            <a:schemeClr val="accent1"/>
          </a:solidFill>
          <a:ln w="381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ZYNRELEF </a:t>
            </a:r>
            <a:br>
              <a:rPr kumimoji="0" lang="en-US" sz="11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400 mg/12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(n = 58)</a:t>
            </a:r>
          </a:p>
        </p:txBody>
      </p:sp>
      <p:sp>
        <p:nvSpPr>
          <p:cNvPr id="36" name="Rectangle 35">
            <a:extLst>
              <a:ext uri="{FF2B5EF4-FFF2-40B4-BE49-F238E27FC236}">
                <a16:creationId xmlns:a16="http://schemas.microsoft.com/office/drawing/2014/main" id="{23095D9A-865D-9640-BD75-A19E3AAEDF3E}"/>
              </a:ext>
            </a:extLst>
          </p:cNvPr>
          <p:cNvSpPr/>
          <p:nvPr/>
        </p:nvSpPr>
        <p:spPr>
          <a:xfrm>
            <a:off x="2635459" y="4026511"/>
            <a:ext cx="1835990" cy="507028"/>
          </a:xfrm>
          <a:prstGeom prst="rect">
            <a:avLst/>
          </a:prstGeom>
          <a:solidFill>
            <a:schemeClr val="accent3"/>
          </a:solidFill>
          <a:ln w="38100">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Saline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(n = 53)</a:t>
            </a:r>
          </a:p>
        </p:txBody>
      </p:sp>
      <p:sp>
        <p:nvSpPr>
          <p:cNvPr id="37" name="Rectangle 36">
            <a:extLst>
              <a:ext uri="{FF2B5EF4-FFF2-40B4-BE49-F238E27FC236}">
                <a16:creationId xmlns:a16="http://schemas.microsoft.com/office/drawing/2014/main" id="{E154DA46-3902-6E4E-A4A2-BCE5C6B144A3}"/>
              </a:ext>
            </a:extLst>
          </p:cNvPr>
          <p:cNvSpPr/>
          <p:nvPr/>
        </p:nvSpPr>
        <p:spPr>
          <a:xfrm>
            <a:off x="2635458" y="3434120"/>
            <a:ext cx="1835990" cy="507028"/>
          </a:xfrm>
          <a:prstGeom prst="rect">
            <a:avLst/>
          </a:prstGeom>
          <a:solidFill>
            <a:srgbClr val="668C83"/>
          </a:solidFill>
          <a:ln w="38100">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Bupivacaine HCl 125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(n = 55)</a:t>
            </a:r>
          </a:p>
        </p:txBody>
      </p:sp>
      <p:sp>
        <p:nvSpPr>
          <p:cNvPr id="38" name="Rectangle 37">
            <a:extLst>
              <a:ext uri="{FF2B5EF4-FFF2-40B4-BE49-F238E27FC236}">
                <a16:creationId xmlns:a16="http://schemas.microsoft.com/office/drawing/2014/main" id="{7968166A-64C1-DF4D-A956-D9C8FE088793}"/>
              </a:ext>
            </a:extLst>
          </p:cNvPr>
          <p:cNvSpPr/>
          <p:nvPr/>
        </p:nvSpPr>
        <p:spPr>
          <a:xfrm>
            <a:off x="2635459" y="2724721"/>
            <a:ext cx="1835990" cy="624035"/>
          </a:xfrm>
          <a:prstGeom prst="rect">
            <a:avLst/>
          </a:prstGeom>
          <a:solidFill>
            <a:schemeClr val="accent4"/>
          </a:solidFill>
          <a:ln w="38100">
            <a:noFill/>
          </a:ln>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b="1" dirty="0">
                <a:solidFill>
                  <a:srgbClr val="FFFFFF"/>
                </a:solidFill>
                <a:latin typeface="Arial"/>
              </a:rPr>
              <a:t>ZYNRELEF </a:t>
            </a:r>
            <a:r>
              <a:rPr kumimoji="0" lang="en-US" sz="1100" b="1" i="0" u="none" strike="noStrike" kern="1200" cap="none" spc="0" normalizeH="0" baseline="0" noProof="0" dirty="0">
                <a:ln>
                  <a:noFill/>
                </a:ln>
                <a:solidFill>
                  <a:srgbClr val="FFFFFF"/>
                </a:solidFill>
                <a:effectLst/>
                <a:uLnTx/>
                <a:uFillTx/>
                <a:latin typeface="Arial"/>
                <a:ea typeface="+mn-ea"/>
                <a:cs typeface="+mn-cs"/>
              </a:rPr>
              <a:t>400 mg/12 mg </a:t>
            </a:r>
            <a:br>
              <a:rPr kumimoji="0" lang="en-US" sz="11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 Ropivacaine 50 mg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(n = 56)</a:t>
            </a:r>
          </a:p>
        </p:txBody>
      </p:sp>
      <p:sp>
        <p:nvSpPr>
          <p:cNvPr id="39" name="TextBox 38">
            <a:extLst>
              <a:ext uri="{FF2B5EF4-FFF2-40B4-BE49-F238E27FC236}">
                <a16:creationId xmlns:a16="http://schemas.microsoft.com/office/drawing/2014/main" id="{1B80D614-95F7-5140-810B-AA0335433398}"/>
              </a:ext>
            </a:extLst>
          </p:cNvPr>
          <p:cNvSpPr txBox="1"/>
          <p:nvPr/>
        </p:nvSpPr>
        <p:spPr>
          <a:xfrm>
            <a:off x="3857094" y="4856472"/>
            <a:ext cx="1228708" cy="498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72 hours</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(Discharge)</a:t>
            </a:r>
            <a:endParaRPr kumimoji="0" lang="en-US" sz="1600" b="1" i="0" u="none" strike="noStrike" kern="1200" cap="none" spc="0" normalizeH="0" baseline="0" noProof="0" dirty="0">
              <a:ln>
                <a:noFill/>
              </a:ln>
              <a:solidFill>
                <a:srgbClr val="3763AF"/>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89AF2AD2-488A-E549-9E86-0A3CA20C0368}"/>
              </a:ext>
            </a:extLst>
          </p:cNvPr>
          <p:cNvCxnSpPr/>
          <p:nvPr/>
        </p:nvCxnSpPr>
        <p:spPr bwMode="auto">
          <a:xfrm>
            <a:off x="6059567" y="4608510"/>
            <a:ext cx="0" cy="234013"/>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7827B7A5-A2BB-7749-8382-BA69B8454893}"/>
              </a:ext>
            </a:extLst>
          </p:cNvPr>
          <p:cNvCxnSpPr/>
          <p:nvPr/>
        </p:nvCxnSpPr>
        <p:spPr bwMode="auto">
          <a:xfrm>
            <a:off x="7553516" y="4608510"/>
            <a:ext cx="0" cy="234013"/>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03D8E749-2340-D140-B29C-F1C9CFEA2F85}"/>
              </a:ext>
            </a:extLst>
          </p:cNvPr>
          <p:cNvCxnSpPr/>
          <p:nvPr/>
        </p:nvCxnSpPr>
        <p:spPr bwMode="auto">
          <a:xfrm>
            <a:off x="4471449" y="4608510"/>
            <a:ext cx="0" cy="234013"/>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DD087121-E2F8-A340-BE96-D76B2BA97E0C}"/>
              </a:ext>
            </a:extLst>
          </p:cNvPr>
          <p:cNvCxnSpPr/>
          <p:nvPr/>
        </p:nvCxnSpPr>
        <p:spPr bwMode="auto">
          <a:xfrm>
            <a:off x="2625874" y="4608510"/>
            <a:ext cx="0" cy="234013"/>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44" name="Rectangle: Rounded Corners 30">
            <a:extLst>
              <a:ext uri="{FF2B5EF4-FFF2-40B4-BE49-F238E27FC236}">
                <a16:creationId xmlns:a16="http://schemas.microsoft.com/office/drawing/2014/main" id="{3E083E7E-6729-D642-ABB6-03C081FA8C78}"/>
              </a:ext>
            </a:extLst>
          </p:cNvPr>
          <p:cNvSpPr/>
          <p:nvPr/>
        </p:nvSpPr>
        <p:spPr>
          <a:xfrm>
            <a:off x="4655398" y="3998274"/>
            <a:ext cx="2884602" cy="421930"/>
          </a:xfrm>
          <a:prstGeom prst="roundRect">
            <a:avLst/>
          </a:prstGeom>
          <a:solidFill>
            <a:schemeClr val="accent5">
              <a:alpha val="0"/>
            </a:schemeClr>
          </a:solidFill>
          <a:ln w="381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63AF"/>
                </a:solidFill>
                <a:effectLst/>
                <a:uLnTx/>
                <a:uFillTx/>
                <a:latin typeface="Arial"/>
                <a:ea typeface="+mn-ea"/>
                <a:cs typeface="+mn-cs"/>
              </a:rPr>
              <a:t>Daily opioid diary</a:t>
            </a:r>
          </a:p>
        </p:txBody>
      </p:sp>
      <p:sp>
        <p:nvSpPr>
          <p:cNvPr id="45" name="Rectangle: Rounded Corners 7">
            <a:extLst>
              <a:ext uri="{FF2B5EF4-FFF2-40B4-BE49-F238E27FC236}">
                <a16:creationId xmlns:a16="http://schemas.microsoft.com/office/drawing/2014/main" id="{713FC583-6F28-F549-827A-C0D18887C327}"/>
              </a:ext>
            </a:extLst>
          </p:cNvPr>
          <p:cNvSpPr/>
          <p:nvPr/>
        </p:nvSpPr>
        <p:spPr>
          <a:xfrm>
            <a:off x="2638014" y="1373736"/>
            <a:ext cx="1850152" cy="650036"/>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Treatment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Inpatient Period</a:t>
            </a:r>
          </a:p>
        </p:txBody>
      </p:sp>
      <p:cxnSp>
        <p:nvCxnSpPr>
          <p:cNvPr id="46" name="Straight Connector 45">
            <a:extLst>
              <a:ext uri="{FF2B5EF4-FFF2-40B4-BE49-F238E27FC236}">
                <a16:creationId xmlns:a16="http://schemas.microsoft.com/office/drawing/2014/main" id="{C76E038C-B2CC-AC40-AFEE-986A2AE00D1B}"/>
              </a:ext>
            </a:extLst>
          </p:cNvPr>
          <p:cNvCxnSpPr>
            <a:cxnSpLocks/>
          </p:cNvCxnSpPr>
          <p:nvPr/>
        </p:nvCxnSpPr>
        <p:spPr>
          <a:xfrm flipV="1">
            <a:off x="2635458" y="4724400"/>
            <a:ext cx="4918058" cy="111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1276E9A-8540-E04C-96A9-A4DFAD97C9AA}"/>
              </a:ext>
            </a:extLst>
          </p:cNvPr>
          <p:cNvCxnSpPr/>
          <p:nvPr/>
        </p:nvCxnSpPr>
        <p:spPr>
          <a:xfrm flipV="1">
            <a:off x="4602309" y="4420204"/>
            <a:ext cx="2951207" cy="7414"/>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059344D-FD7A-1E4D-93A3-11D348CE51FB}"/>
              </a:ext>
            </a:extLst>
          </p:cNvPr>
          <p:cNvSpPr txBox="1"/>
          <p:nvPr/>
        </p:nvSpPr>
        <p:spPr>
          <a:xfrm>
            <a:off x="1600200" y="4856472"/>
            <a:ext cx="2063306" cy="498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Time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(Time of administration)</a:t>
            </a:r>
          </a:p>
        </p:txBody>
      </p:sp>
      <p:sp>
        <p:nvSpPr>
          <p:cNvPr id="26" name="Rectangle 25">
            <a:extLst>
              <a:ext uri="{FF2B5EF4-FFF2-40B4-BE49-F238E27FC236}">
                <a16:creationId xmlns:a16="http://schemas.microsoft.com/office/drawing/2014/main" id="{C9A165C0-463E-5640-B858-CFCCB27ADD83}"/>
              </a:ext>
            </a:extLst>
          </p:cNvPr>
          <p:cNvSpPr/>
          <p:nvPr/>
        </p:nvSpPr>
        <p:spPr>
          <a:xfrm>
            <a:off x="376318" y="5654930"/>
            <a:ext cx="10796651" cy="815608"/>
          </a:xfrm>
          <a:prstGeom prst="rect">
            <a:avLst/>
          </a:prstGeom>
        </p:spPr>
        <p:txBody>
          <a:bodyPr wrap="square" lIns="45720" rIns="45720" anchor="b" anchorCtr="0">
            <a:spAutoFit/>
          </a:bodyPr>
          <a:lstStyle/>
          <a:p>
            <a:pPr lvl="0">
              <a:spcAft>
                <a:spcPts val="600"/>
              </a:spcAft>
              <a:defRPr/>
            </a:pPr>
            <a:r>
              <a:rPr lang="en-US" sz="800" baseline="30000" dirty="0"/>
              <a:t>a</a:t>
            </a:r>
            <a:r>
              <a:rPr lang="en-US" sz="800" dirty="0"/>
              <a:t>All patients were to receive 75 </a:t>
            </a:r>
            <a:r>
              <a:rPr lang="el-GR" sz="800" dirty="0"/>
              <a:t>μ</a:t>
            </a:r>
            <a:r>
              <a:rPr lang="en-US" sz="800" dirty="0"/>
              <a:t>g intravenous fentanyl just prior to the end of surgery. </a:t>
            </a:r>
          </a:p>
          <a:p>
            <a:pPr lvl="0">
              <a:spcAft>
                <a:spcPts val="600"/>
              </a:spcAft>
              <a:defRPr/>
            </a:pPr>
            <a:r>
              <a:rPr kumimoji="0" lang="en-US" sz="800" b="1" i="0" u="none" strike="noStrike" kern="1200" cap="none" spc="0" normalizeH="0" baseline="0" noProof="0" dirty="0">
                <a:ln>
                  <a:noFill/>
                </a:ln>
                <a:effectLst/>
                <a:uLnTx/>
                <a:uFillTx/>
                <a:ea typeface="+mn-ea"/>
                <a:cs typeface="+mn-cs"/>
              </a:rPr>
              <a:t>Note: </a:t>
            </a:r>
            <a:r>
              <a:rPr kumimoji="0" lang="en-US" sz="800" b="0" i="0" u="none" strike="noStrike" kern="1200" cap="none" spc="0" normalizeH="0" baseline="0" noProof="0" dirty="0">
                <a:ln>
                  <a:noFill/>
                </a:ln>
                <a:effectLst/>
                <a:uLnTx/>
                <a:uFillTx/>
                <a:ea typeface="+mn-ea"/>
                <a:cs typeface="+mn-cs"/>
              </a:rPr>
              <a:t>Patients requiring postoperative rescue medication were allowed opioid rescue with IV morphine and/or oral oxycodone</a:t>
            </a:r>
            <a:r>
              <a:rPr lang="en-US" sz="800" dirty="0"/>
              <a:t>.</a:t>
            </a:r>
          </a:p>
          <a:p>
            <a:pPr lvl="0">
              <a:spcAft>
                <a:spcPts val="600"/>
              </a:spcAft>
              <a:defRPr/>
            </a:pPr>
            <a:r>
              <a:rPr lang="en-US" sz="800" b="1" dirty="0"/>
              <a:t>TKA:</a:t>
            </a:r>
            <a:r>
              <a:rPr lang="en-US" sz="800" dirty="0"/>
              <a:t> total knee arthroplasty. </a:t>
            </a:r>
            <a:r>
              <a:rPr lang="en-US" sz="800" b="1" dirty="0"/>
              <a:t>IV:</a:t>
            </a:r>
            <a:r>
              <a:rPr lang="en-US" sz="800" dirty="0"/>
              <a:t> intravenous. </a:t>
            </a:r>
            <a:r>
              <a:rPr lang="en-US" sz="800" b="1" dirty="0"/>
              <a:t>PO: </a:t>
            </a:r>
            <a:r>
              <a:rPr lang="en-US" sz="800" dirty="0"/>
              <a:t>by mouth (oral). </a:t>
            </a:r>
            <a:r>
              <a:rPr lang="en-US" sz="800" b="1" dirty="0"/>
              <a:t>BID: </a:t>
            </a:r>
            <a:r>
              <a:rPr lang="en-US" sz="800" dirty="0"/>
              <a:t>twice daily.</a:t>
            </a:r>
          </a:p>
          <a:p>
            <a:pPr lvl="0">
              <a:defRPr/>
            </a:pPr>
            <a:r>
              <a:rPr lang="en-US" sz="800" b="1" dirty="0"/>
              <a:t>References: 1. </a:t>
            </a:r>
            <a:r>
              <a:rPr lang="en-US" sz="800" dirty="0"/>
              <a:t>Lachiewicz PF, Lee G-C, Pollak R, et al. </a:t>
            </a:r>
            <a:r>
              <a:rPr lang="en-US" sz="800" i="1" dirty="0"/>
              <a:t>J Arthroplasty</a:t>
            </a:r>
            <a:r>
              <a:rPr lang="en-US" sz="800" dirty="0"/>
              <a:t>. 2020;35(10):2843-2851. </a:t>
            </a:r>
            <a:r>
              <a:rPr lang="en-US" sz="800" b="1" dirty="0"/>
              <a:t>2. </a:t>
            </a:r>
            <a:r>
              <a:rPr lang="en-US" sz="800" dirty="0"/>
              <a:t>ZYNRELEF [package insert]. San Diego, CA: Heron Therapeutics Inc; 2021.  </a:t>
            </a:r>
          </a:p>
        </p:txBody>
      </p:sp>
      <p:sp>
        <p:nvSpPr>
          <p:cNvPr id="49" name="Rectangle 48">
            <a:extLst>
              <a:ext uri="{FF2B5EF4-FFF2-40B4-BE49-F238E27FC236}">
                <a16:creationId xmlns:a16="http://schemas.microsoft.com/office/drawing/2014/main" id="{E6ABD3B8-0409-F746-A7F3-34B51E221CCE}"/>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7" name="Footer Placeholder 4">
            <a:extLst>
              <a:ext uri="{FF2B5EF4-FFF2-40B4-BE49-F238E27FC236}">
                <a16:creationId xmlns:a16="http://schemas.microsoft.com/office/drawing/2014/main" id="{9EA54DCA-860D-434D-8FE4-B2817242A275}"/>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51810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C194BA-308A-41D3-B534-2F8AA513FE14}"/>
              </a:ext>
            </a:extLst>
          </p:cNvPr>
          <p:cNvSpPr>
            <a:spLocks noGrp="1"/>
          </p:cNvSpPr>
          <p:nvPr>
            <p:ph type="title"/>
          </p:nvPr>
        </p:nvSpPr>
        <p:spPr>
          <a:xfrm>
            <a:off x="733099" y="344966"/>
            <a:ext cx="10922873" cy="1042403"/>
          </a:xfrm>
        </p:spPr>
        <p:txBody>
          <a:bodyPr>
            <a:normAutofit/>
          </a:bodyPr>
          <a:lstStyle/>
          <a:p>
            <a:r>
              <a:rPr lang="en-US" dirty="0"/>
              <a:t>EPOCH TKA: Hierarchical Testing of Key Endpoints</a:t>
            </a:r>
            <a:r>
              <a:rPr lang="en-US" baseline="30000" dirty="0"/>
              <a:t>1,2</a:t>
            </a:r>
          </a:p>
        </p:txBody>
      </p:sp>
      <p:graphicFrame>
        <p:nvGraphicFramePr>
          <p:cNvPr id="20" name="Table 19">
            <a:extLst>
              <a:ext uri="{FF2B5EF4-FFF2-40B4-BE49-F238E27FC236}">
                <a16:creationId xmlns:a16="http://schemas.microsoft.com/office/drawing/2014/main" id="{6A9CD6B3-5EA9-4BCA-8717-6B1932376DF3}"/>
              </a:ext>
            </a:extLst>
          </p:cNvPr>
          <p:cNvGraphicFramePr>
            <a:graphicFrameLocks noGrp="1"/>
          </p:cNvGraphicFramePr>
          <p:nvPr>
            <p:extLst>
              <p:ext uri="{D42A27DB-BD31-4B8C-83A1-F6EECF244321}">
                <p14:modId xmlns:p14="http://schemas.microsoft.com/office/powerpoint/2010/main" val="161536109"/>
              </p:ext>
            </p:extLst>
          </p:nvPr>
        </p:nvGraphicFramePr>
        <p:xfrm>
          <a:off x="2531482" y="1637216"/>
          <a:ext cx="9050920" cy="3032514"/>
        </p:xfrm>
        <a:graphic>
          <a:graphicData uri="http://schemas.openxmlformats.org/drawingml/2006/table">
            <a:tbl>
              <a:tblPr firstRow="1">
                <a:tableStyleId>{073A0DAA-6AF3-43AB-8588-CEC1D06C72B9}</a:tableStyleId>
              </a:tblPr>
              <a:tblGrid>
                <a:gridCol w="1469445">
                  <a:extLst>
                    <a:ext uri="{9D8B030D-6E8A-4147-A177-3AD203B41FA5}">
                      <a16:colId xmlns:a16="http://schemas.microsoft.com/office/drawing/2014/main" val="20000"/>
                    </a:ext>
                  </a:extLst>
                </a:gridCol>
                <a:gridCol w="5915385">
                  <a:extLst>
                    <a:ext uri="{9D8B030D-6E8A-4147-A177-3AD203B41FA5}">
                      <a16:colId xmlns:a16="http://schemas.microsoft.com/office/drawing/2014/main" val="20003"/>
                    </a:ext>
                  </a:extLst>
                </a:gridCol>
                <a:gridCol w="1666090">
                  <a:extLst>
                    <a:ext uri="{9D8B030D-6E8A-4147-A177-3AD203B41FA5}">
                      <a16:colId xmlns:a16="http://schemas.microsoft.com/office/drawing/2014/main" val="20001"/>
                    </a:ext>
                  </a:extLst>
                </a:gridCol>
              </a:tblGrid>
              <a:tr h="621890">
                <a:tc gridSpan="2">
                  <a:txBody>
                    <a:bodyPr/>
                    <a:lstStyle/>
                    <a:p>
                      <a:pPr algn="ctr"/>
                      <a:r>
                        <a:rPr lang="en-US" sz="1600" dirty="0"/>
                        <a:t>Endpoint</a:t>
                      </a:r>
                    </a:p>
                  </a:txBody>
                  <a:tcPr anchor="ctr">
                    <a:solidFill>
                      <a:srgbClr val="333F50"/>
                    </a:solidFill>
                  </a:tcPr>
                </a:tc>
                <a:tc hMerge="1">
                  <a:txBody>
                    <a:bodyPr/>
                    <a:lstStyle/>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i="1" dirty="0"/>
                        <a:t>P</a:t>
                      </a:r>
                      <a:r>
                        <a:rPr lang="en-US" sz="1600" dirty="0"/>
                        <a:t> Value</a:t>
                      </a:r>
                    </a:p>
                  </a:txBody>
                  <a:tcPr anchor="ctr">
                    <a:solidFill>
                      <a:srgbClr val="333F50"/>
                    </a:solidFill>
                  </a:tcPr>
                </a:tc>
                <a:extLst>
                  <a:ext uri="{0D108BD9-81ED-4DB2-BD59-A6C34878D82A}">
                    <a16:rowId xmlns:a16="http://schemas.microsoft.com/office/drawing/2014/main" val="10000"/>
                  </a:ext>
                </a:extLst>
              </a:tr>
              <a:tr h="610410">
                <a:tc rowSpan="2">
                  <a:txBody>
                    <a:bodyPr/>
                    <a:lstStyle/>
                    <a:p>
                      <a:pPr algn="l"/>
                      <a:r>
                        <a:rPr lang="en-US" sz="1400" dirty="0"/>
                        <a:t>Primary</a:t>
                      </a:r>
                      <a:endParaRPr lang="en-US" sz="1400" b="1" dirty="0"/>
                    </a:p>
                  </a:txBody>
                  <a:tcPr anchor="ctr">
                    <a:solidFill>
                      <a:schemeClr val="accent3">
                        <a:lumMod val="60000"/>
                        <a:lumOff val="40000"/>
                      </a:schemeClr>
                    </a:solidFill>
                  </a:tcPr>
                </a:tc>
                <a:tc>
                  <a:txBody>
                    <a:bodyPr/>
                    <a:lstStyle/>
                    <a:p>
                      <a:pPr algn="l"/>
                      <a:r>
                        <a:rPr lang="en-US" sz="1400" baseline="0" dirty="0"/>
                        <a:t>Pain Intensity (AUC</a:t>
                      </a:r>
                      <a:r>
                        <a:rPr lang="en-US" sz="1400" baseline="-25000" dirty="0"/>
                        <a:t>0-48</a:t>
                      </a:r>
                      <a:r>
                        <a:rPr lang="en-US" sz="1400" baseline="0" dirty="0"/>
                        <a:t>) ZYNRELEF 400 mg + Ropivacaine vs Placebo</a:t>
                      </a:r>
                      <a:endParaRPr lang="en-US" sz="1400" b="1" dirty="0"/>
                    </a:p>
                  </a:txBody>
                  <a:tcPr anchor="ctr">
                    <a:solidFill>
                      <a:schemeClr val="accent3">
                        <a:lumMod val="60000"/>
                        <a:lumOff val="40000"/>
                      </a:schemeClr>
                    </a:solidFill>
                  </a:tcPr>
                </a:tc>
                <a:tc>
                  <a:txBody>
                    <a:bodyPr/>
                    <a:lstStyle/>
                    <a:p>
                      <a:pPr algn="ctr"/>
                      <a:r>
                        <a:rPr lang="en-US" sz="1400" i="1" dirty="0"/>
                        <a:t>P</a:t>
                      </a:r>
                      <a:r>
                        <a:rPr lang="en-US" sz="1400" i="1" baseline="0" dirty="0"/>
                        <a:t> </a:t>
                      </a:r>
                      <a:r>
                        <a:rPr lang="en-US" sz="1400" dirty="0"/>
                        <a:t>&lt; .0001</a:t>
                      </a:r>
                    </a:p>
                  </a:txBody>
                  <a:tcPr anchor="ctr">
                    <a:solidFill>
                      <a:schemeClr val="accent3">
                        <a:lumMod val="60000"/>
                        <a:lumOff val="40000"/>
                      </a:schemeClr>
                    </a:solidFill>
                  </a:tcPr>
                </a:tc>
                <a:extLst>
                  <a:ext uri="{0D108BD9-81ED-4DB2-BD59-A6C34878D82A}">
                    <a16:rowId xmlns:a16="http://schemas.microsoft.com/office/drawing/2014/main" val="10001"/>
                  </a:ext>
                </a:extLst>
              </a:tr>
              <a:tr h="594902">
                <a:tc vMerge="1">
                  <a:txBody>
                    <a:bodyPr/>
                    <a:lstStyle/>
                    <a:p>
                      <a:pPr algn="l"/>
                      <a:endParaRPr lang="en-US" sz="1200" b="1" dirty="0"/>
                    </a:p>
                  </a:txBody>
                  <a:tcPr anchor="ctr">
                    <a:solidFill>
                      <a:schemeClr val="accent2">
                        <a:lumMod val="20000"/>
                        <a:lumOff val="80000"/>
                      </a:schemeClr>
                    </a:solidFill>
                  </a:tcPr>
                </a:tc>
                <a:tc>
                  <a:txBody>
                    <a:bodyPr/>
                    <a:lstStyle/>
                    <a:p>
                      <a:pPr algn="l"/>
                      <a:r>
                        <a:rPr lang="en-US" sz="1400" baseline="0" dirty="0"/>
                        <a:t>Pain Intensity (AUC</a:t>
                      </a:r>
                      <a:r>
                        <a:rPr lang="en-US" sz="1400" baseline="-25000" dirty="0"/>
                        <a:t>0-48</a:t>
                      </a:r>
                      <a:r>
                        <a:rPr lang="en-US" sz="1400" baseline="0" dirty="0"/>
                        <a:t>) ZYNRELEF 400 mg vs Placebo</a:t>
                      </a:r>
                      <a:endParaRPr lang="en-US" sz="1400" b="1" dirty="0"/>
                    </a:p>
                  </a:txBody>
                  <a:tcPr anchor="ctr">
                    <a:solidFill>
                      <a:schemeClr val="accent3">
                        <a:lumMod val="60000"/>
                        <a:lumOff val="40000"/>
                      </a:schemeClr>
                    </a:solidFill>
                  </a:tcPr>
                </a:tc>
                <a:tc>
                  <a:txBody>
                    <a:bodyPr/>
                    <a:lstStyle/>
                    <a:p>
                      <a:pPr algn="ctr"/>
                      <a:r>
                        <a:rPr lang="en-US" sz="1400" i="1" dirty="0"/>
                        <a:t>P</a:t>
                      </a:r>
                      <a:r>
                        <a:rPr lang="en-US" sz="1400" i="1" baseline="0" dirty="0"/>
                        <a:t> </a:t>
                      </a:r>
                      <a:r>
                        <a:rPr lang="en-US" sz="1400" dirty="0"/>
                        <a:t>= .0002</a:t>
                      </a:r>
                    </a:p>
                  </a:txBody>
                  <a:tcPr anchor="ctr">
                    <a:solidFill>
                      <a:schemeClr val="accent3">
                        <a:lumMod val="60000"/>
                        <a:lumOff val="40000"/>
                      </a:schemeClr>
                    </a:solidFill>
                  </a:tcPr>
                </a:tc>
                <a:extLst>
                  <a:ext uri="{0D108BD9-81ED-4DB2-BD59-A6C34878D82A}">
                    <a16:rowId xmlns:a16="http://schemas.microsoft.com/office/drawing/2014/main" val="10002"/>
                  </a:ext>
                </a:extLst>
              </a:tr>
              <a:tr h="610410">
                <a:tc rowSpan="2">
                  <a:txBody>
                    <a:bodyPr/>
                    <a:lstStyle/>
                    <a:p>
                      <a:pPr algn="l"/>
                      <a:r>
                        <a:rPr lang="en-US" sz="1400" dirty="0"/>
                        <a:t>Key Secondary</a:t>
                      </a:r>
                      <a:endParaRPr lang="en-US" sz="1400" b="1" dirty="0"/>
                    </a:p>
                  </a:txBody>
                  <a:tcPr anchor="ctr">
                    <a:solidFill>
                      <a:schemeClr val="accent3">
                        <a:lumMod val="20000"/>
                        <a:lumOff val="80000"/>
                      </a:schemeClr>
                    </a:solidFill>
                  </a:tcPr>
                </a:tc>
                <a:tc>
                  <a:txBody>
                    <a:bodyPr/>
                    <a:lstStyle/>
                    <a:p>
                      <a:pPr algn="l"/>
                      <a:r>
                        <a:rPr lang="en-US" sz="1400" baseline="0" dirty="0"/>
                        <a:t>Pain Intensity (AUC</a:t>
                      </a:r>
                      <a:r>
                        <a:rPr lang="en-US" sz="1400" baseline="-25000" dirty="0"/>
                        <a:t>0-72</a:t>
                      </a:r>
                      <a:r>
                        <a:rPr lang="en-US" sz="1400" baseline="0" dirty="0"/>
                        <a:t>) ZYNRELEF 400 mg + Ropivacaine vs Placebo</a:t>
                      </a:r>
                      <a:endParaRPr lang="en-US" sz="1400" b="1" dirty="0"/>
                    </a:p>
                  </a:txBody>
                  <a:tcPr anchor="ctr">
                    <a:solidFill>
                      <a:schemeClr val="accent3">
                        <a:lumMod val="20000"/>
                        <a:lumOff val="80000"/>
                      </a:schemeClr>
                    </a:solidFill>
                  </a:tcPr>
                </a:tc>
                <a:tc>
                  <a:txBody>
                    <a:bodyPr/>
                    <a:lstStyle/>
                    <a:p>
                      <a:pPr algn="ctr"/>
                      <a:r>
                        <a:rPr lang="en-US" sz="1400" i="1" dirty="0"/>
                        <a:t>P</a:t>
                      </a:r>
                      <a:r>
                        <a:rPr lang="en-US" sz="1400" i="1" baseline="0" dirty="0"/>
                        <a:t> </a:t>
                      </a:r>
                      <a:r>
                        <a:rPr lang="en-US" sz="1400" dirty="0"/>
                        <a:t>&lt; .0001</a:t>
                      </a:r>
                    </a:p>
                  </a:txBody>
                  <a:tcPr anchor="ctr">
                    <a:solidFill>
                      <a:schemeClr val="accent3">
                        <a:lumMod val="20000"/>
                        <a:lumOff val="80000"/>
                      </a:schemeClr>
                    </a:solidFill>
                  </a:tcPr>
                </a:tc>
                <a:extLst>
                  <a:ext uri="{0D108BD9-81ED-4DB2-BD59-A6C34878D82A}">
                    <a16:rowId xmlns:a16="http://schemas.microsoft.com/office/drawing/2014/main" val="10003"/>
                  </a:ext>
                </a:extLst>
              </a:tr>
              <a:tr h="594902">
                <a:tc vMerge="1">
                  <a:txBody>
                    <a:bodyPr/>
                    <a:lstStyle/>
                    <a:p>
                      <a:pPr algn="l"/>
                      <a:endParaRPr lang="en-US" sz="1200" b="1" dirty="0"/>
                    </a:p>
                  </a:txBody>
                  <a:tcPr anchor="ctr">
                    <a:solidFill>
                      <a:schemeClr val="accent2">
                        <a:lumMod val="20000"/>
                        <a:lumOff val="80000"/>
                      </a:schemeClr>
                    </a:solidFill>
                  </a:tcPr>
                </a:tc>
                <a:tc>
                  <a:txBody>
                    <a:bodyPr/>
                    <a:lstStyle/>
                    <a:p>
                      <a:pPr algn="l"/>
                      <a:r>
                        <a:rPr lang="en-US" sz="1400" baseline="0" dirty="0"/>
                        <a:t>Pain Intensity (AUC</a:t>
                      </a:r>
                      <a:r>
                        <a:rPr lang="en-US" sz="1400" baseline="-25000" dirty="0"/>
                        <a:t>0-72</a:t>
                      </a:r>
                      <a:r>
                        <a:rPr lang="en-US" sz="1400" baseline="0" dirty="0"/>
                        <a:t>) ZYNRELEF 400 mg vs Placebo</a:t>
                      </a:r>
                      <a:endParaRPr lang="en-US" sz="1400" b="1" dirty="0"/>
                    </a:p>
                  </a:txBody>
                  <a:tcPr anchor="ctr">
                    <a:solidFill>
                      <a:schemeClr val="accent3">
                        <a:lumMod val="20000"/>
                        <a:lumOff val="80000"/>
                      </a:schemeClr>
                    </a:solidFill>
                  </a:tcPr>
                </a:tc>
                <a:tc>
                  <a:txBody>
                    <a:bodyPr/>
                    <a:lstStyle/>
                    <a:p>
                      <a:pPr algn="ctr"/>
                      <a:r>
                        <a:rPr lang="en-US" sz="1400" i="1" dirty="0"/>
                        <a:t>P</a:t>
                      </a:r>
                      <a:r>
                        <a:rPr lang="en-US" sz="1400" i="1" baseline="0" dirty="0"/>
                        <a:t> </a:t>
                      </a:r>
                      <a:r>
                        <a:rPr lang="en-US" sz="1400" dirty="0"/>
                        <a:t>= .0004</a:t>
                      </a:r>
                    </a:p>
                  </a:txBody>
                  <a:tcPr anchor="ctr">
                    <a:solidFill>
                      <a:schemeClr val="accent3">
                        <a:lumMod val="20000"/>
                        <a:lumOff val="80000"/>
                      </a:schemeClr>
                    </a:solidFill>
                  </a:tcPr>
                </a:tc>
                <a:extLst>
                  <a:ext uri="{0D108BD9-81ED-4DB2-BD59-A6C34878D82A}">
                    <a16:rowId xmlns:a16="http://schemas.microsoft.com/office/drawing/2014/main" val="10004"/>
                  </a:ext>
                </a:extLst>
              </a:tr>
            </a:tbl>
          </a:graphicData>
        </a:graphic>
      </p:graphicFrame>
      <p:sp>
        <p:nvSpPr>
          <p:cNvPr id="21" name="Curved Right Arrow 19">
            <a:extLst>
              <a:ext uri="{FF2B5EF4-FFF2-40B4-BE49-F238E27FC236}">
                <a16:creationId xmlns:a16="http://schemas.microsoft.com/office/drawing/2014/main" id="{1EE667FD-5288-4C19-93AF-E87F169527E3}"/>
              </a:ext>
            </a:extLst>
          </p:cNvPr>
          <p:cNvSpPr/>
          <p:nvPr/>
        </p:nvSpPr>
        <p:spPr>
          <a:xfrm>
            <a:off x="1623913" y="3934600"/>
            <a:ext cx="783771" cy="681926"/>
          </a:xfrm>
          <a:prstGeom prst="curved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Curved Right Arrow 23">
            <a:extLst>
              <a:ext uri="{FF2B5EF4-FFF2-40B4-BE49-F238E27FC236}">
                <a16:creationId xmlns:a16="http://schemas.microsoft.com/office/drawing/2014/main" id="{CF50CE0E-8A88-4CCC-88B0-3BD5A8831F1B}"/>
              </a:ext>
            </a:extLst>
          </p:cNvPr>
          <p:cNvSpPr/>
          <p:nvPr/>
        </p:nvSpPr>
        <p:spPr>
          <a:xfrm>
            <a:off x="1623913" y="3237307"/>
            <a:ext cx="783771" cy="681926"/>
          </a:xfrm>
          <a:prstGeom prst="curv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urved Right Arrow 24">
            <a:extLst>
              <a:ext uri="{FF2B5EF4-FFF2-40B4-BE49-F238E27FC236}">
                <a16:creationId xmlns:a16="http://schemas.microsoft.com/office/drawing/2014/main" id="{77D82A02-F6B5-4101-B625-91E53DC80B0B}"/>
              </a:ext>
            </a:extLst>
          </p:cNvPr>
          <p:cNvSpPr/>
          <p:nvPr/>
        </p:nvSpPr>
        <p:spPr>
          <a:xfrm>
            <a:off x="1623913" y="2540014"/>
            <a:ext cx="783771" cy="681926"/>
          </a:xfrm>
          <a:prstGeom prst="curv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FB0C0A47-170E-451F-BFA2-AEFD9172997F}"/>
              </a:ext>
            </a:extLst>
          </p:cNvPr>
          <p:cNvSpPr txBox="1"/>
          <p:nvPr/>
        </p:nvSpPr>
        <p:spPr>
          <a:xfrm>
            <a:off x="537435" y="3103603"/>
            <a:ext cx="1086478" cy="830997"/>
          </a:xfrm>
          <a:prstGeom prst="rect">
            <a:avLst/>
          </a:prstGeom>
          <a:noFill/>
        </p:spPr>
        <p:txBody>
          <a:bodyPr wrap="square" rtlCol="0">
            <a:spAutoFit/>
          </a:bodyPr>
          <a:lstStyle/>
          <a:p>
            <a:pPr algn="ctr"/>
            <a:r>
              <a:rPr lang="en-US" sz="1200" i="1" dirty="0"/>
              <a:t>Hierarchical hypothesis testing </a:t>
            </a:r>
          </a:p>
          <a:p>
            <a:pPr algn="ctr"/>
            <a:r>
              <a:rPr lang="en-US" sz="1200" i="1" dirty="0"/>
              <a:t>(P ≤ .05)</a:t>
            </a:r>
          </a:p>
        </p:txBody>
      </p:sp>
      <p:sp>
        <p:nvSpPr>
          <p:cNvPr id="13" name="Rectangle 12">
            <a:extLst>
              <a:ext uri="{FF2B5EF4-FFF2-40B4-BE49-F238E27FC236}">
                <a16:creationId xmlns:a16="http://schemas.microsoft.com/office/drawing/2014/main" id="{D9506598-3995-49E0-BDA1-E0112E6F597A}"/>
              </a:ext>
            </a:extLst>
          </p:cNvPr>
          <p:cNvSpPr/>
          <p:nvPr/>
        </p:nvSpPr>
        <p:spPr>
          <a:xfrm>
            <a:off x="376318" y="5595892"/>
            <a:ext cx="11206084" cy="861774"/>
          </a:xfrm>
          <a:prstGeom prst="rect">
            <a:avLst/>
          </a:prstGeom>
        </p:spPr>
        <p:txBody>
          <a:bodyPr wrap="square" lIns="45720" rIns="45720" anchor="b" anchorCtr="0">
            <a:spAutoFit/>
          </a:bodyPr>
          <a:lstStyle/>
          <a:p>
            <a:pPr>
              <a:spcAft>
                <a:spcPts val="600"/>
              </a:spcAft>
            </a:pPr>
            <a:r>
              <a:rPr lang="en-US" sz="700" baseline="30000" dirty="0"/>
              <a:t>a</a:t>
            </a:r>
            <a:r>
              <a:rPr lang="en-US" sz="700" dirty="0"/>
              <a:t>Pain scores reported adjusting for opioid rescue medication use.</a:t>
            </a:r>
          </a:p>
          <a:p>
            <a:pPr>
              <a:spcAft>
                <a:spcPts val="600"/>
              </a:spcAft>
            </a:pPr>
            <a:r>
              <a:rPr lang="en-US" sz="700" b="1" dirty="0"/>
              <a:t>Note: </a:t>
            </a:r>
            <a:r>
              <a:rPr lang="en-US" sz="700" dirty="0"/>
              <a:t>A strict testing hierarchy was applied on the primary and key secondary endpoints to control the study-wise alpha at the .05 level. This means the primary endpoint had to reach significance (</a:t>
            </a:r>
            <a:r>
              <a:rPr lang="en-US" sz="700" i="1" dirty="0"/>
              <a:t>P</a:t>
            </a:r>
            <a:r>
              <a:rPr lang="en-US" sz="700" dirty="0"/>
              <a:t> ≤ .05) before the first key secondary endpoint was tested, continuing through each additional key secondary endpoint. </a:t>
            </a:r>
          </a:p>
          <a:p>
            <a:pPr>
              <a:spcAft>
                <a:spcPts val="600"/>
              </a:spcAft>
            </a:pPr>
            <a:r>
              <a:rPr lang="en-US" sz="700" b="1" dirty="0"/>
              <a:t>TKA:</a:t>
            </a:r>
            <a:r>
              <a:rPr lang="en-US" sz="700" dirty="0"/>
              <a:t> total knee arthroplasty. </a:t>
            </a:r>
            <a:r>
              <a:rPr lang="en-US" sz="700" b="1" dirty="0"/>
              <a:t>AUC: </a:t>
            </a:r>
            <a:r>
              <a:rPr lang="en-US" sz="700" dirty="0"/>
              <a:t>area under the curve. </a:t>
            </a:r>
            <a:r>
              <a:rPr lang="en-US" sz="700" b="1" dirty="0"/>
              <a:t>Placebo: </a:t>
            </a:r>
            <a:r>
              <a:rPr lang="en-US" sz="700" dirty="0"/>
              <a:t>saline placebo.</a:t>
            </a:r>
            <a:r>
              <a:rPr lang="en-US" sz="700" b="1" dirty="0"/>
              <a:t> </a:t>
            </a:r>
            <a:r>
              <a:rPr lang="en-US" sz="700" dirty="0"/>
              <a:t> </a:t>
            </a:r>
            <a:endParaRPr lang="en-US" sz="700" b="1" dirty="0"/>
          </a:p>
          <a:p>
            <a:pPr>
              <a:spcAft>
                <a:spcPts val="600"/>
              </a:spcAft>
            </a:pPr>
            <a:r>
              <a:rPr lang="en-US" sz="700" b="1" dirty="0"/>
              <a:t>References: 1. </a:t>
            </a:r>
            <a:r>
              <a:rPr lang="en-US" sz="700" dirty="0"/>
              <a:t>Lachiewicz PF, Lee G-C, Pollak R, et al. </a:t>
            </a:r>
            <a:r>
              <a:rPr lang="en-US" sz="700" i="1" dirty="0"/>
              <a:t>J Arthroplasty</a:t>
            </a:r>
            <a:r>
              <a:rPr lang="en-US" sz="700" dirty="0"/>
              <a:t>. 2020;35(10):2843-2851. </a:t>
            </a:r>
            <a:r>
              <a:rPr lang="en-US" sz="700" b="1" dirty="0"/>
              <a:t>2. </a:t>
            </a:r>
            <a:r>
              <a:rPr lang="en-US" sz="700" dirty="0"/>
              <a:t>ZYNRELEF [package insert]. San Diego, CA: Heron Therapeutics Inc; 2021.</a:t>
            </a:r>
          </a:p>
        </p:txBody>
      </p:sp>
      <p:sp>
        <p:nvSpPr>
          <p:cNvPr id="14" name="Rectangle 13">
            <a:extLst>
              <a:ext uri="{FF2B5EF4-FFF2-40B4-BE49-F238E27FC236}">
                <a16:creationId xmlns:a16="http://schemas.microsoft.com/office/drawing/2014/main" id="{6EB997DF-D988-456B-BFFF-B9C61D6E7F2A}"/>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 name="TextBox 1">
            <a:extLst>
              <a:ext uri="{FF2B5EF4-FFF2-40B4-BE49-F238E27FC236}">
                <a16:creationId xmlns:a16="http://schemas.microsoft.com/office/drawing/2014/main" id="{F5302B34-ACE6-C442-BAE4-49A6F96F1BE7}"/>
              </a:ext>
            </a:extLst>
          </p:cNvPr>
          <p:cNvSpPr txBox="1"/>
          <p:nvPr/>
        </p:nvSpPr>
        <p:spPr>
          <a:xfrm>
            <a:off x="652288" y="5004574"/>
            <a:ext cx="10930114" cy="30777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400" dirty="0"/>
              <a:t>In the primary analysis, ZYNRELEF demonstrated statistically superior pain reduction through 48 and 72 hours versus placebo</a:t>
            </a:r>
            <a:r>
              <a:rPr lang="en-US" sz="1400" baseline="30000" dirty="0"/>
              <a:t>1,a</a:t>
            </a:r>
          </a:p>
        </p:txBody>
      </p:sp>
      <p:sp>
        <p:nvSpPr>
          <p:cNvPr id="12" name="Footer Placeholder 4">
            <a:extLst>
              <a:ext uri="{FF2B5EF4-FFF2-40B4-BE49-F238E27FC236}">
                <a16:creationId xmlns:a16="http://schemas.microsoft.com/office/drawing/2014/main" id="{E56C0EC9-B1C9-B344-8D6D-9F1224A57C13}"/>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74436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7E6369-6D07-40B1-B3D2-46AACF31EC84}"/>
              </a:ext>
            </a:extLst>
          </p:cNvPr>
          <p:cNvSpPr>
            <a:spLocks noGrp="1"/>
          </p:cNvSpPr>
          <p:nvPr>
            <p:ph type="title"/>
          </p:nvPr>
        </p:nvSpPr>
        <p:spPr/>
        <p:txBody>
          <a:bodyPr>
            <a:normAutofit/>
          </a:bodyPr>
          <a:lstStyle/>
          <a:p>
            <a:r>
              <a:rPr lang="en-US" dirty="0"/>
              <a:t>ZYNRELEF </a:t>
            </a:r>
            <a:r>
              <a:rPr lang="en-US" cap="none" dirty="0"/>
              <a:t>Overview </a:t>
            </a:r>
            <a:endParaRPr lang="en-US" dirty="0"/>
          </a:p>
        </p:txBody>
      </p:sp>
      <p:sp>
        <p:nvSpPr>
          <p:cNvPr id="6" name="Content Placeholder 2">
            <a:extLst>
              <a:ext uri="{FF2B5EF4-FFF2-40B4-BE49-F238E27FC236}">
                <a16:creationId xmlns:a16="http://schemas.microsoft.com/office/drawing/2014/main" id="{789C1B8B-D228-4183-BA02-F653CF736D6A}"/>
              </a:ext>
            </a:extLst>
          </p:cNvPr>
          <p:cNvSpPr>
            <a:spLocks noGrp="1"/>
          </p:cNvSpPr>
          <p:nvPr>
            <p:ph idx="1"/>
          </p:nvPr>
        </p:nvSpPr>
        <p:spPr>
          <a:xfrm>
            <a:off x="733100" y="1713189"/>
            <a:ext cx="5603906" cy="4484541"/>
          </a:xfrm>
        </p:spPr>
        <p:txBody>
          <a:bodyPr>
            <a:noAutofit/>
          </a:bodyPr>
          <a:lstStyle/>
          <a:p>
            <a:pPr>
              <a:lnSpc>
                <a:spcPct val="100000"/>
              </a:lnSpc>
              <a:spcBef>
                <a:spcPts val="0"/>
              </a:spcBef>
              <a:spcAft>
                <a:spcPts val="1800"/>
              </a:spcAft>
              <a:buClr>
                <a:schemeClr val="accent2"/>
              </a:buClr>
            </a:pPr>
            <a:r>
              <a:rPr lang="en-US" sz="1700" dirty="0"/>
              <a:t>ZYNRELEF is the first and only extended-release </a:t>
            </a:r>
            <a:br>
              <a:rPr lang="en-US" sz="1700" dirty="0"/>
            </a:br>
            <a:r>
              <a:rPr lang="en-US" sz="1700" dirty="0"/>
              <a:t>dual-acting local anesthetic (DALA)</a:t>
            </a:r>
            <a:r>
              <a:rPr lang="en-US" sz="1700" baseline="30000" dirty="0">
                <a:solidFill>
                  <a:schemeClr val="tx1"/>
                </a:solidFill>
              </a:rPr>
              <a:t>1-4</a:t>
            </a:r>
            <a:endParaRPr lang="en-US" sz="1700" dirty="0"/>
          </a:p>
          <a:p>
            <a:pPr>
              <a:lnSpc>
                <a:spcPct val="100000"/>
              </a:lnSpc>
              <a:spcBef>
                <a:spcPts val="0"/>
              </a:spcBef>
              <a:spcAft>
                <a:spcPts val="1800"/>
              </a:spcAft>
              <a:buClr>
                <a:schemeClr val="accent2"/>
              </a:buClr>
            </a:pPr>
            <a:r>
              <a:rPr lang="en-US" sz="1700" dirty="0"/>
              <a:t>It is also the only local anesthetic considered by FDA to be extended-release, based on superiority to bupivacaine through 72 hours</a:t>
            </a:r>
            <a:r>
              <a:rPr lang="en-US" sz="1700" baseline="30000" dirty="0"/>
              <a:t>1</a:t>
            </a:r>
          </a:p>
          <a:p>
            <a:pPr>
              <a:lnSpc>
                <a:spcPct val="100000"/>
              </a:lnSpc>
              <a:spcBef>
                <a:spcPts val="0"/>
              </a:spcBef>
              <a:spcAft>
                <a:spcPts val="1800"/>
              </a:spcAft>
              <a:buClr>
                <a:schemeClr val="accent2"/>
              </a:buClr>
            </a:pPr>
            <a:r>
              <a:rPr lang="en-US" sz="1700" dirty="0"/>
              <a:t>ZYNRELEF is a fixed-dose combination of the local anesthetic bupivacaine</a:t>
            </a:r>
            <a:r>
              <a:rPr lang="en-US" sz="1700" b="1" dirty="0"/>
              <a:t> </a:t>
            </a:r>
            <a:r>
              <a:rPr lang="en-US" sz="1700" dirty="0"/>
              <a:t>and a low dose of the nonsteroidal anti-inflammatory drug meloxicam in the proprietary Biochronomer</a:t>
            </a:r>
            <a:r>
              <a:rPr lang="en-US" sz="1700" baseline="30000" dirty="0"/>
              <a:t>®</a:t>
            </a:r>
            <a:r>
              <a:rPr lang="en-US" sz="1700" dirty="0"/>
              <a:t> polymer</a:t>
            </a:r>
            <a:r>
              <a:rPr lang="en-US" sz="1700" baseline="30000" dirty="0">
                <a:solidFill>
                  <a:schemeClr val="tx1"/>
                </a:solidFill>
              </a:rPr>
              <a:t>1-4</a:t>
            </a:r>
            <a:endParaRPr lang="en-US" sz="1700" dirty="0"/>
          </a:p>
          <a:p>
            <a:pPr>
              <a:lnSpc>
                <a:spcPct val="100000"/>
              </a:lnSpc>
              <a:spcBef>
                <a:spcPts val="0"/>
              </a:spcBef>
              <a:spcAft>
                <a:spcPts val="1800"/>
              </a:spcAft>
              <a:buClr>
                <a:schemeClr val="accent2"/>
              </a:buClr>
            </a:pPr>
            <a:r>
              <a:rPr lang="en-US" sz="1700" dirty="0"/>
              <a:t>ZYNRELEF is a clear, pale yellow to yellow, viscous liquid; it is administered as a single dose and </a:t>
            </a:r>
            <a:r>
              <a:rPr lang="en-US" sz="1700" b="1" dirty="0"/>
              <a:t>applied without a needle</a:t>
            </a:r>
            <a:r>
              <a:rPr lang="en-US" sz="1700" dirty="0"/>
              <a:t> into the surgical site following final irrigation and suction and prior to suturing</a:t>
            </a:r>
            <a:r>
              <a:rPr lang="en-US" sz="1700" baseline="30000" dirty="0">
                <a:solidFill>
                  <a:schemeClr val="tx1"/>
                </a:solidFill>
              </a:rPr>
              <a:t>1</a:t>
            </a:r>
            <a:endParaRPr lang="en-US" sz="1700" dirty="0">
              <a:solidFill>
                <a:schemeClr val="tx1"/>
              </a:solidFill>
            </a:endParaRPr>
          </a:p>
        </p:txBody>
      </p:sp>
      <p:sp>
        <p:nvSpPr>
          <p:cNvPr id="8" name="Rectangle 7">
            <a:extLst>
              <a:ext uri="{FF2B5EF4-FFF2-40B4-BE49-F238E27FC236}">
                <a16:creationId xmlns:a16="http://schemas.microsoft.com/office/drawing/2014/main" id="{1BA82E2F-A7B2-4555-A777-69E2F40D3C50}"/>
              </a:ext>
            </a:extLst>
          </p:cNvPr>
          <p:cNvSpPr/>
          <p:nvPr/>
        </p:nvSpPr>
        <p:spPr>
          <a:xfrm>
            <a:off x="376318" y="6111466"/>
            <a:ext cx="10412683" cy="338554"/>
          </a:xfrm>
          <a:prstGeom prst="rect">
            <a:avLst/>
          </a:prstGeom>
        </p:spPr>
        <p:txBody>
          <a:bodyPr wrap="square" lIns="45720" rIns="45720" anchor="b" anchorCtr="0">
            <a:spAutoFit/>
          </a:bodyPr>
          <a:lstStyle/>
          <a:p>
            <a:pPr lvl="0"/>
            <a:r>
              <a:rPr lang="en-US" sz="800" b="1" dirty="0"/>
              <a:t>References: 1.</a:t>
            </a:r>
            <a:r>
              <a:rPr lang="en-US" sz="800" dirty="0"/>
              <a:t> ZYNRELEF [package insert]. San Diego, CA: Heron Therapeutics Inc; 2021.</a:t>
            </a:r>
            <a:r>
              <a:rPr lang="en-US" sz="800" b="1" dirty="0"/>
              <a:t> 2.</a:t>
            </a:r>
            <a:r>
              <a:rPr lang="en-US" sz="800" dirty="0"/>
              <a:t> Viscusi E, Gimbel JS, Pollack RA, et al. </a:t>
            </a:r>
            <a:r>
              <a:rPr lang="en-US" sz="800" i="1" dirty="0"/>
              <a:t>Reg Anesth Pain Med</a:t>
            </a:r>
            <a:r>
              <a:rPr lang="en-US" sz="800" dirty="0"/>
              <a:t>. 2019;44(7):700-706. </a:t>
            </a:r>
            <a:r>
              <a:rPr lang="en-US" sz="800" b="1" dirty="0"/>
              <a:t>3. </a:t>
            </a:r>
            <a:r>
              <a:rPr lang="en-US" sz="800" dirty="0"/>
              <a:t>Viscusi E, Minkowitz H, Winkle P, et al. </a:t>
            </a:r>
            <a:r>
              <a:rPr lang="en-US" sz="800" i="1" dirty="0"/>
              <a:t>Hernia.</a:t>
            </a:r>
            <a:r>
              <a:rPr lang="en-US" sz="800" dirty="0"/>
              <a:t> 2019;23(6):1071-1080. </a:t>
            </a:r>
            <a:r>
              <a:rPr lang="en-US" sz="800" b="1" dirty="0"/>
              <a:t>4. </a:t>
            </a:r>
            <a:r>
              <a:rPr lang="en-US" sz="800" dirty="0"/>
              <a:t>Lachiewicz PF, Lee G-C, Pollak R, et al. </a:t>
            </a:r>
            <a:r>
              <a:rPr lang="en-US" sz="800" i="1" dirty="0"/>
              <a:t>J Arthroplasty</a:t>
            </a:r>
            <a:r>
              <a:rPr lang="en-US" sz="800" dirty="0"/>
              <a:t>. 2020;35(10):2843-2851.</a:t>
            </a:r>
          </a:p>
        </p:txBody>
      </p:sp>
      <p:pic>
        <p:nvPicPr>
          <p:cNvPr id="16" name="Picture 15">
            <a:extLst>
              <a:ext uri="{FF2B5EF4-FFF2-40B4-BE49-F238E27FC236}">
                <a16:creationId xmlns:a16="http://schemas.microsoft.com/office/drawing/2014/main" id="{CCC52664-FDB2-2E41-8696-52313DCB1B9D}"/>
              </a:ext>
            </a:extLst>
          </p:cNvPr>
          <p:cNvPicPr>
            <a:picLocks noChangeAspect="1"/>
          </p:cNvPicPr>
          <p:nvPr/>
        </p:nvPicPr>
        <p:blipFill>
          <a:blip r:embed="rId3">
            <a:extLst>
              <a:ext uri="{28A0092B-C50C-407E-A947-70E740481C1C}">
                <a14:useLocalDpi xmlns:a14="http://schemas.microsoft.com/office/drawing/2010/main" val="0"/>
              </a:ext>
            </a:extLst>
          </a:blip>
          <a:srcRect t="13387" b="13387"/>
          <a:stretch/>
        </p:blipFill>
        <p:spPr>
          <a:xfrm>
            <a:off x="6737153" y="706802"/>
            <a:ext cx="5480974" cy="5404664"/>
          </a:xfrm>
          <a:prstGeom prst="rect">
            <a:avLst/>
          </a:prstGeom>
        </p:spPr>
      </p:pic>
      <p:sp>
        <p:nvSpPr>
          <p:cNvPr id="9" name="Footer Placeholder 4">
            <a:extLst>
              <a:ext uri="{FF2B5EF4-FFF2-40B4-BE49-F238E27FC236}">
                <a16:creationId xmlns:a16="http://schemas.microsoft.com/office/drawing/2014/main" id="{80EBCD44-99EF-2742-8EC3-3FA52E6E96A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914001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EDDD28-5638-0743-9151-5EF1EE037E40}"/>
              </a:ext>
            </a:extLst>
          </p:cNvPr>
          <p:cNvSpPr/>
          <p:nvPr/>
        </p:nvSpPr>
        <p:spPr>
          <a:xfrm>
            <a:off x="1165116" y="4395161"/>
            <a:ext cx="6144768" cy="1655064"/>
          </a:xfrm>
          <a:prstGeom prst="rect">
            <a:avLst/>
          </a:prstGeom>
          <a:solidFill>
            <a:srgbClr val="D6E9F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93D5791-0C0C-0E4A-A5DD-2A27AEE78FB7}"/>
              </a:ext>
            </a:extLst>
          </p:cNvPr>
          <p:cNvSpPr/>
          <p:nvPr/>
        </p:nvSpPr>
        <p:spPr>
          <a:xfrm>
            <a:off x="1165116" y="1861734"/>
            <a:ext cx="6144768" cy="1256777"/>
          </a:xfrm>
          <a:prstGeom prst="rect">
            <a:avLst/>
          </a:prstGeom>
          <a:solidFill>
            <a:srgbClr val="FF0000">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550D753-91DF-4982-A280-E146C3CCFC3D}"/>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6" name="Title 1">
            <a:extLst>
              <a:ext uri="{FF2B5EF4-FFF2-40B4-BE49-F238E27FC236}">
                <a16:creationId xmlns:a16="http://schemas.microsoft.com/office/drawing/2014/main" id="{6D14BA82-ACBB-4DEE-B87E-0E346168D5D6}"/>
              </a:ext>
            </a:extLst>
          </p:cNvPr>
          <p:cNvSpPr txBox="1">
            <a:spLocks/>
          </p:cNvSpPr>
          <p:nvPr/>
        </p:nvSpPr>
        <p:spPr>
          <a:xfrm>
            <a:off x="683171" y="373695"/>
            <a:ext cx="11073399" cy="9771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pPr>
              <a:lnSpc>
                <a:spcPct val="100000"/>
              </a:lnSpc>
            </a:pPr>
            <a:r>
              <a:rPr lang="en-US" dirty="0"/>
              <a:t>EPOCH TKA: Pain Intensity Score (NRS-R) Through 72 Hours, Adjusting for Opioid Rescue Medication Use</a:t>
            </a:r>
            <a:r>
              <a:rPr lang="en-US" baseline="30000" dirty="0"/>
              <a:t>1,a</a:t>
            </a:r>
            <a:endParaRPr lang="en-US" dirty="0"/>
          </a:p>
        </p:txBody>
      </p:sp>
      <p:sp>
        <p:nvSpPr>
          <p:cNvPr id="10" name="Rectangle 9">
            <a:extLst>
              <a:ext uri="{FF2B5EF4-FFF2-40B4-BE49-F238E27FC236}">
                <a16:creationId xmlns:a16="http://schemas.microsoft.com/office/drawing/2014/main" id="{A8FA0D06-C9A4-CD44-B894-9F36A37D1270}"/>
              </a:ext>
            </a:extLst>
          </p:cNvPr>
          <p:cNvSpPr/>
          <p:nvPr/>
        </p:nvSpPr>
        <p:spPr>
          <a:xfrm>
            <a:off x="7411280" y="5641107"/>
            <a:ext cx="4345289" cy="892552"/>
          </a:xfrm>
          <a:prstGeom prst="rect">
            <a:avLst/>
          </a:prstGeom>
        </p:spPr>
        <p:txBody>
          <a:bodyPr wrap="square" lIns="45720" rIns="45720" anchor="b" anchorCtr="0">
            <a:spAutoFit/>
          </a:bodyPr>
          <a:lstStyle/>
          <a:p>
            <a:endParaRPr lang="en-US" sz="800" dirty="0"/>
          </a:p>
          <a:p>
            <a:pPr>
              <a:spcAft>
                <a:spcPts val="600"/>
              </a:spcAft>
            </a:pPr>
            <a:r>
              <a:rPr lang="en-US" sz="800" b="1" dirty="0"/>
              <a:t>TKA:</a:t>
            </a:r>
            <a:r>
              <a:rPr lang="en-US" sz="800" dirty="0"/>
              <a:t> total knee arthroplasty. </a:t>
            </a:r>
            <a:r>
              <a:rPr lang="en-US" sz="800" b="1" dirty="0"/>
              <a:t>NRS-R: </a:t>
            </a:r>
            <a:r>
              <a:rPr lang="en-US" sz="800" dirty="0"/>
              <a:t>Numeric Rating Scale at Rest.</a:t>
            </a:r>
          </a:p>
          <a:p>
            <a:pPr>
              <a:spcAft>
                <a:spcPts val="600"/>
              </a:spcAft>
            </a:pPr>
            <a:r>
              <a:rPr lang="en-US" sz="800" b="1" dirty="0"/>
              <a:t>References: 1. </a:t>
            </a:r>
            <a:r>
              <a:rPr lang="en-US" sz="800" dirty="0"/>
              <a:t>ZYNRELEF [package insert]. San Diego, CA: Heron Therapeutics Inc; 2021.</a:t>
            </a:r>
          </a:p>
          <a:p>
            <a:r>
              <a:rPr lang="en-US" dirty="0"/>
              <a:t> </a:t>
            </a:r>
            <a:endParaRPr lang="en-US" sz="800" dirty="0"/>
          </a:p>
        </p:txBody>
      </p:sp>
      <p:sp>
        <p:nvSpPr>
          <p:cNvPr id="13" name="TextBox 12">
            <a:extLst>
              <a:ext uri="{FF2B5EF4-FFF2-40B4-BE49-F238E27FC236}">
                <a16:creationId xmlns:a16="http://schemas.microsoft.com/office/drawing/2014/main" id="{119184A3-F21C-E440-B697-5B057A243EF5}"/>
              </a:ext>
            </a:extLst>
          </p:cNvPr>
          <p:cNvSpPr txBox="1"/>
          <p:nvPr/>
        </p:nvSpPr>
        <p:spPr>
          <a:xfrm>
            <a:off x="7563144" y="4408125"/>
            <a:ext cx="3649541" cy="861774"/>
          </a:xfrm>
          <a:prstGeom prst="rect">
            <a:avLst/>
          </a:prstGeom>
          <a:noFill/>
        </p:spPr>
        <p:txBody>
          <a:bodyPr wrap="square" rtlCol="0">
            <a:spAutoFit/>
          </a:bodyPr>
          <a:lstStyle/>
          <a:p>
            <a:pPr>
              <a:spcBef>
                <a:spcPts val="1200"/>
              </a:spcBef>
            </a:pPr>
            <a:r>
              <a:rPr lang="en-US" sz="1000" b="1" dirty="0"/>
              <a:t>Saline Placebo (n = 53)</a:t>
            </a:r>
          </a:p>
          <a:p>
            <a:pPr>
              <a:spcBef>
                <a:spcPts val="1200"/>
              </a:spcBef>
            </a:pPr>
            <a:r>
              <a:rPr lang="en-US" sz="1000" b="1" dirty="0"/>
              <a:t>ZYNRELEF 400</a:t>
            </a:r>
            <a:r>
              <a:rPr lang="pl-PL" sz="1000" b="1" dirty="0"/>
              <a:t> mg/</a:t>
            </a:r>
            <a:r>
              <a:rPr lang="en-US" sz="1000" b="1" dirty="0"/>
              <a:t>12</a:t>
            </a:r>
            <a:r>
              <a:rPr lang="pl-PL" sz="1000" b="1" dirty="0"/>
              <a:t> mg </a:t>
            </a:r>
            <a:r>
              <a:rPr lang="en-US" sz="1000" b="1" dirty="0"/>
              <a:t>(n = 58)</a:t>
            </a:r>
          </a:p>
          <a:p>
            <a:pPr>
              <a:spcBef>
                <a:spcPts val="1200"/>
              </a:spcBef>
            </a:pPr>
            <a:r>
              <a:rPr lang="en-US" sz="1000" b="1" dirty="0"/>
              <a:t>ZYNRELEF 400 mg/12 mg + Ropivacaine 50 mg (n = 56)</a:t>
            </a:r>
          </a:p>
        </p:txBody>
      </p:sp>
      <p:sp>
        <p:nvSpPr>
          <p:cNvPr id="5" name="TextBox 4">
            <a:extLst>
              <a:ext uri="{FF2B5EF4-FFF2-40B4-BE49-F238E27FC236}">
                <a16:creationId xmlns:a16="http://schemas.microsoft.com/office/drawing/2014/main" id="{A0579EC1-9654-004F-BAA9-21743AF99432}"/>
              </a:ext>
            </a:extLst>
          </p:cNvPr>
          <p:cNvSpPr txBox="1"/>
          <p:nvPr/>
        </p:nvSpPr>
        <p:spPr>
          <a:xfrm>
            <a:off x="7366677" y="5563441"/>
            <a:ext cx="3717636" cy="338554"/>
          </a:xfrm>
          <a:prstGeom prst="rect">
            <a:avLst/>
          </a:prstGeom>
          <a:noFill/>
        </p:spPr>
        <p:txBody>
          <a:bodyPr wrap="square" rtlCol="0">
            <a:spAutoFit/>
          </a:bodyPr>
          <a:lstStyle/>
          <a:p>
            <a:r>
              <a:rPr lang="en-US" sz="800" baseline="30000" dirty="0"/>
              <a:t>a</a:t>
            </a:r>
            <a:r>
              <a:rPr lang="en-US" sz="800" dirty="0"/>
              <a:t>Pain scores reported adjusting for opioid rescue medication use.</a:t>
            </a:r>
            <a:r>
              <a:rPr lang="en-US" sz="800" b="1" baseline="30000" dirty="0"/>
              <a:t> </a:t>
            </a:r>
            <a:endParaRPr lang="en-US" sz="800" dirty="0"/>
          </a:p>
          <a:p>
            <a:endParaRPr lang="en-US" sz="800" dirty="0"/>
          </a:p>
        </p:txBody>
      </p:sp>
      <p:sp>
        <p:nvSpPr>
          <p:cNvPr id="8" name="Oval 7">
            <a:extLst>
              <a:ext uri="{FF2B5EF4-FFF2-40B4-BE49-F238E27FC236}">
                <a16:creationId xmlns:a16="http://schemas.microsoft.com/office/drawing/2014/main" id="{CA5E6709-8A1E-E248-8826-8E5D7855E7B2}"/>
              </a:ext>
            </a:extLst>
          </p:cNvPr>
          <p:cNvSpPr/>
          <p:nvPr/>
        </p:nvSpPr>
        <p:spPr>
          <a:xfrm>
            <a:off x="7411280" y="4447881"/>
            <a:ext cx="161634" cy="161634"/>
          </a:xfrm>
          <a:prstGeom prst="ellipse">
            <a:avLst/>
          </a:prstGeom>
          <a:solidFill>
            <a:srgbClr val="898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AEB3027-DB2A-FE4E-B7B0-45EDF710BBCC}"/>
              </a:ext>
            </a:extLst>
          </p:cNvPr>
          <p:cNvSpPr/>
          <p:nvPr/>
        </p:nvSpPr>
        <p:spPr>
          <a:xfrm>
            <a:off x="7411280" y="4752681"/>
            <a:ext cx="161634" cy="161634"/>
          </a:xfrm>
          <a:prstGeom prst="ellipse">
            <a:avLst/>
          </a:prstGeom>
          <a:solidFill>
            <a:srgbClr val="481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7EC1214-A175-834A-B40A-FA8223C326BA}"/>
              </a:ext>
            </a:extLst>
          </p:cNvPr>
          <p:cNvSpPr/>
          <p:nvPr/>
        </p:nvSpPr>
        <p:spPr>
          <a:xfrm>
            <a:off x="7411280" y="5030977"/>
            <a:ext cx="161634" cy="161634"/>
          </a:xfrm>
          <a:prstGeom prst="ellipse">
            <a:avLst/>
          </a:prstGeom>
          <a:solidFill>
            <a:srgbClr val="A76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77F15EF1-09BE-354A-9477-D22153E46890}"/>
              </a:ext>
            </a:extLst>
          </p:cNvPr>
          <p:cNvCxnSpPr/>
          <p:nvPr/>
        </p:nvCxnSpPr>
        <p:spPr>
          <a:xfrm flipV="1">
            <a:off x="606807" y="2824742"/>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B19108-65B8-B14D-8AA9-A5CFE9B9CE13}"/>
              </a:ext>
            </a:extLst>
          </p:cNvPr>
          <p:cNvSpPr/>
          <p:nvPr/>
        </p:nvSpPr>
        <p:spPr>
          <a:xfrm rot="16200000">
            <a:off x="-310861" y="3799914"/>
            <a:ext cx="15071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5"/>
                </a:solidFill>
                <a:effectLst/>
                <a:uLnTx/>
                <a:uFillTx/>
                <a:latin typeface="Arial"/>
                <a:ea typeface="+mn-ea"/>
                <a:cs typeface="+mn-cs"/>
              </a:rPr>
              <a:t>Increasing Pain</a:t>
            </a:r>
            <a:endParaRPr kumimoji="0" lang="en-US" sz="18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20" name="TextBox 19">
            <a:extLst>
              <a:ext uri="{FF2B5EF4-FFF2-40B4-BE49-F238E27FC236}">
                <a16:creationId xmlns:a16="http://schemas.microsoft.com/office/drawing/2014/main" id="{551C0E40-6D9C-2D42-89E0-30E101C38030}"/>
              </a:ext>
            </a:extLst>
          </p:cNvPr>
          <p:cNvSpPr txBox="1"/>
          <p:nvPr/>
        </p:nvSpPr>
        <p:spPr>
          <a:xfrm>
            <a:off x="6018200" y="5734823"/>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C3F94"/>
                </a:solidFill>
                <a:effectLst/>
                <a:uLnTx/>
                <a:uFillTx/>
              </a:rPr>
              <a:t>Mild Pain</a:t>
            </a:r>
          </a:p>
        </p:txBody>
      </p:sp>
      <p:sp>
        <p:nvSpPr>
          <p:cNvPr id="22" name="TextBox 21">
            <a:extLst>
              <a:ext uri="{FF2B5EF4-FFF2-40B4-BE49-F238E27FC236}">
                <a16:creationId xmlns:a16="http://schemas.microsoft.com/office/drawing/2014/main" id="{782C2F73-473C-A448-912E-B616309EB3EF}"/>
              </a:ext>
            </a:extLst>
          </p:cNvPr>
          <p:cNvSpPr txBox="1"/>
          <p:nvPr/>
        </p:nvSpPr>
        <p:spPr>
          <a:xfrm>
            <a:off x="6018200" y="1916829"/>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rPr>
              <a:t>Severe Pain</a:t>
            </a:r>
          </a:p>
        </p:txBody>
      </p:sp>
      <p:sp>
        <p:nvSpPr>
          <p:cNvPr id="26" name="TextBox 25">
            <a:extLst>
              <a:ext uri="{FF2B5EF4-FFF2-40B4-BE49-F238E27FC236}">
                <a16:creationId xmlns:a16="http://schemas.microsoft.com/office/drawing/2014/main" id="{D7F944B2-3034-5E4A-ABBE-7472CD3821FD}"/>
              </a:ext>
            </a:extLst>
          </p:cNvPr>
          <p:cNvSpPr txBox="1"/>
          <p:nvPr/>
        </p:nvSpPr>
        <p:spPr>
          <a:xfrm>
            <a:off x="6018200" y="5734823"/>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C3F94"/>
                </a:solidFill>
                <a:effectLst/>
                <a:uLnTx/>
                <a:uFillTx/>
              </a:rPr>
              <a:t>Mild Pain</a:t>
            </a:r>
          </a:p>
        </p:txBody>
      </p:sp>
      <p:grpSp>
        <p:nvGrpSpPr>
          <p:cNvPr id="27" name="Group 26">
            <a:extLst>
              <a:ext uri="{FF2B5EF4-FFF2-40B4-BE49-F238E27FC236}">
                <a16:creationId xmlns:a16="http://schemas.microsoft.com/office/drawing/2014/main" id="{3A1A29D4-AEF1-2245-898A-106CA6D5EC8D}"/>
              </a:ext>
            </a:extLst>
          </p:cNvPr>
          <p:cNvGrpSpPr/>
          <p:nvPr/>
        </p:nvGrpSpPr>
        <p:grpSpPr>
          <a:xfrm>
            <a:off x="1134711" y="6066030"/>
            <a:ext cx="892115" cy="196977"/>
            <a:chOff x="1144236" y="4996461"/>
            <a:chExt cx="892115" cy="230575"/>
          </a:xfrm>
        </p:grpSpPr>
        <p:sp>
          <p:nvSpPr>
            <p:cNvPr id="28" name="Rectangle 27">
              <a:extLst>
                <a:ext uri="{FF2B5EF4-FFF2-40B4-BE49-F238E27FC236}">
                  <a16:creationId xmlns:a16="http://schemas.microsoft.com/office/drawing/2014/main" id="{99CCD057-AA59-6847-8B65-AED1397E925F}"/>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TextBox 5">
              <a:extLst>
                <a:ext uri="{FF2B5EF4-FFF2-40B4-BE49-F238E27FC236}">
                  <a16:creationId xmlns:a16="http://schemas.microsoft.com/office/drawing/2014/main" id="{476ECC29-EE76-A848-89E1-3F235EE94473}"/>
                </a:ext>
              </a:extLst>
            </p:cNvPr>
            <p:cNvSpPr txBox="1"/>
            <p:nvPr/>
          </p:nvSpPr>
          <p:spPr>
            <a:xfrm>
              <a:off x="1207027" y="4996461"/>
              <a:ext cx="829324" cy="230575"/>
            </a:xfrm>
            <a:prstGeom prst="rect">
              <a:avLst/>
            </a:prstGeom>
            <a:noFill/>
          </p:spPr>
          <p:txBody>
            <a:bodyPr wrap="square" lIns="18288" tIns="36576"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1        4         8 </a:t>
              </a:r>
            </a:p>
          </p:txBody>
        </p:sp>
      </p:grpSp>
      <p:sp>
        <p:nvSpPr>
          <p:cNvPr id="4" name="Rectangle 3">
            <a:extLst>
              <a:ext uri="{FF2B5EF4-FFF2-40B4-BE49-F238E27FC236}">
                <a16:creationId xmlns:a16="http://schemas.microsoft.com/office/drawing/2014/main" id="{BD2C939C-ABB3-F248-8634-7B617E40E1AD}"/>
              </a:ext>
            </a:extLst>
          </p:cNvPr>
          <p:cNvSpPr/>
          <p:nvPr/>
        </p:nvSpPr>
        <p:spPr>
          <a:xfrm>
            <a:off x="1134711" y="6087383"/>
            <a:ext cx="55299" cy="175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hart 11">
            <a:extLst>
              <a:ext uri="{FF2B5EF4-FFF2-40B4-BE49-F238E27FC236}">
                <a16:creationId xmlns:a16="http://schemas.microsoft.com/office/drawing/2014/main" id="{D4183F5D-545C-5249-BC35-0A7C37F0A381}"/>
              </a:ext>
            </a:extLst>
          </p:cNvPr>
          <p:cNvGraphicFramePr/>
          <p:nvPr>
            <p:extLst>
              <p:ext uri="{D42A27DB-BD31-4B8C-83A1-F6EECF244321}">
                <p14:modId xmlns:p14="http://schemas.microsoft.com/office/powerpoint/2010/main" val="3665073237"/>
              </p:ext>
            </p:extLst>
          </p:nvPr>
        </p:nvGraphicFramePr>
        <p:xfrm>
          <a:off x="757385" y="1644625"/>
          <a:ext cx="6700960" cy="44214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970215F0-7120-AF43-A10C-A3C5773BDCE8}"/>
              </a:ext>
            </a:extLst>
          </p:cNvPr>
          <p:cNvGraphicFramePr/>
          <p:nvPr>
            <p:extLst>
              <p:ext uri="{D42A27DB-BD31-4B8C-83A1-F6EECF244321}">
                <p14:modId xmlns:p14="http://schemas.microsoft.com/office/powerpoint/2010/main" val="2557488297"/>
              </p:ext>
            </p:extLst>
          </p:nvPr>
        </p:nvGraphicFramePr>
        <p:xfrm>
          <a:off x="630570" y="1801703"/>
          <a:ext cx="9995786" cy="4634911"/>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BC73F9F4-EFC5-6E4B-B8D3-C7D0358FF724}"/>
              </a:ext>
            </a:extLst>
          </p:cNvPr>
          <p:cNvSpPr/>
          <p:nvPr/>
        </p:nvSpPr>
        <p:spPr>
          <a:xfrm>
            <a:off x="7411279" y="1811020"/>
            <a:ext cx="3801405" cy="2308324"/>
          </a:xfrm>
          <a:prstGeom prst="rect">
            <a:avLst/>
          </a:prstGeom>
        </p:spPr>
        <p:txBody>
          <a:bodyPr wrap="square">
            <a:spAutoFit/>
          </a:bodyPr>
          <a:lstStyle/>
          <a:p>
            <a:pPr>
              <a:spcAft>
                <a:spcPts val="600"/>
              </a:spcAft>
            </a:pPr>
            <a:r>
              <a:rPr lang="en-US" sz="1600" b="1" dirty="0">
                <a:solidFill>
                  <a:schemeClr val="accent3">
                    <a:lumMod val="50000"/>
                  </a:schemeClr>
                </a:solidFill>
                <a:latin typeface="Helvetica" pitchFamily="2" charset="0"/>
              </a:rPr>
              <a:t>ZYNRELEF vs placebo:</a:t>
            </a:r>
          </a:p>
          <a:p>
            <a:pPr>
              <a:spcAft>
                <a:spcPts val="600"/>
              </a:spcAft>
            </a:pPr>
            <a:r>
              <a:rPr lang="en-US" sz="1200" b="1" dirty="0">
                <a:solidFill>
                  <a:schemeClr val="accent3">
                    <a:lumMod val="50000"/>
                  </a:schemeClr>
                </a:solidFill>
                <a:latin typeface="Helvetica" pitchFamily="2" charset="0"/>
              </a:rPr>
              <a:t>AUC</a:t>
            </a:r>
            <a:r>
              <a:rPr lang="en-US" sz="1200" b="1" baseline="-25000" dirty="0">
                <a:solidFill>
                  <a:schemeClr val="accent3">
                    <a:lumMod val="50000"/>
                  </a:schemeClr>
                </a:solidFill>
                <a:latin typeface="Helvetica" pitchFamily="2" charset="0"/>
              </a:rPr>
              <a:t>0-48</a:t>
            </a:r>
            <a:r>
              <a:rPr lang="en-US" sz="1200" b="1" dirty="0">
                <a:solidFill>
                  <a:schemeClr val="accent3">
                    <a:lumMod val="50000"/>
                  </a:schemeClr>
                </a:solidFill>
                <a:latin typeface="Helvetica" pitchFamily="2" charset="0"/>
              </a:rPr>
              <a:t>   </a:t>
            </a:r>
            <a:r>
              <a:rPr lang="en-US" sz="1200" b="1" i="1" dirty="0">
                <a:solidFill>
                  <a:srgbClr val="668C83"/>
                </a:solidFill>
                <a:latin typeface="Helvetica" pitchFamily="2" charset="0"/>
              </a:rPr>
              <a:t>P</a:t>
            </a:r>
            <a:r>
              <a:rPr lang="en-US" sz="1200" b="1" dirty="0">
                <a:solidFill>
                  <a:srgbClr val="668C83"/>
                </a:solidFill>
                <a:latin typeface="Helvetica" pitchFamily="2" charset="0"/>
              </a:rPr>
              <a:t> = .0002</a:t>
            </a:r>
          </a:p>
          <a:p>
            <a:pPr>
              <a:spcAft>
                <a:spcPts val="600"/>
              </a:spcAft>
            </a:pPr>
            <a:r>
              <a:rPr lang="en-US" sz="1200" b="1" dirty="0">
                <a:solidFill>
                  <a:schemeClr val="accent3">
                    <a:lumMod val="50000"/>
                  </a:schemeClr>
                </a:solidFill>
                <a:latin typeface="Helvetica" pitchFamily="2" charset="0"/>
              </a:rPr>
              <a:t>AUC</a:t>
            </a:r>
            <a:r>
              <a:rPr lang="en-US" sz="1200" b="1" baseline="-25000" dirty="0">
                <a:solidFill>
                  <a:schemeClr val="accent3">
                    <a:lumMod val="50000"/>
                  </a:schemeClr>
                </a:solidFill>
                <a:latin typeface="Helvetica" pitchFamily="2" charset="0"/>
              </a:rPr>
              <a:t>0-72</a:t>
            </a:r>
            <a:r>
              <a:rPr lang="en-US" sz="1200" b="1" dirty="0">
                <a:solidFill>
                  <a:schemeClr val="accent3">
                    <a:lumMod val="50000"/>
                  </a:schemeClr>
                </a:solidFill>
                <a:latin typeface="Helvetica" pitchFamily="2" charset="0"/>
              </a:rPr>
              <a:t>   </a:t>
            </a:r>
            <a:r>
              <a:rPr lang="en-US" sz="1200" b="1" i="1" dirty="0">
                <a:solidFill>
                  <a:srgbClr val="668C83"/>
                </a:solidFill>
                <a:latin typeface="Helvetica" pitchFamily="2" charset="0"/>
              </a:rPr>
              <a:t>P</a:t>
            </a:r>
            <a:r>
              <a:rPr lang="en-US" sz="1200" b="1" dirty="0">
                <a:solidFill>
                  <a:srgbClr val="668C83"/>
                </a:solidFill>
                <a:latin typeface="Helvetica" pitchFamily="2" charset="0"/>
              </a:rPr>
              <a:t> = .0004</a:t>
            </a:r>
          </a:p>
          <a:p>
            <a:pPr>
              <a:spcAft>
                <a:spcPts val="600"/>
              </a:spcAft>
            </a:pPr>
            <a:endParaRPr lang="en-US" b="1" dirty="0">
              <a:solidFill>
                <a:schemeClr val="accent3">
                  <a:lumMod val="50000"/>
                </a:schemeClr>
              </a:solidFill>
              <a:latin typeface="Helvetica" pitchFamily="2" charset="0"/>
            </a:endParaRPr>
          </a:p>
          <a:p>
            <a:pPr>
              <a:spcAft>
                <a:spcPts val="600"/>
              </a:spcAft>
            </a:pPr>
            <a:r>
              <a:rPr lang="en-US" sz="1600" b="1" dirty="0">
                <a:solidFill>
                  <a:schemeClr val="accent3">
                    <a:lumMod val="50000"/>
                  </a:schemeClr>
                </a:solidFill>
                <a:latin typeface="Helvetica" pitchFamily="2" charset="0"/>
              </a:rPr>
              <a:t>ZYNRELEF + Ropivacaine </a:t>
            </a:r>
            <a:br>
              <a:rPr lang="en-US" sz="1600" b="1" dirty="0">
                <a:solidFill>
                  <a:schemeClr val="accent3">
                    <a:lumMod val="50000"/>
                  </a:schemeClr>
                </a:solidFill>
                <a:latin typeface="Helvetica" pitchFamily="2" charset="0"/>
              </a:rPr>
            </a:br>
            <a:r>
              <a:rPr lang="en-US" sz="1600" b="1" dirty="0">
                <a:solidFill>
                  <a:schemeClr val="accent3">
                    <a:lumMod val="50000"/>
                  </a:schemeClr>
                </a:solidFill>
                <a:latin typeface="Helvetica" pitchFamily="2" charset="0"/>
              </a:rPr>
              <a:t>vs placebo:</a:t>
            </a:r>
          </a:p>
          <a:p>
            <a:pPr>
              <a:spcAft>
                <a:spcPts val="600"/>
              </a:spcAft>
            </a:pPr>
            <a:r>
              <a:rPr lang="en-US" sz="1200" b="1" dirty="0">
                <a:solidFill>
                  <a:schemeClr val="accent3">
                    <a:lumMod val="50000"/>
                  </a:schemeClr>
                </a:solidFill>
                <a:latin typeface="Helvetica" pitchFamily="2" charset="0"/>
              </a:rPr>
              <a:t>AUC</a:t>
            </a:r>
            <a:r>
              <a:rPr lang="en-US" sz="1200" b="1" baseline="-25000" dirty="0">
                <a:solidFill>
                  <a:schemeClr val="accent3">
                    <a:lumMod val="50000"/>
                  </a:schemeClr>
                </a:solidFill>
                <a:latin typeface="Helvetica" pitchFamily="2" charset="0"/>
              </a:rPr>
              <a:t>0-48</a:t>
            </a:r>
            <a:r>
              <a:rPr lang="en-US" sz="1200" b="1" dirty="0">
                <a:solidFill>
                  <a:schemeClr val="accent3">
                    <a:lumMod val="50000"/>
                  </a:schemeClr>
                </a:solidFill>
                <a:latin typeface="Helvetica" pitchFamily="2" charset="0"/>
              </a:rPr>
              <a:t>   </a:t>
            </a:r>
            <a:r>
              <a:rPr lang="en-US" sz="1200" b="1" i="1" dirty="0">
                <a:solidFill>
                  <a:srgbClr val="668C83"/>
                </a:solidFill>
                <a:latin typeface="Helvetica" pitchFamily="2" charset="0"/>
              </a:rPr>
              <a:t>P</a:t>
            </a:r>
            <a:r>
              <a:rPr lang="en-US" sz="1200" b="1" dirty="0">
                <a:solidFill>
                  <a:srgbClr val="668C83"/>
                </a:solidFill>
                <a:latin typeface="Helvetica" pitchFamily="2" charset="0"/>
              </a:rPr>
              <a:t> &lt; .0001</a:t>
            </a:r>
          </a:p>
          <a:p>
            <a:pPr>
              <a:spcAft>
                <a:spcPts val="600"/>
              </a:spcAft>
            </a:pPr>
            <a:r>
              <a:rPr lang="en-US" sz="1200" b="1" dirty="0">
                <a:solidFill>
                  <a:schemeClr val="accent3">
                    <a:lumMod val="50000"/>
                  </a:schemeClr>
                </a:solidFill>
                <a:latin typeface="Helvetica" pitchFamily="2" charset="0"/>
              </a:rPr>
              <a:t>AUC</a:t>
            </a:r>
            <a:r>
              <a:rPr lang="en-US" sz="1200" b="1" baseline="-25000" dirty="0">
                <a:solidFill>
                  <a:schemeClr val="accent3">
                    <a:lumMod val="50000"/>
                  </a:schemeClr>
                </a:solidFill>
                <a:latin typeface="Helvetica" pitchFamily="2" charset="0"/>
              </a:rPr>
              <a:t>0-72</a:t>
            </a:r>
            <a:r>
              <a:rPr lang="en-US" sz="1200" b="1" dirty="0">
                <a:solidFill>
                  <a:schemeClr val="accent3">
                    <a:lumMod val="50000"/>
                  </a:schemeClr>
                </a:solidFill>
                <a:latin typeface="Helvetica" pitchFamily="2" charset="0"/>
              </a:rPr>
              <a:t>   </a:t>
            </a:r>
            <a:r>
              <a:rPr lang="en-US" sz="1200" b="1" i="1" dirty="0">
                <a:solidFill>
                  <a:srgbClr val="668C83"/>
                </a:solidFill>
                <a:latin typeface="Helvetica" pitchFamily="2" charset="0"/>
              </a:rPr>
              <a:t>P</a:t>
            </a:r>
            <a:r>
              <a:rPr lang="en-US" sz="1200" b="1" dirty="0">
                <a:solidFill>
                  <a:srgbClr val="668C83"/>
                </a:solidFill>
                <a:latin typeface="Helvetica" pitchFamily="2" charset="0"/>
              </a:rPr>
              <a:t> &lt; .0001</a:t>
            </a:r>
            <a:endParaRPr lang="en-US" sz="1200" b="1" dirty="0">
              <a:solidFill>
                <a:srgbClr val="668C83"/>
              </a:solidFill>
              <a:effectLst/>
              <a:latin typeface="Helvetica" pitchFamily="2" charset="0"/>
            </a:endParaRPr>
          </a:p>
        </p:txBody>
      </p:sp>
      <p:sp>
        <p:nvSpPr>
          <p:cNvPr id="31" name="Footer Placeholder 4">
            <a:extLst>
              <a:ext uri="{FF2B5EF4-FFF2-40B4-BE49-F238E27FC236}">
                <a16:creationId xmlns:a16="http://schemas.microsoft.com/office/drawing/2014/main" id="{AA25D0BF-4CA9-644B-9B7B-FE4DAE1FF008}"/>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42593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608536-586A-404D-9F83-E1F8C6FE93E8}"/>
              </a:ext>
            </a:extLst>
          </p:cNvPr>
          <p:cNvSpPr/>
          <p:nvPr/>
        </p:nvSpPr>
        <p:spPr>
          <a:xfrm>
            <a:off x="7411280" y="5186163"/>
            <a:ext cx="4542181" cy="1508105"/>
          </a:xfrm>
          <a:prstGeom prst="rect">
            <a:avLst/>
          </a:prstGeom>
        </p:spPr>
        <p:txBody>
          <a:bodyPr wrap="square" lIns="45720" rIns="45720" anchor="b" anchorCtr="0">
            <a:spAutoFit/>
          </a:bodyPr>
          <a:lstStyle/>
          <a:p>
            <a:pPr>
              <a:spcAft>
                <a:spcPts val="600"/>
              </a:spcAft>
            </a:pPr>
            <a:r>
              <a:rPr lang="en-US" sz="800" baseline="30000" dirty="0"/>
              <a:t>a</a:t>
            </a:r>
            <a:r>
              <a:rPr lang="en-US" sz="800" dirty="0"/>
              <a:t>Nominal </a:t>
            </a:r>
            <a:r>
              <a:rPr lang="en-US" sz="800" i="1" dirty="0"/>
              <a:t>P</a:t>
            </a:r>
            <a:r>
              <a:rPr lang="en-US" sz="800" dirty="0"/>
              <a:t> value not controlled for multiplicity. This analysis is appropriate since ZYNRELEF patients consumed fewer opioids, and is clinically meaningful because it demonstrates that ZYNRELEF patients experienced less pain even while consuming fewer opioids. Analysis represents data from Cohort 2. </a:t>
            </a:r>
          </a:p>
          <a:p>
            <a:pPr>
              <a:spcAft>
                <a:spcPts val="600"/>
              </a:spcAft>
            </a:pPr>
            <a:r>
              <a:rPr lang="en-US" sz="800" b="1" dirty="0"/>
              <a:t>TKA:</a:t>
            </a:r>
            <a:r>
              <a:rPr lang="en-US" sz="800" dirty="0"/>
              <a:t> total knee arthroplasty. </a:t>
            </a:r>
            <a:r>
              <a:rPr lang="en-US" sz="800" b="1" dirty="0"/>
              <a:t>NRS-R: </a:t>
            </a:r>
            <a:r>
              <a:rPr lang="en-US" sz="800" dirty="0"/>
              <a:t>Numeric Rating Scale at Rest.</a:t>
            </a:r>
            <a:br>
              <a:rPr lang="en-US" sz="800" dirty="0"/>
            </a:br>
            <a:r>
              <a:rPr lang="en-US" sz="800" b="1" dirty="0"/>
              <a:t>AUC: </a:t>
            </a:r>
            <a:r>
              <a:rPr lang="en-US" sz="800" dirty="0"/>
              <a:t>area under the curve.</a:t>
            </a:r>
          </a:p>
          <a:p>
            <a:pPr lvl="0"/>
            <a:r>
              <a:rPr lang="en-US" sz="800" b="1" dirty="0"/>
              <a:t>References: 1. </a:t>
            </a:r>
            <a:r>
              <a:rPr lang="en-US" sz="800" dirty="0"/>
              <a:t>Lachiewicz PF, Lee G-C, Pollak R, et al. </a:t>
            </a:r>
            <a:r>
              <a:rPr lang="en-US" sz="800" i="1" dirty="0"/>
              <a:t>J Arthroplasty</a:t>
            </a:r>
            <a:r>
              <a:rPr lang="en-US" sz="800" dirty="0"/>
              <a:t>. 2020;35(10):2843-2851. </a:t>
            </a:r>
            <a:r>
              <a:rPr lang="en-US" sz="800" b="1" dirty="0"/>
              <a:t>2.</a:t>
            </a:r>
            <a:r>
              <a:rPr lang="en-US" sz="800" dirty="0"/>
              <a:t> Data on file. Study HTX-011-209. San Diego, CA: Heron Therapeutics Inc; 2018.  </a:t>
            </a:r>
          </a:p>
          <a:p>
            <a:r>
              <a:rPr lang="en-US" dirty="0"/>
              <a:t> </a:t>
            </a:r>
            <a:endParaRPr lang="en-US" sz="800" dirty="0"/>
          </a:p>
        </p:txBody>
      </p:sp>
      <p:sp>
        <p:nvSpPr>
          <p:cNvPr id="22" name="Rectangle 21">
            <a:extLst>
              <a:ext uri="{FF2B5EF4-FFF2-40B4-BE49-F238E27FC236}">
                <a16:creationId xmlns:a16="http://schemas.microsoft.com/office/drawing/2014/main" id="{7A9957EC-1AF6-4576-AE99-B4AA5A298A75}"/>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6" name="TextBox 25">
            <a:extLst>
              <a:ext uri="{FF2B5EF4-FFF2-40B4-BE49-F238E27FC236}">
                <a16:creationId xmlns:a16="http://schemas.microsoft.com/office/drawing/2014/main" id="{012D3A4A-FD58-445C-9940-964B064B1FB1}"/>
              </a:ext>
            </a:extLst>
          </p:cNvPr>
          <p:cNvSpPr txBox="1"/>
          <p:nvPr/>
        </p:nvSpPr>
        <p:spPr>
          <a:xfrm>
            <a:off x="7424045" y="2862529"/>
            <a:ext cx="4155656" cy="1184940"/>
          </a:xfrm>
          <a:prstGeom prst="rect">
            <a:avLst/>
          </a:prstGeom>
          <a:noFill/>
        </p:spPr>
        <p:txBody>
          <a:bodyPr wrap="square" rtlCol="0">
            <a:spAutoFit/>
          </a:bodyPr>
          <a:lstStyle/>
          <a:p>
            <a:pPr>
              <a:spcAft>
                <a:spcPts val="600"/>
              </a:spcAft>
              <a:tabLst>
                <a:tab pos="2806700" algn="l"/>
              </a:tabLst>
            </a:pPr>
            <a:r>
              <a:rPr lang="en-US" sz="1600" b="1" dirty="0">
                <a:solidFill>
                  <a:schemeClr val="accent3">
                    <a:lumMod val="50000"/>
                  </a:schemeClr>
                </a:solidFill>
              </a:rPr>
              <a:t>ZYNRELEF vs bupivacaine:  </a:t>
            </a:r>
            <a:endParaRPr lang="en-US" sz="1600" b="1" dirty="0">
              <a:solidFill>
                <a:schemeClr val="accent3"/>
              </a:solidFill>
            </a:endParaRPr>
          </a:p>
          <a:p>
            <a:pPr>
              <a:spcAft>
                <a:spcPts val="600"/>
              </a:spcAft>
              <a:tabLst>
                <a:tab pos="2806700" algn="l"/>
              </a:tabLst>
            </a:pPr>
            <a:r>
              <a:rPr lang="en-US" sz="1200" b="1" dirty="0">
                <a:solidFill>
                  <a:schemeClr val="accent3">
                    <a:lumMod val="50000"/>
                  </a:schemeClr>
                </a:solidFill>
              </a:rPr>
              <a:t>AUC</a:t>
            </a:r>
            <a:r>
              <a:rPr lang="en-US" sz="1200" b="1" baseline="-25000" dirty="0">
                <a:solidFill>
                  <a:schemeClr val="accent3">
                    <a:lumMod val="50000"/>
                  </a:schemeClr>
                </a:solidFill>
              </a:rPr>
              <a:t>0-48</a:t>
            </a:r>
            <a:r>
              <a:rPr lang="en-US" sz="1200" b="1" dirty="0">
                <a:solidFill>
                  <a:schemeClr val="accent3">
                    <a:lumMod val="50000"/>
                  </a:schemeClr>
                </a:solidFill>
              </a:rPr>
              <a:t> </a:t>
            </a:r>
            <a:r>
              <a:rPr lang="en-US" sz="1200" b="1" dirty="0">
                <a:solidFill>
                  <a:srgbClr val="668C83"/>
                </a:solidFill>
              </a:rPr>
              <a:t>  </a:t>
            </a:r>
            <a:r>
              <a:rPr lang="en-US" sz="1200" b="1" i="1" dirty="0">
                <a:solidFill>
                  <a:srgbClr val="668C83"/>
                </a:solidFill>
              </a:rPr>
              <a:t>P = .</a:t>
            </a:r>
            <a:r>
              <a:rPr lang="en-US" sz="1200" b="1" dirty="0">
                <a:solidFill>
                  <a:srgbClr val="668C83"/>
                </a:solidFill>
              </a:rPr>
              <a:t>0070</a:t>
            </a:r>
            <a:r>
              <a:rPr lang="en-US" sz="1200" b="1" baseline="30000" dirty="0">
                <a:solidFill>
                  <a:srgbClr val="668C83"/>
                </a:solidFill>
              </a:rPr>
              <a:t>a</a:t>
            </a:r>
            <a:endParaRPr lang="en-US" sz="1200" b="1" dirty="0">
              <a:solidFill>
                <a:srgbClr val="668C83"/>
              </a:solidFill>
            </a:endParaRPr>
          </a:p>
          <a:p>
            <a:pPr>
              <a:spcAft>
                <a:spcPts val="600"/>
              </a:spcAft>
              <a:tabLst>
                <a:tab pos="2806700" algn="l"/>
              </a:tabLst>
            </a:pPr>
            <a:r>
              <a:rPr lang="en-US" sz="1200" b="1" dirty="0">
                <a:solidFill>
                  <a:schemeClr val="accent3">
                    <a:lumMod val="50000"/>
                  </a:schemeClr>
                </a:solidFill>
              </a:rPr>
              <a:t>AUC</a:t>
            </a:r>
            <a:r>
              <a:rPr lang="en-US" sz="1200" b="1" baseline="-25000" dirty="0">
                <a:solidFill>
                  <a:schemeClr val="accent3">
                    <a:lumMod val="50000"/>
                  </a:schemeClr>
                </a:solidFill>
              </a:rPr>
              <a:t>0-72</a:t>
            </a:r>
            <a:r>
              <a:rPr lang="en-US" sz="1200" b="1" dirty="0">
                <a:solidFill>
                  <a:schemeClr val="accent3">
                    <a:lumMod val="50000"/>
                  </a:schemeClr>
                </a:solidFill>
              </a:rPr>
              <a:t>   </a:t>
            </a:r>
            <a:r>
              <a:rPr lang="en-US" sz="1200" b="1" i="1" dirty="0">
                <a:solidFill>
                  <a:srgbClr val="668C83"/>
                </a:solidFill>
              </a:rPr>
              <a:t>P =</a:t>
            </a:r>
            <a:r>
              <a:rPr lang="en-US" sz="1200" b="1" dirty="0">
                <a:solidFill>
                  <a:srgbClr val="668C83"/>
                </a:solidFill>
              </a:rPr>
              <a:t> .0269</a:t>
            </a:r>
            <a:r>
              <a:rPr lang="en-US" sz="1200" b="1" baseline="30000" dirty="0">
                <a:solidFill>
                  <a:srgbClr val="668C83"/>
                </a:solidFill>
              </a:rPr>
              <a:t>a</a:t>
            </a:r>
            <a:endParaRPr lang="en-US" sz="1200" b="1" dirty="0">
              <a:solidFill>
                <a:srgbClr val="668C83"/>
              </a:solidFill>
            </a:endParaRPr>
          </a:p>
          <a:p>
            <a:pPr>
              <a:spcAft>
                <a:spcPts val="600"/>
              </a:spcAft>
              <a:tabLst>
                <a:tab pos="2806700" algn="l"/>
              </a:tabLst>
            </a:pPr>
            <a:endParaRPr lang="en-US" sz="1600" b="1" dirty="0">
              <a:solidFill>
                <a:schemeClr val="accent3"/>
              </a:solidFill>
            </a:endParaRPr>
          </a:p>
        </p:txBody>
      </p:sp>
      <p:sp>
        <p:nvSpPr>
          <p:cNvPr id="30" name="Title 1">
            <a:extLst>
              <a:ext uri="{FF2B5EF4-FFF2-40B4-BE49-F238E27FC236}">
                <a16:creationId xmlns:a16="http://schemas.microsoft.com/office/drawing/2014/main" id="{C6CA0310-DC51-344B-BB76-7A88AEF4D2C4}"/>
              </a:ext>
            </a:extLst>
          </p:cNvPr>
          <p:cNvSpPr txBox="1">
            <a:spLocks noGrp="1"/>
          </p:cNvSpPr>
          <p:nvPr>
            <p:ph type="title"/>
          </p:nvPr>
        </p:nvSpPr>
        <p:spPr>
          <a:xfrm>
            <a:off x="733099" y="344966"/>
            <a:ext cx="11100390" cy="1042403"/>
          </a:xfrm>
          <a:prstGeom prst="rect">
            <a:avLst/>
          </a:prstGeom>
        </p:spPr>
        <p:txBody>
          <a:bodyPr vert="horz" lIns="0" tIns="0" rIns="0" bIns="0" rtlCol="0" anchor="b" anchorCtr="0">
            <a:normAutofit fontScale="90000"/>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pPr>
              <a:lnSpc>
                <a:spcPct val="100000"/>
              </a:lnSpc>
            </a:pPr>
            <a:r>
              <a:rPr lang="en-US" dirty="0"/>
              <a:t>EPOCH TKA: Pain Intensity Score (NRS-R) Through 72 Hours Compared to Bupivacaine HCl Solution, Without Adjustment for Opioid Rescue Medication</a:t>
            </a:r>
            <a:r>
              <a:rPr lang="en-US" baseline="30000" dirty="0"/>
              <a:t>1</a:t>
            </a:r>
            <a:endParaRPr lang="en-US" dirty="0"/>
          </a:p>
        </p:txBody>
      </p:sp>
      <p:sp>
        <p:nvSpPr>
          <p:cNvPr id="29" name="TextBox 28">
            <a:extLst>
              <a:ext uri="{FF2B5EF4-FFF2-40B4-BE49-F238E27FC236}">
                <a16:creationId xmlns:a16="http://schemas.microsoft.com/office/drawing/2014/main" id="{7FD1C0A2-BAD8-7446-9391-58ADBB8C73A6}"/>
              </a:ext>
            </a:extLst>
          </p:cNvPr>
          <p:cNvSpPr txBox="1"/>
          <p:nvPr/>
        </p:nvSpPr>
        <p:spPr>
          <a:xfrm>
            <a:off x="7563144" y="4053947"/>
            <a:ext cx="3649541" cy="1169551"/>
          </a:xfrm>
          <a:prstGeom prst="rect">
            <a:avLst/>
          </a:prstGeom>
          <a:noFill/>
        </p:spPr>
        <p:txBody>
          <a:bodyPr wrap="square" rtlCol="0">
            <a:spAutoFit/>
          </a:bodyPr>
          <a:lstStyle/>
          <a:p>
            <a:pPr>
              <a:spcBef>
                <a:spcPts val="1200"/>
              </a:spcBef>
            </a:pPr>
            <a:r>
              <a:rPr lang="en-US" sz="1000" b="1" dirty="0"/>
              <a:t>Saline Placebo (n = 53)</a:t>
            </a:r>
          </a:p>
          <a:p>
            <a:pPr>
              <a:spcBef>
                <a:spcPts val="1200"/>
              </a:spcBef>
            </a:pPr>
            <a:r>
              <a:rPr lang="en-US" sz="1000" b="1" dirty="0"/>
              <a:t>Bupivacaine HCl Solution 125 mg (n = 55)</a:t>
            </a:r>
          </a:p>
          <a:p>
            <a:pPr>
              <a:spcBef>
                <a:spcPts val="1200"/>
              </a:spcBef>
            </a:pPr>
            <a:r>
              <a:rPr lang="en-US" sz="1000" b="1" dirty="0"/>
              <a:t>ZYNRELEF 400</a:t>
            </a:r>
            <a:r>
              <a:rPr lang="pl-PL" sz="1000" b="1" dirty="0"/>
              <a:t> mg/</a:t>
            </a:r>
            <a:r>
              <a:rPr lang="en-US" sz="1000" b="1" dirty="0"/>
              <a:t>12</a:t>
            </a:r>
            <a:r>
              <a:rPr lang="pl-PL" sz="1000" b="1" dirty="0"/>
              <a:t> mg </a:t>
            </a:r>
            <a:r>
              <a:rPr lang="en-US" sz="1000" b="1" dirty="0"/>
              <a:t>(n = 58)</a:t>
            </a:r>
          </a:p>
          <a:p>
            <a:pPr>
              <a:spcBef>
                <a:spcPts val="1200"/>
              </a:spcBef>
            </a:pPr>
            <a:r>
              <a:rPr lang="en-US" sz="1000" b="1" dirty="0"/>
              <a:t>ZYNRELEF 400 mg/12 mg + Ropivacaine 50 mg (n = 56)</a:t>
            </a:r>
          </a:p>
        </p:txBody>
      </p:sp>
      <p:sp>
        <p:nvSpPr>
          <p:cNvPr id="31" name="Oval 30">
            <a:extLst>
              <a:ext uri="{FF2B5EF4-FFF2-40B4-BE49-F238E27FC236}">
                <a16:creationId xmlns:a16="http://schemas.microsoft.com/office/drawing/2014/main" id="{92A65685-5D6F-E648-AC95-F4B2C297CA9E}"/>
              </a:ext>
            </a:extLst>
          </p:cNvPr>
          <p:cNvSpPr/>
          <p:nvPr/>
        </p:nvSpPr>
        <p:spPr>
          <a:xfrm>
            <a:off x="7411280" y="4093703"/>
            <a:ext cx="161634" cy="161634"/>
          </a:xfrm>
          <a:prstGeom prst="ellipse">
            <a:avLst/>
          </a:prstGeom>
          <a:solidFill>
            <a:srgbClr val="898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FD16E0E-37B3-6E41-9D0A-FC0E76112BC1}"/>
              </a:ext>
            </a:extLst>
          </p:cNvPr>
          <p:cNvSpPr/>
          <p:nvPr/>
        </p:nvSpPr>
        <p:spPr>
          <a:xfrm>
            <a:off x="7411280" y="4716556"/>
            <a:ext cx="161634" cy="161634"/>
          </a:xfrm>
          <a:prstGeom prst="ellipse">
            <a:avLst/>
          </a:prstGeom>
          <a:solidFill>
            <a:srgbClr val="481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BD82B8D4-C27B-434A-B6E9-8BB8959F6755}"/>
              </a:ext>
            </a:extLst>
          </p:cNvPr>
          <p:cNvSpPr/>
          <p:nvPr/>
        </p:nvSpPr>
        <p:spPr>
          <a:xfrm>
            <a:off x="7411280" y="4994852"/>
            <a:ext cx="161634" cy="161634"/>
          </a:xfrm>
          <a:prstGeom prst="ellipse">
            <a:avLst/>
          </a:prstGeom>
          <a:solidFill>
            <a:srgbClr val="A76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2D51E22D-353B-F24C-A4AF-3157F61D91EF}"/>
              </a:ext>
            </a:extLst>
          </p:cNvPr>
          <p:cNvSpPr/>
          <p:nvPr/>
        </p:nvSpPr>
        <p:spPr>
          <a:xfrm>
            <a:off x="7411280" y="4398504"/>
            <a:ext cx="161634" cy="161634"/>
          </a:xfrm>
          <a:prstGeom prst="ellipse">
            <a:avLst/>
          </a:prstGeom>
          <a:solidFill>
            <a:srgbClr val="4C9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E6EF9114-222E-774D-880F-4F5C53FA9B28}"/>
              </a:ext>
            </a:extLst>
          </p:cNvPr>
          <p:cNvCxnSpPr/>
          <p:nvPr/>
        </p:nvCxnSpPr>
        <p:spPr>
          <a:xfrm flipV="1">
            <a:off x="605596" y="2824742"/>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89A6BF0-69A7-8645-871F-6DABD36A2F86}"/>
              </a:ext>
            </a:extLst>
          </p:cNvPr>
          <p:cNvSpPr/>
          <p:nvPr/>
        </p:nvSpPr>
        <p:spPr>
          <a:xfrm rot="16200000">
            <a:off x="-312072" y="3799914"/>
            <a:ext cx="15071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5"/>
                </a:solidFill>
                <a:effectLst/>
                <a:uLnTx/>
                <a:uFillTx/>
                <a:latin typeface="Arial"/>
                <a:ea typeface="+mn-ea"/>
                <a:cs typeface="+mn-cs"/>
              </a:rPr>
              <a:t>Increasing Pain</a:t>
            </a:r>
            <a:endParaRPr kumimoji="0" lang="en-US" sz="18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6E7B0BB7-DAAA-1547-859F-C8433B1D908E}"/>
              </a:ext>
            </a:extLst>
          </p:cNvPr>
          <p:cNvSpPr/>
          <p:nvPr/>
        </p:nvSpPr>
        <p:spPr>
          <a:xfrm>
            <a:off x="1165116" y="1861734"/>
            <a:ext cx="6144768" cy="1256777"/>
          </a:xfrm>
          <a:prstGeom prst="rect">
            <a:avLst/>
          </a:prstGeom>
          <a:solidFill>
            <a:srgbClr val="FF0000">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BDAA52B4-7AB3-BF46-9390-1B4FFAD2763E}"/>
              </a:ext>
            </a:extLst>
          </p:cNvPr>
          <p:cNvSpPr txBox="1"/>
          <p:nvPr/>
        </p:nvSpPr>
        <p:spPr>
          <a:xfrm>
            <a:off x="6018200" y="1916829"/>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rPr>
              <a:t>Severe Pain</a:t>
            </a:r>
          </a:p>
        </p:txBody>
      </p:sp>
      <p:sp>
        <p:nvSpPr>
          <p:cNvPr id="20" name="Rectangle 19">
            <a:extLst>
              <a:ext uri="{FF2B5EF4-FFF2-40B4-BE49-F238E27FC236}">
                <a16:creationId xmlns:a16="http://schemas.microsoft.com/office/drawing/2014/main" id="{70D9B0C4-1DB7-9248-B558-DFAB72E12D9B}"/>
              </a:ext>
            </a:extLst>
          </p:cNvPr>
          <p:cNvSpPr/>
          <p:nvPr/>
        </p:nvSpPr>
        <p:spPr>
          <a:xfrm>
            <a:off x="1165116" y="4395161"/>
            <a:ext cx="6144768" cy="1655064"/>
          </a:xfrm>
          <a:prstGeom prst="rect">
            <a:avLst/>
          </a:prstGeom>
          <a:solidFill>
            <a:srgbClr val="D6E9F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EBCB6A72-E73F-564D-8E89-DD24E27915D2}"/>
              </a:ext>
            </a:extLst>
          </p:cNvPr>
          <p:cNvSpPr txBox="1"/>
          <p:nvPr/>
        </p:nvSpPr>
        <p:spPr>
          <a:xfrm>
            <a:off x="6018200" y="5734823"/>
            <a:ext cx="1277647"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C3F94"/>
                </a:solidFill>
                <a:effectLst/>
                <a:uLnTx/>
                <a:uFillTx/>
              </a:rPr>
              <a:t>Mild Pain</a:t>
            </a:r>
          </a:p>
        </p:txBody>
      </p:sp>
      <p:graphicFrame>
        <p:nvGraphicFramePr>
          <p:cNvPr id="2" name="Chart 1">
            <a:extLst>
              <a:ext uri="{FF2B5EF4-FFF2-40B4-BE49-F238E27FC236}">
                <a16:creationId xmlns:a16="http://schemas.microsoft.com/office/drawing/2014/main" id="{28AA2384-4BFB-9643-AB35-1CD26AFDCAB7}"/>
              </a:ext>
            </a:extLst>
          </p:cNvPr>
          <p:cNvGraphicFramePr/>
          <p:nvPr>
            <p:extLst>
              <p:ext uri="{D42A27DB-BD31-4B8C-83A1-F6EECF244321}">
                <p14:modId xmlns:p14="http://schemas.microsoft.com/office/powerpoint/2010/main" val="3742281628"/>
              </p:ext>
            </p:extLst>
          </p:nvPr>
        </p:nvGraphicFramePr>
        <p:xfrm>
          <a:off x="802188" y="1708111"/>
          <a:ext cx="6485219" cy="4342113"/>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63FDB6DF-B247-3D4B-901A-B891B5D82258}"/>
              </a:ext>
            </a:extLst>
          </p:cNvPr>
          <p:cNvSpPr/>
          <p:nvPr/>
        </p:nvSpPr>
        <p:spPr>
          <a:xfrm>
            <a:off x="1134711" y="6087383"/>
            <a:ext cx="55299" cy="175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F688948E-3059-844B-AFF4-3EDD6092F0BF}"/>
              </a:ext>
            </a:extLst>
          </p:cNvPr>
          <p:cNvGrpSpPr/>
          <p:nvPr/>
        </p:nvGrpSpPr>
        <p:grpSpPr>
          <a:xfrm>
            <a:off x="1134711" y="6066030"/>
            <a:ext cx="892115" cy="196977"/>
            <a:chOff x="1144236" y="4996461"/>
            <a:chExt cx="892115" cy="230575"/>
          </a:xfrm>
        </p:grpSpPr>
        <p:sp>
          <p:nvSpPr>
            <p:cNvPr id="33" name="Rectangle 32">
              <a:extLst>
                <a:ext uri="{FF2B5EF4-FFF2-40B4-BE49-F238E27FC236}">
                  <a16:creationId xmlns:a16="http://schemas.microsoft.com/office/drawing/2014/main" id="{81E3DA99-7E9B-AA45-ADBE-526863BEC459}"/>
                </a:ext>
              </a:extLst>
            </p:cNvPr>
            <p:cNvSpPr/>
            <p:nvPr/>
          </p:nvSpPr>
          <p:spPr bwMode="gray">
            <a:xfrm>
              <a:off x="1144236" y="5045075"/>
              <a:ext cx="11059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TextBox 5">
              <a:extLst>
                <a:ext uri="{FF2B5EF4-FFF2-40B4-BE49-F238E27FC236}">
                  <a16:creationId xmlns:a16="http://schemas.microsoft.com/office/drawing/2014/main" id="{EB835751-894E-7E42-998D-57D18D9E472A}"/>
                </a:ext>
              </a:extLst>
            </p:cNvPr>
            <p:cNvSpPr txBox="1"/>
            <p:nvPr/>
          </p:nvSpPr>
          <p:spPr>
            <a:xfrm>
              <a:off x="1207027" y="4996461"/>
              <a:ext cx="829324" cy="230575"/>
            </a:xfrm>
            <a:prstGeom prst="rect">
              <a:avLst/>
            </a:prstGeom>
            <a:noFill/>
          </p:spPr>
          <p:txBody>
            <a:bodyPr wrap="square" lIns="18288" tIns="36576"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1        4         8 </a:t>
              </a:r>
            </a:p>
          </p:txBody>
        </p:sp>
      </p:grpSp>
      <p:sp>
        <p:nvSpPr>
          <p:cNvPr id="34" name="TextBox 33">
            <a:extLst>
              <a:ext uri="{FF2B5EF4-FFF2-40B4-BE49-F238E27FC236}">
                <a16:creationId xmlns:a16="http://schemas.microsoft.com/office/drawing/2014/main" id="{FC5A2B78-EA98-0845-9A46-3ECFE0A98DD6}"/>
              </a:ext>
            </a:extLst>
          </p:cNvPr>
          <p:cNvSpPr txBox="1"/>
          <p:nvPr/>
        </p:nvSpPr>
        <p:spPr>
          <a:xfrm>
            <a:off x="7411133" y="1776800"/>
            <a:ext cx="4155656" cy="1184940"/>
          </a:xfrm>
          <a:prstGeom prst="rect">
            <a:avLst/>
          </a:prstGeom>
          <a:noFill/>
        </p:spPr>
        <p:txBody>
          <a:bodyPr wrap="square" rtlCol="0">
            <a:spAutoFit/>
          </a:bodyPr>
          <a:lstStyle/>
          <a:p>
            <a:pPr>
              <a:spcAft>
                <a:spcPts val="600"/>
              </a:spcAft>
              <a:tabLst>
                <a:tab pos="2806700" algn="l"/>
              </a:tabLst>
            </a:pPr>
            <a:r>
              <a:rPr lang="en-US" sz="1600" b="1" dirty="0">
                <a:solidFill>
                  <a:schemeClr val="accent3">
                    <a:lumMod val="50000"/>
                  </a:schemeClr>
                </a:solidFill>
              </a:rPr>
              <a:t>ZYNRELEF vs placebo:  </a:t>
            </a:r>
            <a:endParaRPr lang="en-US" sz="1600" b="1" dirty="0">
              <a:solidFill>
                <a:schemeClr val="accent3"/>
              </a:solidFill>
            </a:endParaRPr>
          </a:p>
          <a:p>
            <a:pPr>
              <a:spcAft>
                <a:spcPts val="600"/>
              </a:spcAft>
              <a:tabLst>
                <a:tab pos="2806700" algn="l"/>
              </a:tabLst>
            </a:pPr>
            <a:r>
              <a:rPr lang="en-US" sz="1200" b="1" dirty="0">
                <a:solidFill>
                  <a:schemeClr val="accent3">
                    <a:lumMod val="50000"/>
                  </a:schemeClr>
                </a:solidFill>
              </a:rPr>
              <a:t>AUC</a:t>
            </a:r>
            <a:r>
              <a:rPr lang="en-US" sz="1200" b="1" baseline="-25000" dirty="0">
                <a:solidFill>
                  <a:schemeClr val="accent3">
                    <a:lumMod val="50000"/>
                  </a:schemeClr>
                </a:solidFill>
              </a:rPr>
              <a:t>0-48</a:t>
            </a:r>
            <a:r>
              <a:rPr lang="en-US" sz="1200" b="1" dirty="0">
                <a:solidFill>
                  <a:schemeClr val="accent3">
                    <a:lumMod val="50000"/>
                  </a:schemeClr>
                </a:solidFill>
              </a:rPr>
              <a:t> </a:t>
            </a:r>
            <a:r>
              <a:rPr lang="en-US" sz="1200" b="1" dirty="0">
                <a:solidFill>
                  <a:srgbClr val="668C83"/>
                </a:solidFill>
              </a:rPr>
              <a:t>  </a:t>
            </a:r>
            <a:r>
              <a:rPr lang="en-US" sz="1200" b="1" i="1" dirty="0">
                <a:solidFill>
                  <a:srgbClr val="668C83"/>
                </a:solidFill>
              </a:rPr>
              <a:t>P = .</a:t>
            </a:r>
            <a:r>
              <a:rPr lang="en-US" sz="1200" b="1" dirty="0">
                <a:solidFill>
                  <a:srgbClr val="668C83"/>
                </a:solidFill>
              </a:rPr>
              <a:t>0001</a:t>
            </a:r>
            <a:r>
              <a:rPr lang="en-US" sz="1200" b="1" baseline="30000" dirty="0">
                <a:solidFill>
                  <a:srgbClr val="668C83"/>
                </a:solidFill>
              </a:rPr>
              <a:t>a</a:t>
            </a:r>
            <a:endParaRPr lang="en-US" sz="1200" b="1" dirty="0">
              <a:solidFill>
                <a:srgbClr val="668C83"/>
              </a:solidFill>
            </a:endParaRPr>
          </a:p>
          <a:p>
            <a:pPr>
              <a:spcAft>
                <a:spcPts val="600"/>
              </a:spcAft>
              <a:tabLst>
                <a:tab pos="2806700" algn="l"/>
              </a:tabLst>
            </a:pPr>
            <a:r>
              <a:rPr lang="en-US" sz="1200" b="1" dirty="0">
                <a:solidFill>
                  <a:schemeClr val="accent3">
                    <a:lumMod val="50000"/>
                  </a:schemeClr>
                </a:solidFill>
              </a:rPr>
              <a:t>AUC</a:t>
            </a:r>
            <a:r>
              <a:rPr lang="en-US" sz="1200" b="1" baseline="-25000" dirty="0">
                <a:solidFill>
                  <a:schemeClr val="accent3">
                    <a:lumMod val="50000"/>
                  </a:schemeClr>
                </a:solidFill>
              </a:rPr>
              <a:t>0-72</a:t>
            </a:r>
            <a:r>
              <a:rPr lang="en-US" sz="1200" b="1" dirty="0">
                <a:solidFill>
                  <a:schemeClr val="accent3">
                    <a:lumMod val="50000"/>
                  </a:schemeClr>
                </a:solidFill>
              </a:rPr>
              <a:t>   </a:t>
            </a:r>
            <a:r>
              <a:rPr lang="en-US" sz="1200" b="1" i="1" dirty="0">
                <a:solidFill>
                  <a:srgbClr val="668C83"/>
                </a:solidFill>
              </a:rPr>
              <a:t>P =</a:t>
            </a:r>
            <a:r>
              <a:rPr lang="en-US" sz="1200" b="1" dirty="0">
                <a:solidFill>
                  <a:srgbClr val="668C83"/>
                </a:solidFill>
              </a:rPr>
              <a:t> .0001</a:t>
            </a:r>
            <a:r>
              <a:rPr lang="en-US" sz="1200" b="1" baseline="30000" dirty="0">
                <a:solidFill>
                  <a:srgbClr val="668C83"/>
                </a:solidFill>
              </a:rPr>
              <a:t>a</a:t>
            </a:r>
            <a:endParaRPr lang="en-US" sz="1200" b="1" dirty="0">
              <a:solidFill>
                <a:srgbClr val="668C83"/>
              </a:solidFill>
            </a:endParaRPr>
          </a:p>
          <a:p>
            <a:pPr>
              <a:spcAft>
                <a:spcPts val="600"/>
              </a:spcAft>
              <a:tabLst>
                <a:tab pos="2806700" algn="l"/>
              </a:tabLst>
            </a:pPr>
            <a:endParaRPr lang="en-US" sz="1600" b="1" dirty="0">
              <a:solidFill>
                <a:schemeClr val="accent3"/>
              </a:solidFill>
            </a:endParaRPr>
          </a:p>
        </p:txBody>
      </p:sp>
      <p:graphicFrame>
        <p:nvGraphicFramePr>
          <p:cNvPr id="36" name="Chart 35">
            <a:extLst>
              <a:ext uri="{FF2B5EF4-FFF2-40B4-BE49-F238E27FC236}">
                <a16:creationId xmlns:a16="http://schemas.microsoft.com/office/drawing/2014/main" id="{9F4FA14F-BE0B-184C-84EE-72B450396973}"/>
              </a:ext>
            </a:extLst>
          </p:cNvPr>
          <p:cNvGraphicFramePr/>
          <p:nvPr>
            <p:extLst>
              <p:ext uri="{D42A27DB-BD31-4B8C-83A1-F6EECF244321}">
                <p14:modId xmlns:p14="http://schemas.microsoft.com/office/powerpoint/2010/main" val="3137895389"/>
              </p:ext>
            </p:extLst>
          </p:nvPr>
        </p:nvGraphicFramePr>
        <p:xfrm>
          <a:off x="630570" y="1801703"/>
          <a:ext cx="9995786" cy="4634911"/>
        </p:xfrm>
        <a:graphic>
          <a:graphicData uri="http://schemas.openxmlformats.org/drawingml/2006/chart">
            <c:chart xmlns:c="http://schemas.openxmlformats.org/drawingml/2006/chart" xmlns:r="http://schemas.openxmlformats.org/officeDocument/2006/relationships" r:id="rId4"/>
          </a:graphicData>
        </a:graphic>
      </p:graphicFrame>
      <p:sp>
        <p:nvSpPr>
          <p:cNvPr id="25" name="Footer Placeholder 4">
            <a:extLst>
              <a:ext uri="{FF2B5EF4-FFF2-40B4-BE49-F238E27FC236}">
                <a16:creationId xmlns:a16="http://schemas.microsoft.com/office/drawing/2014/main" id="{FCD2F017-11F9-794C-9B3E-AF9941EEA0CD}"/>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742693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50DC8-5082-48D7-9386-384EDB8AEBE4}"/>
              </a:ext>
            </a:extLst>
          </p:cNvPr>
          <p:cNvSpPr>
            <a:spLocks noGrp="1"/>
          </p:cNvSpPr>
          <p:nvPr>
            <p:ph type="title"/>
          </p:nvPr>
        </p:nvSpPr>
        <p:spPr>
          <a:xfrm>
            <a:off x="683171" y="162397"/>
            <a:ext cx="11146929" cy="1042403"/>
          </a:xfrm>
        </p:spPr>
        <p:txBody>
          <a:bodyPr>
            <a:noAutofit/>
          </a:bodyPr>
          <a:lstStyle/>
          <a:p>
            <a:pPr>
              <a:lnSpc>
                <a:spcPct val="100000"/>
              </a:lnSpc>
            </a:pPr>
            <a:r>
              <a:rPr lang="en-US" sz="2400" dirty="0"/>
              <a:t>EPOCH TKA Secondary Analysis: Greater Pain Reduction With ZYNRELEF</a:t>
            </a:r>
            <a:r>
              <a:rPr lang="en-US" sz="2400" baseline="30000" dirty="0"/>
              <a:t>1</a:t>
            </a:r>
          </a:p>
        </p:txBody>
      </p:sp>
      <p:sp>
        <p:nvSpPr>
          <p:cNvPr id="13" name="TextBox 12">
            <a:extLst>
              <a:ext uri="{FF2B5EF4-FFF2-40B4-BE49-F238E27FC236}">
                <a16:creationId xmlns:a16="http://schemas.microsoft.com/office/drawing/2014/main" id="{4388BAD1-4EF7-4215-B9BE-9535BD0792E7}"/>
              </a:ext>
            </a:extLst>
          </p:cNvPr>
          <p:cNvSpPr txBox="1"/>
          <p:nvPr/>
        </p:nvSpPr>
        <p:spPr>
          <a:xfrm rot="16200000">
            <a:off x="-291795" y="2666245"/>
            <a:ext cx="3238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1" i="0" u="none" strike="noStrike" kern="1200" cap="none" spc="0" normalizeH="0" baseline="0" noProof="0" dirty="0">
                <a:ln>
                  <a:noFill/>
                </a:ln>
                <a:solidFill>
                  <a:srgbClr val="1E2D3A"/>
                </a:solidFill>
                <a:effectLst/>
                <a:uLnTx/>
                <a:uFillTx/>
                <a:latin typeface="Arial"/>
                <a:ea typeface="+mn-ea"/>
                <a:cs typeface="+mn-cs"/>
              </a:rPr>
            </a:br>
            <a:r>
              <a:rPr kumimoji="0" lang="en-US" sz="1200" b="1" i="0" u="none" strike="noStrike" kern="1200" cap="none" spc="0" normalizeH="0" baseline="0" noProof="0" dirty="0">
                <a:ln>
                  <a:noFill/>
                </a:ln>
                <a:solidFill>
                  <a:srgbClr val="1E2D3A"/>
                </a:solidFill>
                <a:effectLst/>
                <a:uLnTx/>
                <a:uFillTx/>
                <a:latin typeface="Arial"/>
                <a:ea typeface="+mn-ea"/>
                <a:cs typeface="+mn-cs"/>
              </a:rPr>
              <a:t>Pain Intensity Score</a:t>
            </a:r>
            <a:br>
              <a:rPr kumimoji="0" lang="en-US" sz="1200" b="1" i="0" u="none" strike="noStrike" kern="1200" cap="none" spc="0" normalizeH="0" baseline="0" noProof="0" dirty="0">
                <a:ln>
                  <a:noFill/>
                </a:ln>
                <a:solidFill>
                  <a:srgbClr val="1E2D3A"/>
                </a:solidFill>
                <a:effectLst/>
                <a:uLnTx/>
                <a:uFillTx/>
                <a:latin typeface="Arial"/>
                <a:ea typeface="+mn-ea"/>
                <a:cs typeface="+mn-cs"/>
              </a:rPr>
            </a:br>
            <a:r>
              <a:rPr kumimoji="0" lang="en-US" sz="1200" b="1" i="0" u="none" strike="noStrike" kern="1200" cap="none" spc="0" normalizeH="0" baseline="0" noProof="0" dirty="0">
                <a:ln>
                  <a:noFill/>
                </a:ln>
                <a:solidFill>
                  <a:srgbClr val="1E2D3A"/>
                </a:solidFill>
                <a:effectLst/>
                <a:uLnTx/>
                <a:uFillTx/>
                <a:latin typeface="Arial"/>
                <a:ea typeface="+mn-ea"/>
                <a:cs typeface="+mn-cs"/>
              </a:rPr>
              <a:t>Mean Difference of AUC vs Placebo</a:t>
            </a:r>
          </a:p>
        </p:txBody>
      </p:sp>
      <p:graphicFrame>
        <p:nvGraphicFramePr>
          <p:cNvPr id="16" name="Chart 15">
            <a:extLst>
              <a:ext uri="{FF2B5EF4-FFF2-40B4-BE49-F238E27FC236}">
                <a16:creationId xmlns:a16="http://schemas.microsoft.com/office/drawing/2014/main" id="{7A35046C-D409-4514-B571-03B340D39334}"/>
              </a:ext>
            </a:extLst>
          </p:cNvPr>
          <p:cNvGraphicFramePr/>
          <p:nvPr>
            <p:extLst>
              <p:ext uri="{D42A27DB-BD31-4B8C-83A1-F6EECF244321}">
                <p14:modId xmlns:p14="http://schemas.microsoft.com/office/powerpoint/2010/main" val="3976646570"/>
              </p:ext>
            </p:extLst>
          </p:nvPr>
        </p:nvGraphicFramePr>
        <p:xfrm>
          <a:off x="1648268" y="1248164"/>
          <a:ext cx="8632553" cy="4422324"/>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Arrow Connector 16">
            <a:extLst>
              <a:ext uri="{FF2B5EF4-FFF2-40B4-BE49-F238E27FC236}">
                <a16:creationId xmlns:a16="http://schemas.microsoft.com/office/drawing/2014/main" id="{22CB0CD8-4085-4568-8600-DC1D3A180BBB}"/>
              </a:ext>
            </a:extLst>
          </p:cNvPr>
          <p:cNvCxnSpPr/>
          <p:nvPr/>
        </p:nvCxnSpPr>
        <p:spPr>
          <a:xfrm flipV="1">
            <a:off x="1103173" y="1681576"/>
            <a:ext cx="1" cy="2762894"/>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7C64AEF-2651-4B71-987D-45C197F383E6}"/>
              </a:ext>
            </a:extLst>
          </p:cNvPr>
          <p:cNvSpPr/>
          <p:nvPr/>
        </p:nvSpPr>
        <p:spPr>
          <a:xfrm rot="16200000">
            <a:off x="-555388" y="2878356"/>
            <a:ext cx="27628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Arial"/>
                <a:ea typeface="+mn-ea"/>
                <a:cs typeface="+mn-cs"/>
              </a:rPr>
              <a:t>Greater Pain Reduction</a:t>
            </a:r>
            <a:endParaRPr kumimoji="0" lang="en-US" sz="24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21" name="TextBox 20">
            <a:extLst>
              <a:ext uri="{FF2B5EF4-FFF2-40B4-BE49-F238E27FC236}">
                <a16:creationId xmlns:a16="http://schemas.microsoft.com/office/drawing/2014/main" id="{3B6CD668-6709-47CD-A261-6B7DC8B39A42}"/>
              </a:ext>
            </a:extLst>
          </p:cNvPr>
          <p:cNvSpPr txBox="1"/>
          <p:nvPr/>
        </p:nvSpPr>
        <p:spPr>
          <a:xfrm>
            <a:off x="4802206" y="3638559"/>
            <a:ext cx="6711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2.7x</a:t>
            </a:r>
            <a:r>
              <a:rPr kumimoji="0" lang="en-US" sz="6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greater</a:t>
            </a:r>
            <a:r>
              <a:rPr kumimoji="0" lang="en-US" sz="1000" b="1" i="0" u="none" strike="noStrike" kern="1200" cap="none" spc="0" normalizeH="0" baseline="30000" noProof="0" dirty="0">
                <a:ln>
                  <a:noFill/>
                </a:ln>
                <a:solidFill>
                  <a:srgbClr val="FFFFFF"/>
                </a:solidFill>
                <a:effectLst/>
                <a:uLnTx/>
                <a:uFillTx/>
                <a:latin typeface="Arial"/>
                <a:ea typeface="+mn-ea"/>
                <a:cs typeface="+mn-cs"/>
              </a:rPr>
              <a:t>a</a:t>
            </a:r>
            <a:endParaRPr kumimoji="0" lang="en-US" sz="800" b="1" i="0" u="none" strike="noStrike" kern="1200" cap="none" spc="0" normalizeH="0" noProof="0" dirty="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9FF51F8A-6744-4F4A-9C8F-4B8A22D26935}"/>
              </a:ext>
            </a:extLst>
          </p:cNvPr>
          <p:cNvSpPr txBox="1"/>
          <p:nvPr/>
        </p:nvSpPr>
        <p:spPr>
          <a:xfrm>
            <a:off x="5331116" y="3512873"/>
            <a:ext cx="676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3.1x</a:t>
            </a:r>
            <a:r>
              <a:rPr kumimoji="0" lang="en-US" sz="6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greater</a:t>
            </a:r>
            <a:r>
              <a:rPr kumimoji="0" lang="en-US" sz="1000" b="1" i="0" u="none" strike="noStrike" kern="1200" cap="none" spc="0" normalizeH="0" baseline="30000" noProof="0" dirty="0">
                <a:ln>
                  <a:noFill/>
                </a:ln>
                <a:solidFill>
                  <a:srgbClr val="FFFFFF"/>
                </a:solidFill>
                <a:effectLst/>
                <a:uLnTx/>
                <a:uFillTx/>
                <a:latin typeface="Arial"/>
                <a:ea typeface="+mn-ea"/>
                <a:cs typeface="+mn-cs"/>
              </a:rPr>
              <a:t>a</a:t>
            </a:r>
            <a:endParaRPr kumimoji="0" lang="en-US" sz="800" b="1" i="0" u="none" strike="noStrike" kern="1200" cap="none" spc="0" normalizeH="0" noProof="0" dirty="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C6E41254-9EDB-4AD2-8A76-C729ECD39DBD}"/>
              </a:ext>
            </a:extLst>
          </p:cNvPr>
          <p:cNvSpPr txBox="1"/>
          <p:nvPr/>
        </p:nvSpPr>
        <p:spPr>
          <a:xfrm>
            <a:off x="6810591" y="2566808"/>
            <a:ext cx="677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2.3x</a:t>
            </a:r>
            <a:r>
              <a:rPr kumimoji="0" lang="en-US" sz="6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greater</a:t>
            </a:r>
            <a:r>
              <a:rPr kumimoji="0" lang="en-US" sz="1000" b="1" i="0" u="none" strike="noStrike" kern="1200" cap="none" spc="0" normalizeH="0" baseline="30000" noProof="0" dirty="0">
                <a:ln>
                  <a:noFill/>
                </a:ln>
                <a:solidFill>
                  <a:srgbClr val="FFFFFF"/>
                </a:solidFill>
                <a:effectLst/>
                <a:uLnTx/>
                <a:uFillTx/>
                <a:latin typeface="Arial"/>
                <a:ea typeface="+mn-ea"/>
                <a:cs typeface="+mn-cs"/>
              </a:rPr>
              <a:t>a</a:t>
            </a:r>
            <a:endParaRPr kumimoji="0" lang="en-US" sz="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501746E1-EFFA-4CCD-BA24-77F526563218}"/>
              </a:ext>
            </a:extLst>
          </p:cNvPr>
          <p:cNvSpPr txBox="1"/>
          <p:nvPr/>
        </p:nvSpPr>
        <p:spPr>
          <a:xfrm>
            <a:off x="7329260" y="2733686"/>
            <a:ext cx="6899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2.2x</a:t>
            </a:r>
            <a:r>
              <a:rPr kumimoji="0" lang="en-US" sz="6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greater</a:t>
            </a:r>
            <a:r>
              <a:rPr kumimoji="0" lang="en-US" sz="1000" b="1" i="0" u="none" strike="noStrike" kern="1200" cap="none" spc="0" normalizeH="0" baseline="30000" noProof="0" dirty="0">
                <a:ln>
                  <a:noFill/>
                </a:ln>
                <a:solidFill>
                  <a:srgbClr val="FFFFFF"/>
                </a:solidFill>
                <a:effectLst/>
                <a:uLnTx/>
                <a:uFillTx/>
                <a:latin typeface="Arial"/>
                <a:ea typeface="+mn-ea"/>
                <a:cs typeface="+mn-cs"/>
              </a:rPr>
              <a:t>a</a:t>
            </a:r>
            <a:endParaRPr kumimoji="0" lang="en-US" sz="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BA810FCC-CEDE-4E96-A629-FA34DBE7561A}"/>
              </a:ext>
            </a:extLst>
          </p:cNvPr>
          <p:cNvSpPr txBox="1"/>
          <p:nvPr/>
        </p:nvSpPr>
        <p:spPr>
          <a:xfrm>
            <a:off x="8808114" y="1946438"/>
            <a:ext cx="6861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2.2x</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greater</a:t>
            </a:r>
            <a:r>
              <a:rPr kumimoji="0" lang="en-US" sz="1000" b="1" i="0" u="none" strike="noStrike" kern="1200" cap="none" spc="0" normalizeH="0" baseline="30000" noProof="0" dirty="0">
                <a:ln>
                  <a:noFill/>
                </a:ln>
                <a:solidFill>
                  <a:srgbClr val="FFFFFF"/>
                </a:solidFill>
                <a:effectLst/>
                <a:uLnTx/>
                <a:uFillTx/>
                <a:latin typeface="Arial"/>
                <a:ea typeface="+mn-ea"/>
                <a:cs typeface="+mn-cs"/>
              </a:rPr>
              <a:t>a</a:t>
            </a:r>
            <a:endParaRPr kumimoji="0" lang="en-US" sz="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F60B4C1E-E841-4690-8223-D6FE7E341EF6}"/>
              </a:ext>
            </a:extLst>
          </p:cNvPr>
          <p:cNvSpPr txBox="1"/>
          <p:nvPr/>
        </p:nvSpPr>
        <p:spPr>
          <a:xfrm>
            <a:off x="9341959" y="2083409"/>
            <a:ext cx="6847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2.1x</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greater</a:t>
            </a:r>
            <a:r>
              <a:rPr kumimoji="0" lang="en-US" sz="1000" b="1" i="0" u="none" strike="noStrike" kern="1200" cap="none" spc="0" normalizeH="0" baseline="30000" noProof="0" dirty="0">
                <a:ln>
                  <a:noFill/>
                </a:ln>
                <a:solidFill>
                  <a:srgbClr val="FFFFFF"/>
                </a:solidFill>
                <a:effectLst/>
                <a:uLnTx/>
                <a:uFillTx/>
                <a:latin typeface="Arial"/>
                <a:ea typeface="+mn-ea"/>
                <a:cs typeface="+mn-cs"/>
              </a:rPr>
              <a:t>a</a:t>
            </a:r>
            <a:endParaRPr kumimoji="0" lang="en-US" sz="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450FDF8-779D-4F11-9465-5FD1D33A669D}"/>
              </a:ext>
            </a:extLst>
          </p:cNvPr>
          <p:cNvSpPr/>
          <p:nvPr/>
        </p:nvSpPr>
        <p:spPr>
          <a:xfrm>
            <a:off x="376317" y="5501797"/>
            <a:ext cx="10734705" cy="1061829"/>
          </a:xfrm>
          <a:prstGeom prst="rect">
            <a:avLst/>
          </a:prstGeom>
        </p:spPr>
        <p:txBody>
          <a:bodyPr wrap="square" lIns="45720" rIns="45720" anchor="b" anchorCtr="0">
            <a:spAutoFit/>
          </a:bodyPr>
          <a:lstStyle/>
          <a:p>
            <a:pPr>
              <a:spcAft>
                <a:spcPts val="600"/>
              </a:spcAft>
              <a:defRPr/>
            </a:pPr>
            <a:r>
              <a:rPr lang="en-US" sz="800" baseline="30000" dirty="0">
                <a:solidFill>
                  <a:srgbClr val="000000"/>
                </a:solidFill>
              </a:rPr>
              <a:t>a</a:t>
            </a:r>
            <a:r>
              <a:rPr lang="en-US" sz="800" dirty="0">
                <a:solidFill>
                  <a:srgbClr val="000000"/>
                </a:solidFill>
              </a:rPr>
              <a:t>Greater pain reduction versus placebo than SOC</a:t>
            </a:r>
          </a:p>
          <a:p>
            <a:pPr lvl="0">
              <a:spcAft>
                <a:spcPts val="600"/>
              </a:spcAft>
              <a:defRPr/>
            </a:pPr>
            <a:r>
              <a:rPr kumimoji="0" lang="en-US" sz="800" b="1" i="0" u="none" strike="noStrike" kern="1200" cap="none" spc="0" normalizeH="0" baseline="0" noProof="0" dirty="0">
                <a:ln>
                  <a:noFill/>
                </a:ln>
                <a:effectLst/>
                <a:uLnTx/>
                <a:uFillTx/>
                <a:ea typeface="+mn-ea"/>
                <a:cs typeface="+mn-cs"/>
              </a:rPr>
              <a:t>Note:</a:t>
            </a:r>
            <a:r>
              <a:rPr kumimoji="0" lang="en-US" sz="800" b="0" i="0" u="none" strike="noStrike" kern="1200" cap="none" spc="0" normalizeH="0" baseline="0" noProof="0" dirty="0">
                <a:ln>
                  <a:noFill/>
                </a:ln>
                <a:effectLst/>
                <a:uLnTx/>
                <a:uFillTx/>
                <a:ea typeface="+mn-ea"/>
                <a:cs typeface="+mn-cs"/>
              </a:rPr>
              <a:t> Comparison of pain reduction versus placebo (LSMD of pain intensity score AUC) between groups without adjustment for opioid rescue medication use. </a:t>
            </a:r>
            <a:r>
              <a:rPr lang="en-US" sz="800" dirty="0"/>
              <a:t>This sensitivity analysis may be a more relevant comparison since patients were not given a multimodal analgesic regimen and almost all received opioids.</a:t>
            </a:r>
          </a:p>
          <a:p>
            <a:pPr lvl="0">
              <a:spcAft>
                <a:spcPts val="600"/>
              </a:spcAft>
              <a:defRPr/>
            </a:pPr>
            <a:r>
              <a:rPr lang="en-US" sz="800" b="1" dirty="0"/>
              <a:t>TKA:</a:t>
            </a:r>
            <a:r>
              <a:rPr lang="en-US" sz="800" dirty="0"/>
              <a:t> total knee arthroplasty. </a:t>
            </a:r>
            <a:r>
              <a:rPr kumimoji="0" lang="en-US" sz="800" b="1" i="0" u="none" strike="noStrike" kern="1200" cap="none" spc="0" normalizeH="0" baseline="0" noProof="0" dirty="0">
                <a:ln>
                  <a:noFill/>
                </a:ln>
                <a:effectLst/>
                <a:uLnTx/>
                <a:uFillTx/>
                <a:ea typeface="+mn-ea"/>
                <a:cs typeface="+mn-cs"/>
              </a:rPr>
              <a:t>AUC: </a:t>
            </a:r>
            <a:r>
              <a:rPr kumimoji="0" lang="en-US" sz="800" b="0" i="0" u="none" strike="noStrike" kern="1200" cap="none" spc="0" normalizeH="0" baseline="0" noProof="0" dirty="0">
                <a:ln>
                  <a:noFill/>
                </a:ln>
                <a:effectLst/>
                <a:uLnTx/>
                <a:uFillTx/>
                <a:ea typeface="+mn-ea"/>
                <a:cs typeface="+mn-cs"/>
              </a:rPr>
              <a:t>area under the curve. </a:t>
            </a:r>
            <a:r>
              <a:rPr kumimoji="0" lang="en-US" sz="800" b="1" i="0" u="none" strike="noStrike" kern="1200" cap="none" spc="0" normalizeH="0" baseline="0" noProof="0" dirty="0">
                <a:ln>
                  <a:noFill/>
                </a:ln>
                <a:effectLst/>
                <a:uLnTx/>
                <a:uFillTx/>
                <a:ea typeface="+mn-ea"/>
                <a:cs typeface="+mn-cs"/>
              </a:rPr>
              <a:t>SOC:</a:t>
            </a:r>
            <a:r>
              <a:rPr kumimoji="0" lang="en-US" sz="800" b="0" i="0" u="none" strike="noStrike" kern="1200" cap="none" spc="0" normalizeH="0" baseline="0" noProof="0" dirty="0">
                <a:ln>
                  <a:noFill/>
                </a:ln>
                <a:effectLst/>
                <a:uLnTx/>
                <a:uFillTx/>
                <a:ea typeface="+mn-ea"/>
                <a:cs typeface="+mn-cs"/>
              </a:rPr>
              <a:t> standard-of-care. </a:t>
            </a:r>
            <a:r>
              <a:rPr kumimoji="0" lang="en-US" sz="800" b="1" i="0" u="none" strike="noStrike" kern="1200" cap="none" spc="0" normalizeH="0" baseline="0" noProof="0" dirty="0">
                <a:ln>
                  <a:noFill/>
                </a:ln>
                <a:effectLst/>
                <a:uLnTx/>
                <a:uFillTx/>
                <a:ea typeface="+mn-ea"/>
                <a:cs typeface="+mn-cs"/>
              </a:rPr>
              <a:t>LSMD:</a:t>
            </a:r>
            <a:r>
              <a:rPr kumimoji="0" lang="en-US" sz="800" b="0" i="0" u="none" strike="noStrike" kern="1200" cap="none" spc="0" normalizeH="0" baseline="0" noProof="0" dirty="0">
                <a:ln>
                  <a:noFill/>
                </a:ln>
                <a:effectLst/>
                <a:uLnTx/>
                <a:uFillTx/>
                <a:ea typeface="+mn-ea"/>
                <a:cs typeface="+mn-cs"/>
              </a:rPr>
              <a:t> least squares mean difference.</a:t>
            </a:r>
          </a:p>
          <a:p>
            <a:pPr lvl="0"/>
            <a:r>
              <a:rPr kumimoji="0" lang="en-US" sz="800" b="1" i="0" u="none" strike="noStrike" kern="1200" cap="none" spc="0" normalizeH="0" baseline="0" noProof="0" dirty="0">
                <a:ln>
                  <a:noFill/>
                </a:ln>
                <a:effectLst/>
                <a:uLnTx/>
                <a:uFillTx/>
                <a:ea typeface="+mn-ea"/>
                <a:cs typeface="+mn-cs"/>
              </a:rPr>
              <a:t>References: 1.</a:t>
            </a:r>
            <a:r>
              <a:rPr kumimoji="0" lang="en-US" sz="800" b="0" i="0" u="none" strike="noStrike" kern="1200" cap="none" spc="0" normalizeH="0" baseline="0" noProof="0" dirty="0">
                <a:ln>
                  <a:noFill/>
                </a:ln>
                <a:effectLst/>
                <a:uLnTx/>
                <a:uFillTx/>
                <a:ea typeface="+mn-ea"/>
                <a:cs typeface="+mn-cs"/>
              </a:rPr>
              <a:t> </a:t>
            </a:r>
            <a:r>
              <a:rPr lang="en-US" sz="800" dirty="0"/>
              <a:t>Lachiewicz PF, Lee G-C, Pollak R, et al. </a:t>
            </a:r>
            <a:r>
              <a:rPr lang="en-US" sz="800" i="1" dirty="0"/>
              <a:t>J Arthroplasty</a:t>
            </a:r>
            <a:r>
              <a:rPr lang="en-US" sz="800" dirty="0"/>
              <a:t>. 2020;35(10):2843-2851. </a:t>
            </a:r>
          </a:p>
          <a:p>
            <a:r>
              <a:rPr lang="en-US" sz="800" dirty="0"/>
              <a:t> </a:t>
            </a:r>
            <a:endParaRPr kumimoji="0" lang="en-US" sz="800" b="0" i="0" u="none" strike="noStrike" kern="1200" cap="none" spc="0" normalizeH="0" baseline="0" noProof="0" dirty="0">
              <a:ln>
                <a:noFill/>
              </a:ln>
              <a:effectLst/>
              <a:uLnTx/>
              <a:uFillTx/>
              <a:ea typeface="+mn-ea"/>
              <a:cs typeface="+mn-cs"/>
            </a:endParaRPr>
          </a:p>
        </p:txBody>
      </p:sp>
      <p:sp>
        <p:nvSpPr>
          <p:cNvPr id="41" name="Rectangle 40">
            <a:extLst>
              <a:ext uri="{FF2B5EF4-FFF2-40B4-BE49-F238E27FC236}">
                <a16:creationId xmlns:a16="http://schemas.microsoft.com/office/drawing/2014/main" id="{D480EACC-8126-42E3-A6FB-FD6008496D34}"/>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2" name="TextBox 20">
            <a:extLst>
              <a:ext uri="{FF2B5EF4-FFF2-40B4-BE49-F238E27FC236}">
                <a16:creationId xmlns:a16="http://schemas.microsoft.com/office/drawing/2014/main" id="{5E55E01B-A24C-43F8-A8A3-59B9A10F473C}"/>
              </a:ext>
            </a:extLst>
          </p:cNvPr>
          <p:cNvSpPr txBox="1"/>
          <p:nvPr/>
        </p:nvSpPr>
        <p:spPr>
          <a:xfrm>
            <a:off x="2794094" y="4199327"/>
            <a:ext cx="671181" cy="6155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ea"/>
                <a:cs typeface="+mn-cs"/>
              </a:rPr>
              <a:t>2.3x</a:t>
            </a:r>
            <a:r>
              <a:rPr kumimoji="0" lang="en-US" sz="600" b="1" i="0" u="none" strike="noStrike" kern="1200" cap="none" spc="0" normalizeH="0" baseline="0" noProof="0" dirty="0">
                <a:ln>
                  <a:noFill/>
                </a:ln>
                <a:solidFill>
                  <a:schemeClr val="bg1"/>
                </a:solidFill>
                <a:effectLst/>
                <a:uLnTx/>
                <a:uFillTx/>
                <a:latin typeface="Arial"/>
                <a:ea typeface="+mn-ea"/>
                <a:cs typeface="+mn-cs"/>
              </a:rPr>
              <a:t> </a:t>
            </a:r>
            <a:r>
              <a:rPr kumimoji="0" lang="en-US" sz="1000" b="1" i="0" u="none" strike="noStrike" kern="1200" cap="none" spc="0" normalizeH="0" baseline="0" noProof="0" dirty="0">
                <a:ln>
                  <a:noFill/>
                </a:ln>
                <a:solidFill>
                  <a:schemeClr val="bg1"/>
                </a:solidFill>
                <a:effectLst/>
                <a:uLnTx/>
                <a:uFillTx/>
                <a:latin typeface="Arial"/>
                <a:ea typeface="+mn-ea"/>
                <a:cs typeface="+mn-cs"/>
              </a:rPr>
              <a:t>greater</a:t>
            </a:r>
            <a:r>
              <a:rPr kumimoji="0" lang="en-US" sz="1000" b="1" i="0" u="none" strike="noStrike" kern="1200" cap="none" spc="0" normalizeH="0" baseline="30000" noProof="0" dirty="0">
                <a:ln>
                  <a:noFill/>
                </a:ln>
                <a:solidFill>
                  <a:schemeClr val="bg1"/>
                </a:solidFill>
                <a:effectLst/>
                <a:uLnTx/>
                <a:uFillTx/>
                <a:latin typeface="Arial"/>
                <a:ea typeface="+mn-ea"/>
                <a:cs typeface="+mn-cs"/>
              </a:rPr>
              <a:t>a</a:t>
            </a:r>
            <a:endParaRPr kumimoji="0" lang="en-US" sz="800" b="1" i="0" u="none" strike="noStrike" kern="1200" cap="none" spc="0" normalizeH="0" baseline="30000" noProof="0" dirty="0">
              <a:ln>
                <a:noFill/>
              </a:ln>
              <a:solidFill>
                <a:schemeClr val="bg1"/>
              </a:solidFill>
              <a:effectLst/>
              <a:uLnTx/>
              <a:uFillTx/>
              <a:latin typeface="Arial"/>
              <a:ea typeface="+mn-ea"/>
              <a:cs typeface="+mn-cs"/>
            </a:endParaRPr>
          </a:p>
        </p:txBody>
      </p:sp>
      <p:sp>
        <p:nvSpPr>
          <p:cNvPr id="19" name="TextBox 18">
            <a:extLst>
              <a:ext uri="{FF2B5EF4-FFF2-40B4-BE49-F238E27FC236}">
                <a16:creationId xmlns:a16="http://schemas.microsoft.com/office/drawing/2014/main" id="{94F1219A-8195-4ED3-96CD-15B0E558DEA3}"/>
              </a:ext>
            </a:extLst>
          </p:cNvPr>
          <p:cNvSpPr txBox="1"/>
          <p:nvPr/>
        </p:nvSpPr>
        <p:spPr>
          <a:xfrm>
            <a:off x="10176577" y="4374327"/>
            <a:ext cx="1653524" cy="400110"/>
          </a:xfrm>
          <a:prstGeom prst="rect">
            <a:avLst/>
          </a:prstGeom>
          <a:noFill/>
        </p:spPr>
        <p:txBody>
          <a:bodyPr wrap="square" rtlCol="0">
            <a:spAutoFit/>
          </a:bodyPr>
          <a:lstStyle/>
          <a:p>
            <a:r>
              <a:rPr lang="en-US" sz="1000" b="1" dirty="0">
                <a:solidFill>
                  <a:srgbClr val="668C83"/>
                </a:solidFill>
              </a:rPr>
              <a:t>AUC for bupivacaine minus AUC for placebo </a:t>
            </a:r>
          </a:p>
        </p:txBody>
      </p:sp>
      <p:cxnSp>
        <p:nvCxnSpPr>
          <p:cNvPr id="23" name="Straight Connector 22">
            <a:extLst>
              <a:ext uri="{FF2B5EF4-FFF2-40B4-BE49-F238E27FC236}">
                <a16:creationId xmlns:a16="http://schemas.microsoft.com/office/drawing/2014/main" id="{C994BC56-2F0F-483D-82AD-F2DEC0949D0E}"/>
              </a:ext>
            </a:extLst>
          </p:cNvPr>
          <p:cNvCxnSpPr>
            <a:cxnSpLocks/>
          </p:cNvCxnSpPr>
          <p:nvPr/>
        </p:nvCxnSpPr>
        <p:spPr>
          <a:xfrm>
            <a:off x="8650943" y="4530824"/>
            <a:ext cx="1554480"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25242E8-A071-4994-8CA6-ECE8B4EF99F7}"/>
              </a:ext>
            </a:extLst>
          </p:cNvPr>
          <p:cNvSpPr txBox="1"/>
          <p:nvPr/>
        </p:nvSpPr>
        <p:spPr>
          <a:xfrm>
            <a:off x="10176577" y="3860004"/>
            <a:ext cx="1551718" cy="553998"/>
          </a:xfrm>
          <a:prstGeom prst="rect">
            <a:avLst/>
          </a:prstGeom>
          <a:noFill/>
        </p:spPr>
        <p:txBody>
          <a:bodyPr wrap="square" rtlCol="0">
            <a:spAutoFit/>
          </a:bodyPr>
          <a:lstStyle/>
          <a:p>
            <a:r>
              <a:rPr lang="en-US" sz="1000" b="1" dirty="0">
                <a:solidFill>
                  <a:schemeClr val="accent1"/>
                </a:solidFill>
              </a:rPr>
              <a:t>AUC for ZYNRELEF</a:t>
            </a:r>
          </a:p>
          <a:p>
            <a:r>
              <a:rPr lang="en-US" sz="1000" b="1" dirty="0">
                <a:solidFill>
                  <a:schemeClr val="accent1"/>
                </a:solidFill>
              </a:rPr>
              <a:t>minus AUC for placebo </a:t>
            </a:r>
          </a:p>
        </p:txBody>
      </p:sp>
      <p:cxnSp>
        <p:nvCxnSpPr>
          <p:cNvPr id="25" name="Straight Connector 24">
            <a:extLst>
              <a:ext uri="{FF2B5EF4-FFF2-40B4-BE49-F238E27FC236}">
                <a16:creationId xmlns:a16="http://schemas.microsoft.com/office/drawing/2014/main" id="{03E1E5D0-1DE0-409B-A23F-5C4B92202BF9}"/>
              </a:ext>
            </a:extLst>
          </p:cNvPr>
          <p:cNvCxnSpPr>
            <a:cxnSpLocks/>
          </p:cNvCxnSpPr>
          <p:nvPr/>
        </p:nvCxnSpPr>
        <p:spPr>
          <a:xfrm>
            <a:off x="9153863" y="3983843"/>
            <a:ext cx="1051560"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D4D17EA-35E8-483C-897D-BCE5B2E81D18}"/>
              </a:ext>
            </a:extLst>
          </p:cNvPr>
          <p:cNvSpPr txBox="1"/>
          <p:nvPr/>
        </p:nvSpPr>
        <p:spPr>
          <a:xfrm>
            <a:off x="10176576" y="3307417"/>
            <a:ext cx="1843529" cy="553998"/>
          </a:xfrm>
          <a:prstGeom prst="rect">
            <a:avLst/>
          </a:prstGeom>
          <a:noFill/>
        </p:spPr>
        <p:txBody>
          <a:bodyPr wrap="square" rtlCol="0">
            <a:spAutoFit/>
          </a:bodyPr>
          <a:lstStyle/>
          <a:p>
            <a:r>
              <a:rPr lang="en-US" sz="1000" b="1" dirty="0">
                <a:solidFill>
                  <a:schemeClr val="accent4"/>
                </a:solidFill>
              </a:rPr>
              <a:t>AUC for ZYNRELEF + ropivacaine </a:t>
            </a:r>
            <a:br>
              <a:rPr lang="en-US" sz="1000" b="1" dirty="0">
                <a:solidFill>
                  <a:schemeClr val="accent4"/>
                </a:solidFill>
              </a:rPr>
            </a:br>
            <a:r>
              <a:rPr lang="en-US" sz="1000" b="1" dirty="0">
                <a:solidFill>
                  <a:schemeClr val="accent4"/>
                </a:solidFill>
              </a:rPr>
              <a:t>minus AUC for placebo </a:t>
            </a:r>
          </a:p>
        </p:txBody>
      </p:sp>
      <p:cxnSp>
        <p:nvCxnSpPr>
          <p:cNvPr id="32" name="Straight Connector 31">
            <a:extLst>
              <a:ext uri="{FF2B5EF4-FFF2-40B4-BE49-F238E27FC236}">
                <a16:creationId xmlns:a16="http://schemas.microsoft.com/office/drawing/2014/main" id="{E056D270-4520-4CD6-BC7F-0B9D679200FC}"/>
              </a:ext>
            </a:extLst>
          </p:cNvPr>
          <p:cNvCxnSpPr>
            <a:cxnSpLocks/>
          </p:cNvCxnSpPr>
          <p:nvPr/>
        </p:nvCxnSpPr>
        <p:spPr>
          <a:xfrm>
            <a:off x="9656783" y="3431256"/>
            <a:ext cx="548640" cy="0"/>
          </a:xfrm>
          <a:prstGeom prst="line">
            <a:avLst/>
          </a:prstGeom>
          <a:ln w="63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Footer Placeholder 4">
            <a:extLst>
              <a:ext uri="{FF2B5EF4-FFF2-40B4-BE49-F238E27FC236}">
                <a16:creationId xmlns:a16="http://schemas.microsoft.com/office/drawing/2014/main" id="{ABBFC85E-E2AA-CD48-A891-7582284E22F9}"/>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601735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0C1B9B2-EBCF-4719-8C2A-4A7512E1268A}"/>
              </a:ext>
            </a:extLst>
          </p:cNvPr>
          <p:cNvGraphicFramePr/>
          <p:nvPr>
            <p:extLst>
              <p:ext uri="{D42A27DB-BD31-4B8C-83A1-F6EECF244321}">
                <p14:modId xmlns:p14="http://schemas.microsoft.com/office/powerpoint/2010/main" val="561743565"/>
              </p:ext>
            </p:extLst>
          </p:nvPr>
        </p:nvGraphicFramePr>
        <p:xfrm>
          <a:off x="934904" y="1504187"/>
          <a:ext cx="10322191" cy="457802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2EE0880-C2AD-4732-91C4-C977FB88CA9F}"/>
              </a:ext>
            </a:extLst>
          </p:cNvPr>
          <p:cNvSpPr txBox="1"/>
          <p:nvPr/>
        </p:nvSpPr>
        <p:spPr>
          <a:xfrm rot="16200000">
            <a:off x="-835445" y="3146497"/>
            <a:ext cx="3253842" cy="276999"/>
          </a:xfrm>
          <a:prstGeom prst="rect">
            <a:avLst/>
          </a:prstGeom>
          <a:noFill/>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D3A"/>
                </a:solidFill>
                <a:effectLst/>
                <a:uLnTx/>
                <a:uFillTx/>
                <a:latin typeface="Arial"/>
                <a:ea typeface="+mn-ea"/>
                <a:cs typeface="+mn-cs"/>
              </a:rPr>
              <a:t>Proportion of Patients First Achieving MPADSS Score ≥9</a:t>
            </a:r>
          </a:p>
        </p:txBody>
      </p:sp>
      <p:sp>
        <p:nvSpPr>
          <p:cNvPr id="8" name="Rectangle 7">
            <a:extLst>
              <a:ext uri="{FF2B5EF4-FFF2-40B4-BE49-F238E27FC236}">
                <a16:creationId xmlns:a16="http://schemas.microsoft.com/office/drawing/2014/main" id="{0DEB5856-7F87-42EF-B913-92AA841ED366}"/>
              </a:ext>
            </a:extLst>
          </p:cNvPr>
          <p:cNvSpPr/>
          <p:nvPr/>
        </p:nvSpPr>
        <p:spPr>
          <a:xfrm>
            <a:off x="376318" y="5761197"/>
            <a:ext cx="11206083" cy="642035"/>
          </a:xfrm>
          <a:prstGeom prst="rect">
            <a:avLst/>
          </a:prstGeom>
        </p:spPr>
        <p:txBody>
          <a:bodyPr wrap="square" lIns="45720" rIns="45720" anchor="b" anchorCtr="0">
            <a:spAutoFit/>
          </a:bodyPr>
          <a:lstStyle/>
          <a:p>
            <a:pPr lvl="0">
              <a:lnSpc>
                <a:spcPct val="114000"/>
              </a:lnSpc>
              <a:defRPr/>
            </a:pPr>
            <a:r>
              <a:rPr lang="en-US" sz="800" b="1" baseline="30000" dirty="0"/>
              <a:t>a</a:t>
            </a:r>
            <a:r>
              <a:rPr lang="en-US" sz="800" dirty="0"/>
              <a:t>MPADSS considers numerous clinical variables such as vital signs, ambulation, nausea/vomiting, pain, and surgical bleeding, with patients scoring ≥9 (on a scale of 0 to 10) considered ready for discharge. </a:t>
            </a:r>
            <a:br>
              <a:rPr lang="en-US" sz="800" dirty="0"/>
            </a:br>
            <a:r>
              <a:rPr lang="en-US" sz="800" dirty="0"/>
              <a:t>The proportion of subjects who first achieved an MPADSS score ≥9 at each time point was analyzed cumulatively.</a:t>
            </a:r>
          </a:p>
          <a:p>
            <a:pPr lvl="0">
              <a:lnSpc>
                <a:spcPct val="114000"/>
              </a:lnSpc>
              <a:defRPr/>
            </a:pPr>
            <a:r>
              <a:rPr lang="en-US" sz="800" b="1" dirty="0"/>
              <a:t>TKA:</a:t>
            </a:r>
            <a:r>
              <a:rPr lang="en-US" sz="800" dirty="0"/>
              <a:t> total knee arthroplasty. </a:t>
            </a:r>
            <a:r>
              <a:rPr lang="en-US" sz="800" b="1" dirty="0"/>
              <a:t>MPADSS:</a:t>
            </a:r>
            <a:r>
              <a:rPr lang="en-US" sz="800" dirty="0"/>
              <a:t> Modified Postanesthetic Discharge Scoring System. </a:t>
            </a:r>
          </a:p>
          <a:p>
            <a:pPr lvl="0">
              <a:lnSpc>
                <a:spcPct val="114000"/>
              </a:lnSpc>
            </a:pPr>
            <a:r>
              <a:rPr lang="en-US" sz="800" b="1" dirty="0"/>
              <a:t>References:</a:t>
            </a:r>
            <a:r>
              <a:rPr lang="en-US" sz="800" dirty="0"/>
              <a:t> </a:t>
            </a:r>
            <a:r>
              <a:rPr lang="en-US" sz="800" b="1" dirty="0"/>
              <a:t>1.</a:t>
            </a:r>
            <a:r>
              <a:rPr lang="en-US" sz="800" dirty="0"/>
              <a:t> Lachiewicz PF, Lee G-C, Pollak R, et al. </a:t>
            </a:r>
            <a:r>
              <a:rPr lang="en-US" sz="800" i="1" dirty="0"/>
              <a:t>J Arthroplasty</a:t>
            </a:r>
            <a:r>
              <a:rPr lang="en-US" sz="800" dirty="0"/>
              <a:t>. 2020;35(10):2843-2851. </a:t>
            </a:r>
            <a:r>
              <a:rPr lang="en-US" sz="800" b="1" dirty="0"/>
              <a:t>2. </a:t>
            </a:r>
            <a:r>
              <a:rPr lang="en-US" sz="800" dirty="0"/>
              <a:t>Chung F. </a:t>
            </a:r>
            <a:r>
              <a:rPr lang="en-US" sz="800" i="1" dirty="0"/>
              <a:t>Can J Anaesth.</a:t>
            </a:r>
            <a:r>
              <a:rPr lang="en-US" sz="800" dirty="0"/>
              <a:t> 1995;42(11):1056-1058.</a:t>
            </a:r>
          </a:p>
        </p:txBody>
      </p:sp>
      <p:sp>
        <p:nvSpPr>
          <p:cNvPr id="9" name="Title 3">
            <a:extLst>
              <a:ext uri="{FF2B5EF4-FFF2-40B4-BE49-F238E27FC236}">
                <a16:creationId xmlns:a16="http://schemas.microsoft.com/office/drawing/2014/main" id="{5C5E6104-5636-402D-8FC2-153C3B4BAD94}"/>
              </a:ext>
            </a:extLst>
          </p:cNvPr>
          <p:cNvSpPr txBox="1">
            <a:spLocks/>
          </p:cNvSpPr>
          <p:nvPr/>
        </p:nvSpPr>
        <p:spPr>
          <a:xfrm>
            <a:off x="683172" y="249189"/>
            <a:ext cx="10072651" cy="9771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r>
              <a:rPr lang="en-US" dirty="0"/>
              <a:t>EPOCH TKA: Over 50% of ZYNRELEF Patients</a:t>
            </a:r>
          </a:p>
          <a:p>
            <a:r>
              <a:rPr lang="en-US" dirty="0"/>
              <a:t>“Discharge Ready” by 8 Hours Following Surgery</a:t>
            </a:r>
            <a:r>
              <a:rPr lang="en-US" baseline="30000" dirty="0"/>
              <a:t>1,a</a:t>
            </a:r>
          </a:p>
        </p:txBody>
      </p:sp>
      <p:sp>
        <p:nvSpPr>
          <p:cNvPr id="12" name="Rectangle 11">
            <a:extLst>
              <a:ext uri="{FF2B5EF4-FFF2-40B4-BE49-F238E27FC236}">
                <a16:creationId xmlns:a16="http://schemas.microsoft.com/office/drawing/2014/main" id="{C17B0BDE-EA43-4941-B16A-EEEE7F9031C7}"/>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1" name="TextBox 10">
            <a:extLst>
              <a:ext uri="{FF2B5EF4-FFF2-40B4-BE49-F238E27FC236}">
                <a16:creationId xmlns:a16="http://schemas.microsoft.com/office/drawing/2014/main" id="{5080C02F-1C80-41EA-8348-D08ECAE871DD}"/>
              </a:ext>
            </a:extLst>
          </p:cNvPr>
          <p:cNvSpPr txBox="1"/>
          <p:nvPr/>
        </p:nvSpPr>
        <p:spPr>
          <a:xfrm>
            <a:off x="605350" y="1224593"/>
            <a:ext cx="10977052" cy="307777"/>
          </a:xfrm>
          <a:prstGeom prst="rect">
            <a:avLst/>
          </a:prstGeom>
          <a:noFill/>
        </p:spPr>
        <p:txBody>
          <a:bodyPr wrap="square" rtlCol="0">
            <a:spAutoFit/>
          </a:bodyPr>
          <a:lstStyle/>
          <a:p>
            <a:r>
              <a:rPr lang="en-US" sz="1400" b="1" i="1" dirty="0"/>
              <a:t>Discharge readiness was measured according to the MPADSS scale</a:t>
            </a:r>
            <a:r>
              <a:rPr lang="en-US" sz="1400" b="1" i="1" baseline="30000" dirty="0"/>
              <a:t>2,a</a:t>
            </a:r>
          </a:p>
        </p:txBody>
      </p:sp>
      <p:sp>
        <p:nvSpPr>
          <p:cNvPr id="13" name="Footer Placeholder 4">
            <a:extLst>
              <a:ext uri="{FF2B5EF4-FFF2-40B4-BE49-F238E27FC236}">
                <a16:creationId xmlns:a16="http://schemas.microsoft.com/office/drawing/2014/main" id="{EB7B476F-BA30-C546-AD71-DEC51973554A}"/>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977391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C19773E-4216-493B-A57E-12AD03176508}"/>
              </a:ext>
            </a:extLst>
          </p:cNvPr>
          <p:cNvSpPr>
            <a:spLocks noGrp="1"/>
          </p:cNvSpPr>
          <p:nvPr>
            <p:ph type="title"/>
          </p:nvPr>
        </p:nvSpPr>
        <p:spPr>
          <a:xfrm>
            <a:off x="683172" y="395502"/>
            <a:ext cx="10684483" cy="977188"/>
          </a:xfrm>
        </p:spPr>
        <p:txBody>
          <a:bodyPr>
            <a:normAutofit/>
          </a:bodyPr>
          <a:lstStyle/>
          <a:p>
            <a:r>
              <a:rPr lang="en-US" dirty="0"/>
              <a:t>Incidence of Adverse Reactions</a:t>
            </a:r>
            <a:r>
              <a:rPr lang="en-US" baseline="30000" dirty="0"/>
              <a:t>1-3</a:t>
            </a:r>
          </a:p>
        </p:txBody>
      </p:sp>
      <p:sp>
        <p:nvSpPr>
          <p:cNvPr id="6" name="Rectangle 5">
            <a:extLst>
              <a:ext uri="{FF2B5EF4-FFF2-40B4-BE49-F238E27FC236}">
                <a16:creationId xmlns:a16="http://schemas.microsoft.com/office/drawing/2014/main" id="{EBED27E5-E664-4E7B-B4DA-BCF973D859B5}"/>
              </a:ext>
            </a:extLst>
          </p:cNvPr>
          <p:cNvSpPr/>
          <p:nvPr/>
        </p:nvSpPr>
        <p:spPr>
          <a:xfrm>
            <a:off x="377554" y="5800778"/>
            <a:ext cx="10256617" cy="661720"/>
          </a:xfrm>
          <a:prstGeom prst="rect">
            <a:avLst/>
          </a:prstGeom>
        </p:spPr>
        <p:txBody>
          <a:bodyPr wrap="square" lIns="45720" rIns="45720" anchor="b" anchorCtr="0">
            <a:spAutoFit/>
          </a:bodyPr>
          <a:lstStyle/>
          <a:p>
            <a:pPr>
              <a:spcAft>
                <a:spcPts val="600"/>
              </a:spcAft>
            </a:pPr>
            <a:r>
              <a:rPr lang="en-US" sz="800" b="1" dirty="0"/>
              <a:t>Note:</a:t>
            </a:r>
            <a:r>
              <a:rPr lang="en-US" sz="800" dirty="0"/>
              <a:t> </a:t>
            </a:r>
            <a:r>
              <a:rPr lang="en-US" sz="800" dirty="0">
                <a:ea typeface="Times New Roman" panose="02020603050405020304" pitchFamily="18" charset="0"/>
                <a:cs typeface="Arial" panose="020B0604020202020204" pitchFamily="34" charset="0"/>
              </a:rPr>
              <a:t>Adverse reactions shown have incidence on ZYNRELEF ≥5% and higher than placebo incidence. </a:t>
            </a:r>
            <a:r>
              <a:rPr lang="en-US" sz="800" dirty="0"/>
              <a:t>Analysis represents data from Cohort 2. The adverse reactions for ZYNRELEF with or without low-dose ropivacaine were similar.</a:t>
            </a:r>
          </a:p>
          <a:p>
            <a:r>
              <a:rPr lang="en-US" sz="800" b="1" dirty="0"/>
              <a:t>References: 1. </a:t>
            </a:r>
            <a:r>
              <a:rPr lang="en-US" sz="800" dirty="0"/>
              <a:t>ZYNRELEF [package insert]. San Diego, CA: Heron Therapeutics Inc; 2021. </a:t>
            </a:r>
            <a:r>
              <a:rPr lang="en-US" sz="800" b="1" dirty="0"/>
              <a:t>2. </a:t>
            </a:r>
            <a:r>
              <a:rPr lang="en-US" sz="800" dirty="0"/>
              <a:t>Lachiewicz PF, Lee G-C, Pollak R, et al. </a:t>
            </a:r>
            <a:r>
              <a:rPr lang="en-US" sz="800" i="1" dirty="0"/>
              <a:t>J Arthroplasty</a:t>
            </a:r>
            <a:r>
              <a:rPr lang="en-US" sz="800" dirty="0"/>
              <a:t>. 2020;35(10):2843-2851. </a:t>
            </a:r>
            <a:r>
              <a:rPr lang="en-US" sz="800" b="1" dirty="0"/>
              <a:t>3.</a:t>
            </a:r>
            <a:r>
              <a:rPr lang="en-US" sz="800" dirty="0"/>
              <a:t> Data on file. Study HTX-011-209. San Diego, CA: Heron Therapeutics Inc; 2018.</a:t>
            </a:r>
            <a:endParaRPr lang="en-US" dirty="0"/>
          </a:p>
        </p:txBody>
      </p:sp>
      <p:graphicFrame>
        <p:nvGraphicFramePr>
          <p:cNvPr id="9" name="Table 8">
            <a:extLst>
              <a:ext uri="{FF2B5EF4-FFF2-40B4-BE49-F238E27FC236}">
                <a16:creationId xmlns:a16="http://schemas.microsoft.com/office/drawing/2014/main" id="{2A94D358-DF1E-4012-B3D6-BCB137D4164A}"/>
              </a:ext>
            </a:extLst>
          </p:cNvPr>
          <p:cNvGraphicFramePr>
            <a:graphicFrameLocks noGrp="1"/>
          </p:cNvGraphicFramePr>
          <p:nvPr>
            <p:extLst>
              <p:ext uri="{D42A27DB-BD31-4B8C-83A1-F6EECF244321}">
                <p14:modId xmlns:p14="http://schemas.microsoft.com/office/powerpoint/2010/main" val="1547050323"/>
              </p:ext>
            </p:extLst>
          </p:nvPr>
        </p:nvGraphicFramePr>
        <p:xfrm>
          <a:off x="1232070" y="1607921"/>
          <a:ext cx="8547584" cy="3840482"/>
        </p:xfrm>
        <a:graphic>
          <a:graphicData uri="http://schemas.openxmlformats.org/drawingml/2006/table">
            <a:tbl>
              <a:tblPr firstRow="1" firstCol="1" bandRow="1">
                <a:tableStyleId>{073A0DAA-6AF3-43AB-8588-CEC1D06C72B9}</a:tableStyleId>
              </a:tblPr>
              <a:tblGrid>
                <a:gridCol w="2136896">
                  <a:extLst>
                    <a:ext uri="{9D8B030D-6E8A-4147-A177-3AD203B41FA5}">
                      <a16:colId xmlns:a16="http://schemas.microsoft.com/office/drawing/2014/main" val="641239841"/>
                    </a:ext>
                  </a:extLst>
                </a:gridCol>
                <a:gridCol w="2136896">
                  <a:extLst>
                    <a:ext uri="{9D8B030D-6E8A-4147-A177-3AD203B41FA5}">
                      <a16:colId xmlns:a16="http://schemas.microsoft.com/office/drawing/2014/main" val="3039064050"/>
                    </a:ext>
                  </a:extLst>
                </a:gridCol>
                <a:gridCol w="2136896">
                  <a:extLst>
                    <a:ext uri="{9D8B030D-6E8A-4147-A177-3AD203B41FA5}">
                      <a16:colId xmlns:a16="http://schemas.microsoft.com/office/drawing/2014/main" val="1736923635"/>
                    </a:ext>
                  </a:extLst>
                </a:gridCol>
                <a:gridCol w="2136896">
                  <a:extLst>
                    <a:ext uri="{9D8B030D-6E8A-4147-A177-3AD203B41FA5}">
                      <a16:colId xmlns:a16="http://schemas.microsoft.com/office/drawing/2014/main" val="2006883599"/>
                    </a:ext>
                  </a:extLst>
                </a:gridCol>
              </a:tblGrid>
              <a:tr h="8863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lt1"/>
                        </a:solidFill>
                        <a:effectLst/>
                        <a:latin typeface="+mn-lt"/>
                        <a:ea typeface="+mn-ea"/>
                        <a:cs typeface="+mn-cs"/>
                      </a:endParaRPr>
                    </a:p>
                  </a:txBody>
                  <a:tcPr marL="0" marR="0" marT="0" marB="0" anchor="ctr">
                    <a:solidFill>
                      <a:schemeClr val="bg1"/>
                    </a:solidFill>
                  </a:tcPr>
                </a:tc>
                <a:tc>
                  <a:txBody>
                    <a:bodyPr/>
                    <a:lstStyle/>
                    <a:p>
                      <a:pPr marL="0" marR="0" algn="ctr" defTabSz="914400" rtl="0" eaLnBrk="1" latinLnBrk="0" hangingPunct="1">
                        <a:spcBef>
                          <a:spcPts val="0"/>
                        </a:spcBef>
                        <a:spcAft>
                          <a:spcPts val="0"/>
                        </a:spcAft>
                      </a:pPr>
                      <a:r>
                        <a:rPr lang="en-US" sz="1400" b="1" kern="1200" dirty="0">
                          <a:solidFill>
                            <a:schemeClr val="lt1"/>
                          </a:solidFill>
                          <a:effectLst/>
                          <a:latin typeface="+mn-lt"/>
                          <a:ea typeface="+mn-ea"/>
                          <a:cs typeface="+mn-cs"/>
                        </a:rPr>
                        <a:t>Saline Placebo</a:t>
                      </a:r>
                    </a:p>
                    <a:p>
                      <a:pPr marL="0" marR="0" algn="ctr" defTabSz="914400" rtl="0" eaLnBrk="1" latinLnBrk="0" hangingPunct="1">
                        <a:spcBef>
                          <a:spcPts val="0"/>
                        </a:spcBef>
                        <a:spcAft>
                          <a:spcPts val="0"/>
                        </a:spcAft>
                      </a:pPr>
                      <a:r>
                        <a:rPr lang="en-US" sz="1400" b="1" kern="1200" dirty="0">
                          <a:solidFill>
                            <a:schemeClr val="lt1"/>
                          </a:solidFill>
                          <a:effectLst/>
                          <a:latin typeface="+mn-lt"/>
                          <a:ea typeface="+mn-ea"/>
                          <a:cs typeface="+mn-cs"/>
                        </a:rPr>
                        <a:t>(n = 53)</a:t>
                      </a:r>
                    </a:p>
                  </a:txBody>
                  <a:tcPr marL="0" marR="0" marT="0" marB="0" anchor="ctr">
                    <a:solidFill>
                      <a:schemeClr val="accent3"/>
                    </a:solidFill>
                  </a:tcPr>
                </a:tc>
                <a:tc>
                  <a:txBody>
                    <a:bodyPr/>
                    <a:lstStyle/>
                    <a:p>
                      <a:pPr marL="0" marR="0" algn="ctr">
                        <a:spcBef>
                          <a:spcPts val="0"/>
                        </a:spcBef>
                        <a:spcAft>
                          <a:spcPts val="0"/>
                        </a:spcAft>
                      </a:pPr>
                      <a:r>
                        <a:rPr lang="en-US" sz="1400" dirty="0">
                          <a:effectLst/>
                        </a:rPr>
                        <a:t>Bupivacaine HCl</a:t>
                      </a:r>
                      <a:br>
                        <a:rPr lang="en-US" sz="1400" dirty="0">
                          <a:effectLst/>
                        </a:rPr>
                      </a:br>
                      <a:r>
                        <a:rPr lang="en-US" sz="1400" dirty="0">
                          <a:effectLst/>
                        </a:rPr>
                        <a:t>Solution 125 mg</a:t>
                      </a:r>
                      <a:br>
                        <a:rPr lang="en-US" sz="1400" dirty="0">
                          <a:effectLst/>
                        </a:rPr>
                      </a:br>
                      <a:r>
                        <a:rPr lang="en-US" sz="1400" dirty="0">
                          <a:effectLst/>
                        </a:rPr>
                        <a:t>(n = 55)</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668C83"/>
                    </a:solidFill>
                  </a:tcPr>
                </a:tc>
                <a:tc>
                  <a:txBody>
                    <a:bodyPr/>
                    <a:lstStyle/>
                    <a:p>
                      <a:pPr marL="0" marR="0" algn="ctr">
                        <a:spcBef>
                          <a:spcPts val="0"/>
                        </a:spcBef>
                        <a:spcAft>
                          <a:spcPts val="0"/>
                        </a:spcAft>
                      </a:pPr>
                      <a:r>
                        <a:rPr lang="en-US" sz="1400" dirty="0">
                          <a:effectLst/>
                        </a:rPr>
                        <a:t>ZYNRELEF</a:t>
                      </a:r>
                      <a:br>
                        <a:rPr lang="en-US" sz="1400" dirty="0">
                          <a:effectLst/>
                        </a:rPr>
                      </a:br>
                      <a:r>
                        <a:rPr lang="en-US" sz="1400" dirty="0">
                          <a:effectLst/>
                        </a:rPr>
                        <a:t>400 mg/12 mg</a:t>
                      </a:r>
                      <a:br>
                        <a:rPr lang="en-US" sz="1400" dirty="0">
                          <a:effectLst/>
                        </a:rPr>
                      </a:br>
                      <a:r>
                        <a:rPr lang="en-US" sz="1400" dirty="0">
                          <a:effectLst/>
                        </a:rPr>
                        <a:t>(n = 58)</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val="3830780519"/>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Nausea</a:t>
                      </a:r>
                    </a:p>
                  </a:txBody>
                  <a:tcPr marL="0" marR="0" marT="0" marB="0" anchor="ctr">
                    <a:solidFill>
                      <a:srgbClr val="E7E7E8"/>
                    </a:solidFill>
                  </a:tcPr>
                </a:tc>
                <a:tc>
                  <a:txBody>
                    <a:bodyPr/>
                    <a:lstStyle/>
                    <a:p>
                      <a:pPr marL="0" marR="0" algn="ctr">
                        <a:spcBef>
                          <a:spcPts val="0"/>
                        </a:spcBef>
                        <a:spcAft>
                          <a:spcPts val="0"/>
                        </a:spcAft>
                      </a:pPr>
                      <a:r>
                        <a:rPr lang="en-US" sz="1400" dirty="0">
                          <a:effectLst/>
                        </a:rPr>
                        <a:t>47%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E7E8"/>
                    </a:solidFill>
                  </a:tcPr>
                </a:tc>
                <a:tc>
                  <a:txBody>
                    <a:bodyPr/>
                    <a:lstStyle/>
                    <a:p>
                      <a:pPr marL="0" marR="0" algn="ctr">
                        <a:spcBef>
                          <a:spcPts val="0"/>
                        </a:spcBef>
                        <a:spcAft>
                          <a:spcPts val="0"/>
                        </a:spcAft>
                      </a:pPr>
                      <a:r>
                        <a:rPr lang="en-US" sz="1400" dirty="0">
                          <a:effectLst/>
                        </a:rPr>
                        <a:t>55%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E7E8"/>
                    </a:solidFill>
                  </a:tcPr>
                </a:tc>
                <a:tc>
                  <a:txBody>
                    <a:bodyPr/>
                    <a:lstStyle/>
                    <a:p>
                      <a:pPr marL="0" marR="0" algn="ctr">
                        <a:spcBef>
                          <a:spcPts val="0"/>
                        </a:spcBef>
                        <a:spcAft>
                          <a:spcPts val="0"/>
                        </a:spcAft>
                      </a:pPr>
                      <a:r>
                        <a:rPr lang="en-US" sz="1400" dirty="0">
                          <a:effectLst/>
                        </a:rPr>
                        <a:t>50%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E7E8"/>
                    </a:solidFill>
                  </a:tcPr>
                </a:tc>
                <a:extLst>
                  <a:ext uri="{0D108BD9-81ED-4DB2-BD59-A6C34878D82A}">
                    <a16:rowId xmlns:a16="http://schemas.microsoft.com/office/drawing/2014/main" val="1151023015"/>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Constipation</a:t>
                      </a:r>
                    </a:p>
                  </a:txBody>
                  <a:tcPr marL="0" marR="0" marT="0" marB="0" anchor="ctr">
                    <a:solidFill>
                      <a:srgbClr val="CCCCCD"/>
                    </a:solidFill>
                  </a:tcPr>
                </a:tc>
                <a:tc>
                  <a:txBody>
                    <a:bodyPr/>
                    <a:lstStyle/>
                    <a:p>
                      <a:pPr marL="0" marR="0" algn="ctr">
                        <a:spcBef>
                          <a:spcPts val="0"/>
                        </a:spcBef>
                        <a:spcAft>
                          <a:spcPts val="0"/>
                        </a:spcAft>
                      </a:pPr>
                      <a:r>
                        <a:rPr lang="en-US" sz="1400" dirty="0">
                          <a:effectLst/>
                        </a:rPr>
                        <a:t>23%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tc>
                  <a:txBody>
                    <a:bodyPr/>
                    <a:lstStyle/>
                    <a:p>
                      <a:pPr marL="0" marR="0" algn="ctr">
                        <a:spcBef>
                          <a:spcPts val="0"/>
                        </a:spcBef>
                        <a:spcAft>
                          <a:spcPts val="0"/>
                        </a:spcAft>
                      </a:pPr>
                      <a:r>
                        <a:rPr lang="en-US" sz="1400" dirty="0">
                          <a:effectLst/>
                        </a:rPr>
                        <a:t>33%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tc>
                  <a:txBody>
                    <a:bodyPr/>
                    <a:lstStyle/>
                    <a:p>
                      <a:pPr marL="0" marR="0" algn="ctr">
                        <a:spcBef>
                          <a:spcPts val="0"/>
                        </a:spcBef>
                        <a:spcAft>
                          <a:spcPts val="0"/>
                        </a:spcAft>
                      </a:pPr>
                      <a:r>
                        <a:rPr lang="en-US" sz="1400" dirty="0">
                          <a:effectLst/>
                        </a:rPr>
                        <a:t>24%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extLst>
                  <a:ext uri="{0D108BD9-81ED-4DB2-BD59-A6C34878D82A}">
                    <a16:rowId xmlns:a16="http://schemas.microsoft.com/office/drawing/2014/main" val="3546231011"/>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Vomiting</a:t>
                      </a:r>
                    </a:p>
                  </a:txBody>
                  <a:tcPr marL="0" marR="0" marT="0" marB="0" anchor="ctr">
                    <a:solidFill>
                      <a:srgbClr val="E7E7E8"/>
                    </a:solidFill>
                  </a:tcPr>
                </a:tc>
                <a:tc>
                  <a:txBody>
                    <a:bodyPr/>
                    <a:lstStyle/>
                    <a:p>
                      <a:pPr marL="0" marR="0" algn="ctr">
                        <a:spcBef>
                          <a:spcPts val="0"/>
                        </a:spcBef>
                        <a:spcAft>
                          <a:spcPts val="0"/>
                        </a:spcAft>
                      </a:pPr>
                      <a:r>
                        <a:rPr lang="en-US" sz="1400" dirty="0">
                          <a:effectLst/>
                        </a:rPr>
                        <a:t>19%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E7E8"/>
                    </a:solidFill>
                  </a:tcPr>
                </a:tc>
                <a:tc>
                  <a:txBody>
                    <a:bodyPr/>
                    <a:lstStyle/>
                    <a:p>
                      <a:pPr marL="0" marR="0" algn="ctr">
                        <a:spcBef>
                          <a:spcPts val="0"/>
                        </a:spcBef>
                        <a:spcAft>
                          <a:spcPts val="0"/>
                        </a:spcAft>
                      </a:pPr>
                      <a:r>
                        <a:rPr lang="en-US" sz="1400" dirty="0">
                          <a:effectLst/>
                        </a:rPr>
                        <a:t>27%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E7E8"/>
                    </a:solidFill>
                  </a:tcPr>
                </a:tc>
                <a:tc>
                  <a:txBody>
                    <a:bodyPr/>
                    <a:lstStyle/>
                    <a:p>
                      <a:pPr marL="0" marR="0" algn="ctr">
                        <a:spcBef>
                          <a:spcPts val="0"/>
                        </a:spcBef>
                        <a:spcAft>
                          <a:spcPts val="0"/>
                        </a:spcAft>
                      </a:pPr>
                      <a:r>
                        <a:rPr lang="en-US" sz="1400" dirty="0">
                          <a:effectLst/>
                        </a:rPr>
                        <a:t>26%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E7E8"/>
                    </a:solidFill>
                  </a:tcPr>
                </a:tc>
                <a:extLst>
                  <a:ext uri="{0D108BD9-81ED-4DB2-BD59-A6C34878D82A}">
                    <a16:rowId xmlns:a16="http://schemas.microsoft.com/office/drawing/2014/main" val="3537168701"/>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Hypertension</a:t>
                      </a:r>
                    </a:p>
                  </a:txBody>
                  <a:tcPr marL="0" marR="0" marT="0" marB="0" anchor="ctr">
                    <a:solidFill>
                      <a:srgbClr val="CCCCCD"/>
                    </a:solidFill>
                  </a:tcPr>
                </a:tc>
                <a:tc>
                  <a:txBody>
                    <a:bodyPr/>
                    <a:lstStyle/>
                    <a:p>
                      <a:pPr marL="0" marR="0" algn="ctr">
                        <a:spcBef>
                          <a:spcPts val="0"/>
                        </a:spcBef>
                        <a:spcAft>
                          <a:spcPts val="0"/>
                        </a:spcAft>
                      </a:pPr>
                      <a:r>
                        <a:rPr lang="en-US" sz="1400" dirty="0">
                          <a:effectLst/>
                        </a:rPr>
                        <a:t>15%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tc>
                  <a:txBody>
                    <a:bodyPr/>
                    <a:lstStyle/>
                    <a:p>
                      <a:pPr marL="0" marR="0" algn="ctr">
                        <a:spcBef>
                          <a:spcPts val="0"/>
                        </a:spcBef>
                        <a:spcAft>
                          <a:spcPts val="0"/>
                        </a:spcAft>
                      </a:pPr>
                      <a:r>
                        <a:rPr lang="en-US" sz="1400" dirty="0">
                          <a:effectLst/>
                        </a:rPr>
                        <a:t>13%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tc>
                  <a:txBody>
                    <a:bodyPr/>
                    <a:lstStyle/>
                    <a:p>
                      <a:pPr marL="0" marR="0" algn="ctr">
                        <a:spcBef>
                          <a:spcPts val="0"/>
                        </a:spcBef>
                        <a:spcAft>
                          <a:spcPts val="0"/>
                        </a:spcAft>
                      </a:pPr>
                      <a:r>
                        <a:rPr lang="en-US" sz="1400" dirty="0">
                          <a:effectLst/>
                        </a:rPr>
                        <a:t>19%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extLst>
                  <a:ext uri="{0D108BD9-81ED-4DB2-BD59-A6C34878D82A}">
                    <a16:rowId xmlns:a16="http://schemas.microsoft.com/office/drawing/2014/main" val="913184548"/>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Pyrexia</a:t>
                      </a:r>
                    </a:p>
                  </a:txBody>
                  <a:tcPr marL="0" marR="0" marT="0" marB="0" anchor="ctr">
                    <a:solidFill>
                      <a:srgbClr val="E7E7E8"/>
                    </a:solidFill>
                  </a:tcPr>
                </a:tc>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4%</a:t>
                      </a:r>
                    </a:p>
                  </a:txBody>
                  <a:tcPr marL="0" marR="0" marT="0" marB="0" anchor="ctr">
                    <a:solidFill>
                      <a:srgbClr val="E7E7E8"/>
                    </a:solidFill>
                  </a:tcPr>
                </a:tc>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15%</a:t>
                      </a:r>
                    </a:p>
                  </a:txBody>
                  <a:tcPr marL="0" marR="0" marT="0" marB="0" anchor="ctr">
                    <a:solidFill>
                      <a:srgbClr val="E7E7E8"/>
                    </a:solidFill>
                  </a:tcPr>
                </a:tc>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14%</a:t>
                      </a:r>
                    </a:p>
                  </a:txBody>
                  <a:tcPr marL="0" marR="0" marT="0" marB="0" anchor="ctr">
                    <a:solidFill>
                      <a:srgbClr val="E7E7E8"/>
                    </a:solidFill>
                  </a:tcPr>
                </a:tc>
                <a:extLst>
                  <a:ext uri="{0D108BD9-81ED-4DB2-BD59-A6C34878D82A}">
                    <a16:rowId xmlns:a16="http://schemas.microsoft.com/office/drawing/2014/main" val="74281671"/>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Leukocytosis</a:t>
                      </a:r>
                    </a:p>
                  </a:txBody>
                  <a:tcPr marL="0" marR="0" marT="0" marB="0" anchor="ctr">
                    <a:solidFill>
                      <a:srgbClr val="CCCCCD"/>
                    </a:solidFill>
                  </a:tcPr>
                </a:tc>
                <a:tc>
                  <a:txBody>
                    <a:bodyPr/>
                    <a:lstStyle/>
                    <a:p>
                      <a:pPr marL="0" marR="0" algn="ctr">
                        <a:spcBef>
                          <a:spcPts val="0"/>
                        </a:spcBef>
                        <a:spcAft>
                          <a:spcPts val="0"/>
                        </a:spcAft>
                      </a:pPr>
                      <a:r>
                        <a:rPr lang="en-US" sz="1400" dirty="0">
                          <a:effectLst/>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tc>
                  <a:txBody>
                    <a:bodyPr/>
                    <a:lstStyle/>
                    <a:p>
                      <a:pPr marL="0" marR="0" algn="ctr">
                        <a:spcBef>
                          <a:spcPts val="0"/>
                        </a:spcBef>
                        <a:spcAft>
                          <a:spcPts val="0"/>
                        </a:spcAft>
                      </a:pPr>
                      <a:r>
                        <a:rPr lang="en-US" sz="1400" dirty="0">
                          <a:effectLst/>
                        </a:rPr>
                        <a:t>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tc>
                  <a:txBody>
                    <a:bodyPr/>
                    <a:lstStyle/>
                    <a:p>
                      <a:pPr marL="0" marR="0" algn="ctr">
                        <a:spcBef>
                          <a:spcPts val="0"/>
                        </a:spcBef>
                        <a:spcAft>
                          <a:spcPts val="0"/>
                        </a:spcAft>
                      </a:pPr>
                      <a:r>
                        <a:rPr lang="en-US" sz="1400" dirty="0">
                          <a:effectLst/>
                        </a:rPr>
                        <a:t>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CCCCCD"/>
                    </a:solidFill>
                  </a:tcPr>
                </a:tc>
                <a:extLst>
                  <a:ext uri="{0D108BD9-81ED-4DB2-BD59-A6C34878D82A}">
                    <a16:rowId xmlns:a16="http://schemas.microsoft.com/office/drawing/2014/main" val="751907262"/>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Pruritus</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2%</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5%</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7%</a:t>
                      </a:r>
                    </a:p>
                  </a:txBody>
                  <a:tcPr marL="0" marR="0" marT="0" marB="0" anchor="ctr">
                    <a:solidFill>
                      <a:srgbClr val="E7E7E8"/>
                    </a:solidFill>
                  </a:tcPr>
                </a:tc>
                <a:extLst>
                  <a:ext uri="{0D108BD9-81ED-4DB2-BD59-A6C34878D82A}">
                    <a16:rowId xmlns:a16="http://schemas.microsoft.com/office/drawing/2014/main" val="3307529855"/>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Headache</a:t>
                      </a:r>
                    </a:p>
                  </a:txBody>
                  <a:tcPr marL="0" marR="0" marT="0" marB="0" anchor="ctr">
                    <a:solidFill>
                      <a:srgbClr val="CCCCCD"/>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0</a:t>
                      </a:r>
                    </a:p>
                  </a:txBody>
                  <a:tcPr marL="0" marR="0" marT="0" marB="0" anchor="ctr">
                    <a:solidFill>
                      <a:srgbClr val="CCCCCD"/>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7%</a:t>
                      </a:r>
                    </a:p>
                  </a:txBody>
                  <a:tcPr marL="0" marR="0" marT="0" marB="0" anchor="ctr">
                    <a:solidFill>
                      <a:srgbClr val="CCCCCD"/>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7%</a:t>
                      </a:r>
                    </a:p>
                  </a:txBody>
                  <a:tcPr marL="0" marR="0" marT="0" marB="0" anchor="ctr">
                    <a:solidFill>
                      <a:srgbClr val="CCCCCD"/>
                    </a:solidFill>
                  </a:tcPr>
                </a:tc>
                <a:extLst>
                  <a:ext uri="{0D108BD9-81ED-4DB2-BD59-A6C34878D82A}">
                    <a16:rowId xmlns:a16="http://schemas.microsoft.com/office/drawing/2014/main" val="4115922053"/>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Anemia</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2%</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0</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5%</a:t>
                      </a:r>
                    </a:p>
                  </a:txBody>
                  <a:tcPr marL="0" marR="0" marT="0" marB="0" anchor="ctr">
                    <a:solidFill>
                      <a:srgbClr val="E7E7E8"/>
                    </a:solidFill>
                  </a:tcPr>
                </a:tc>
                <a:extLst>
                  <a:ext uri="{0D108BD9-81ED-4DB2-BD59-A6C34878D82A}">
                    <a16:rowId xmlns:a16="http://schemas.microsoft.com/office/drawing/2014/main" val="3682379098"/>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Hyperhidrosis</a:t>
                      </a:r>
                    </a:p>
                  </a:txBody>
                  <a:tcPr marL="0" marR="0" marT="0" marB="0" anchor="ctr">
                    <a:solidFill>
                      <a:srgbClr val="CCCCCD"/>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4%</a:t>
                      </a:r>
                    </a:p>
                  </a:txBody>
                  <a:tcPr marL="0" marR="0" marT="0" marB="0" anchor="ctr">
                    <a:solidFill>
                      <a:srgbClr val="CCCCCD"/>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0</a:t>
                      </a:r>
                    </a:p>
                  </a:txBody>
                  <a:tcPr marL="0" marR="0" marT="0" marB="0" anchor="ctr">
                    <a:solidFill>
                      <a:srgbClr val="CCCCCD"/>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5%</a:t>
                      </a:r>
                    </a:p>
                  </a:txBody>
                  <a:tcPr marL="0" marR="0" marT="0" marB="0" anchor="ctr">
                    <a:solidFill>
                      <a:srgbClr val="CCCCCD"/>
                    </a:solidFill>
                  </a:tcPr>
                </a:tc>
                <a:extLst>
                  <a:ext uri="{0D108BD9-81ED-4DB2-BD59-A6C34878D82A}">
                    <a16:rowId xmlns:a16="http://schemas.microsoft.com/office/drawing/2014/main" val="2661284419"/>
                  </a:ext>
                </a:extLst>
              </a:tr>
              <a:tr h="268555">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Hypotension</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4%</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2%</a:t>
                      </a:r>
                    </a:p>
                  </a:txBody>
                  <a:tcPr marL="0" marR="0" marT="0" marB="0" anchor="ctr">
                    <a:solidFill>
                      <a:srgbClr val="E7E7E8"/>
                    </a:solidFill>
                  </a:tcPr>
                </a:tc>
                <a:tc>
                  <a:txBody>
                    <a:bodyPr/>
                    <a:lstStyle/>
                    <a:p>
                      <a:pPr marL="0" marR="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5%</a:t>
                      </a:r>
                    </a:p>
                  </a:txBody>
                  <a:tcPr marL="0" marR="0" marT="0" marB="0" anchor="ctr">
                    <a:solidFill>
                      <a:srgbClr val="E7E7E8"/>
                    </a:solidFill>
                  </a:tcPr>
                </a:tc>
                <a:extLst>
                  <a:ext uri="{0D108BD9-81ED-4DB2-BD59-A6C34878D82A}">
                    <a16:rowId xmlns:a16="http://schemas.microsoft.com/office/drawing/2014/main" val="2637870143"/>
                  </a:ext>
                </a:extLst>
              </a:tr>
            </a:tbl>
          </a:graphicData>
        </a:graphic>
      </p:graphicFrame>
      <p:sp>
        <p:nvSpPr>
          <p:cNvPr id="11" name="Rectangle 10">
            <a:extLst>
              <a:ext uri="{FF2B5EF4-FFF2-40B4-BE49-F238E27FC236}">
                <a16:creationId xmlns:a16="http://schemas.microsoft.com/office/drawing/2014/main" id="{45358A49-7E23-4D54-8324-B045762EF2CA}"/>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7" name="Footer Placeholder 4">
            <a:extLst>
              <a:ext uri="{FF2B5EF4-FFF2-40B4-BE49-F238E27FC236}">
                <a16:creationId xmlns:a16="http://schemas.microsoft.com/office/drawing/2014/main" id="{9FAD7F28-9BCC-9C45-B541-3F7B10512E28}"/>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055262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306C2AB1-B66D-4D34-A81E-6884C3F69C86}"/>
              </a:ext>
            </a:extLst>
          </p:cNvPr>
          <p:cNvSpPr>
            <a:spLocks noGrp="1"/>
          </p:cNvSpPr>
          <p:nvPr>
            <p:ph type="title"/>
          </p:nvPr>
        </p:nvSpPr>
        <p:spPr>
          <a:xfrm>
            <a:off x="699046" y="-71247"/>
            <a:ext cx="10922873" cy="1042403"/>
          </a:xfrm>
        </p:spPr>
        <p:txBody>
          <a:bodyPr>
            <a:normAutofit/>
          </a:bodyPr>
          <a:lstStyle/>
          <a:p>
            <a:r>
              <a:rPr lang="en-US" sz="2300" dirty="0"/>
              <a:t>EPOCH TKA Single-Arm</a:t>
            </a:r>
            <a:r>
              <a:rPr lang="en-US" sz="2300" baseline="30000" dirty="0"/>
              <a:t>a</a:t>
            </a:r>
            <a:r>
              <a:rPr lang="en-US" sz="2300" dirty="0"/>
              <a:t> Follow-On Study (ZYNRELEF + Non-Opioid MMA)</a:t>
            </a:r>
            <a:r>
              <a:rPr lang="en-US" sz="2300" baseline="30000" dirty="0"/>
              <a:t>1,2</a:t>
            </a:r>
          </a:p>
        </p:txBody>
      </p:sp>
      <p:sp>
        <p:nvSpPr>
          <p:cNvPr id="27" name="Rectangle 26">
            <a:extLst>
              <a:ext uri="{FF2B5EF4-FFF2-40B4-BE49-F238E27FC236}">
                <a16:creationId xmlns:a16="http://schemas.microsoft.com/office/drawing/2014/main" id="{73504420-9A6C-4CB5-B1AD-A8DF0F1EB487}"/>
              </a:ext>
            </a:extLst>
          </p:cNvPr>
          <p:cNvSpPr/>
          <p:nvPr/>
        </p:nvSpPr>
        <p:spPr>
          <a:xfrm>
            <a:off x="376318" y="5975333"/>
            <a:ext cx="11439364" cy="492443"/>
          </a:xfrm>
          <a:prstGeom prst="rect">
            <a:avLst/>
          </a:prstGeom>
        </p:spPr>
        <p:txBody>
          <a:bodyPr wrap="square" lIns="45720" rIns="45720" anchor="b" anchorCtr="0">
            <a:spAutoFit/>
          </a:bodyPr>
          <a:lstStyle/>
          <a:p>
            <a:pPr>
              <a:spcAft>
                <a:spcPts val="600"/>
              </a:spcAft>
              <a:defRPr/>
            </a:pPr>
            <a:r>
              <a:rPr lang="en-US" sz="700" baseline="30000" dirty="0"/>
              <a:t>a</a:t>
            </a:r>
            <a:r>
              <a:rPr lang="en-US" sz="700" dirty="0"/>
              <a:t>Single-arm, open-label, uncontrolled study. ZYNRELEF was given with a scheduled non-opioid MMA regimen. </a:t>
            </a:r>
            <a:r>
              <a:rPr lang="en-US" sz="700" baseline="30000" dirty="0"/>
              <a:t>b</a:t>
            </a:r>
            <a:r>
              <a:rPr lang="en-US" sz="700" dirty="0"/>
              <a:t>The MMA regimen and primary endpoint were selected based on a published Phase 4 study of a long-acting liposomal bupivacaine with a scheduled, non-opioid MMA regimen in TKA.</a:t>
            </a:r>
            <a:r>
              <a:rPr lang="en-US" sz="700" baseline="30000" dirty="0"/>
              <a:t>3</a:t>
            </a:r>
            <a:r>
              <a:rPr lang="en-US" sz="700" dirty="0"/>
              <a:t> </a:t>
            </a:r>
            <a:r>
              <a:rPr lang="en-US" sz="700" b="1" dirty="0"/>
              <a:t>TKA:</a:t>
            </a:r>
            <a:r>
              <a:rPr lang="en-US" sz="700" dirty="0"/>
              <a:t> total knee arthroplasty. </a:t>
            </a:r>
            <a:r>
              <a:rPr lang="en-US" sz="700" b="1" dirty="0"/>
              <a:t>MMA:</a:t>
            </a:r>
            <a:r>
              <a:rPr lang="en-US" sz="700" dirty="0"/>
              <a:t> multimodal analgesia. </a:t>
            </a:r>
            <a:r>
              <a:rPr lang="en-US" sz="700" b="1" dirty="0"/>
              <a:t>PO: </a:t>
            </a:r>
            <a:r>
              <a:rPr lang="en-US" sz="700" dirty="0"/>
              <a:t>by mouth (oral). </a:t>
            </a:r>
            <a:r>
              <a:rPr lang="en-US" sz="700" b="1" dirty="0"/>
              <a:t>q6h/q8h/q12h:</a:t>
            </a:r>
            <a:r>
              <a:rPr lang="en-US" sz="700" dirty="0"/>
              <a:t> every 6/8/12 hours. </a:t>
            </a:r>
          </a:p>
          <a:p>
            <a:pPr>
              <a:spcAft>
                <a:spcPts val="600"/>
              </a:spcAft>
              <a:defRPr/>
            </a:pPr>
            <a:r>
              <a:rPr lang="en-US" sz="700" b="1" dirty="0"/>
              <a:t>References: 1.</a:t>
            </a:r>
            <a:r>
              <a:rPr lang="en-US" sz="700" dirty="0"/>
              <a:t> Data on file. Study HTX-011-306. San Diego, CA: Heron Therapeutics Inc; 2020. </a:t>
            </a:r>
            <a:r>
              <a:rPr lang="en-US" sz="700" b="1" dirty="0"/>
              <a:t>2. </a:t>
            </a:r>
            <a:r>
              <a:rPr lang="en-US" sz="700" dirty="0"/>
              <a:t>Hacker S. Poster presented at: Orthopedics Today Hawaii 2020; January 12-16, 2020; Koloa, HI. </a:t>
            </a:r>
            <a:r>
              <a:rPr lang="en-US" sz="700" b="1" dirty="0"/>
              <a:t>3.</a:t>
            </a:r>
            <a:r>
              <a:rPr lang="en-US" sz="700" dirty="0"/>
              <a:t> Mont MA, Beaver WB, Dysart SH, et al. </a:t>
            </a:r>
            <a:r>
              <a:rPr lang="en-US" sz="700" i="1" dirty="0"/>
              <a:t>J Arthroplasty</a:t>
            </a:r>
            <a:r>
              <a:rPr lang="en-US" sz="700" dirty="0"/>
              <a:t>. 2018;33(1):90-96.</a:t>
            </a:r>
          </a:p>
        </p:txBody>
      </p:sp>
      <p:sp>
        <p:nvSpPr>
          <p:cNvPr id="45" name="Rectangle 44">
            <a:extLst>
              <a:ext uri="{FF2B5EF4-FFF2-40B4-BE49-F238E27FC236}">
                <a16:creationId xmlns:a16="http://schemas.microsoft.com/office/drawing/2014/main" id="{B898647C-97AC-4BF7-A153-8C62F633FC92}"/>
              </a:ext>
            </a:extLst>
          </p:cNvPr>
          <p:cNvSpPr/>
          <p:nvPr/>
        </p:nvSpPr>
        <p:spPr>
          <a:xfrm>
            <a:off x="699046" y="130307"/>
            <a:ext cx="4134758" cy="276999"/>
          </a:xfrm>
          <a:prstGeom prst="rect">
            <a:avLst/>
          </a:prstGeom>
        </p:spPr>
        <p:txBody>
          <a:bodyPr wrap="square" lIns="0" rIns="0">
            <a:spAutoFit/>
          </a:bodyPr>
          <a:lstStyle/>
          <a:p>
            <a:pPr lvl="0">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SINGLE-ARM </a:t>
            </a:r>
            <a:r>
              <a:rPr lang="en-US" sz="1200" b="1" dirty="0">
                <a:solidFill>
                  <a:srgbClr val="586769"/>
                </a:solidFill>
              </a:rPr>
              <a:t>FOLLOW-ON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46" name="Content Placeholder 2">
            <a:extLst>
              <a:ext uri="{FF2B5EF4-FFF2-40B4-BE49-F238E27FC236}">
                <a16:creationId xmlns:a16="http://schemas.microsoft.com/office/drawing/2014/main" id="{13ED457D-30EC-476A-90FD-7FCD70DE1BF4}"/>
              </a:ext>
            </a:extLst>
          </p:cNvPr>
          <p:cNvSpPr txBox="1">
            <a:spLocks/>
          </p:cNvSpPr>
          <p:nvPr/>
        </p:nvSpPr>
        <p:spPr>
          <a:xfrm>
            <a:off x="668864" y="1953163"/>
            <a:ext cx="2103120" cy="1141392"/>
          </a:xfrm>
          <a:prstGeom prst="rect">
            <a:avLst/>
          </a:prstGeom>
        </p:spPr>
        <p:txBody>
          <a:bodyPr>
            <a:noAutofit/>
          </a:bodyPr>
          <a:lstStyle>
            <a:lvl1pPr marL="342900" indent="-342900" algn="l" defTabSz="914400" rtl="0" eaLnBrk="1" latinLnBrk="0" hangingPunct="1">
              <a:spcBef>
                <a:spcPts val="0"/>
              </a:spcBef>
              <a:spcAft>
                <a:spcPts val="1000"/>
              </a:spcAft>
              <a:buClr>
                <a:schemeClr val="bg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chemeClr val="bg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chemeClr val="bg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3838" indent="-223838">
              <a:spcAft>
                <a:spcPts val="600"/>
              </a:spcAft>
              <a:buClr>
                <a:schemeClr val="accent5"/>
              </a:buClr>
            </a:pPr>
            <a:r>
              <a:rPr lang="en-US" sz="1800" dirty="0"/>
              <a:t>6 sites in the United States</a:t>
            </a:r>
          </a:p>
          <a:p>
            <a:pPr marL="223838" indent="-223838">
              <a:spcAft>
                <a:spcPts val="600"/>
              </a:spcAft>
              <a:buClr>
                <a:schemeClr val="accent5"/>
              </a:buClr>
            </a:pPr>
            <a:r>
              <a:rPr lang="en-US" sz="1800" dirty="0"/>
              <a:t>n = 51</a:t>
            </a:r>
          </a:p>
          <a:p>
            <a:pPr marL="223838" indent="-223838">
              <a:spcAft>
                <a:spcPts val="600"/>
              </a:spcAft>
              <a:buClr>
                <a:schemeClr val="accent5"/>
              </a:buClr>
            </a:pPr>
            <a:r>
              <a:rPr lang="en-US" sz="1800" b="1" dirty="0"/>
              <a:t>Protocol included an oral non-opioid postoperative MMA regimen</a:t>
            </a:r>
            <a:r>
              <a:rPr lang="en-US" sz="1800" b="1" baseline="30000" dirty="0"/>
              <a:t>b</a:t>
            </a:r>
            <a:endParaRPr lang="en-US" sz="1800" b="1" dirty="0"/>
          </a:p>
        </p:txBody>
      </p:sp>
      <p:sp>
        <p:nvSpPr>
          <p:cNvPr id="40" name="TextBox 39">
            <a:extLst>
              <a:ext uri="{FF2B5EF4-FFF2-40B4-BE49-F238E27FC236}">
                <a16:creationId xmlns:a16="http://schemas.microsoft.com/office/drawing/2014/main" id="{0E905496-8786-8744-AD97-581DBCB35F20}"/>
              </a:ext>
            </a:extLst>
          </p:cNvPr>
          <p:cNvSpPr txBox="1"/>
          <p:nvPr/>
        </p:nvSpPr>
        <p:spPr>
          <a:xfrm>
            <a:off x="600649" y="975981"/>
            <a:ext cx="27750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Total Knee Arthroplasty</a:t>
            </a:r>
          </a:p>
        </p:txBody>
      </p:sp>
      <p:grpSp>
        <p:nvGrpSpPr>
          <p:cNvPr id="48" name="Group 47">
            <a:extLst>
              <a:ext uri="{FF2B5EF4-FFF2-40B4-BE49-F238E27FC236}">
                <a16:creationId xmlns:a16="http://schemas.microsoft.com/office/drawing/2014/main" id="{2FB1EFB8-A577-2A45-A8AB-C0FC769F9F6A}"/>
              </a:ext>
            </a:extLst>
          </p:cNvPr>
          <p:cNvGrpSpPr/>
          <p:nvPr/>
        </p:nvGrpSpPr>
        <p:grpSpPr>
          <a:xfrm>
            <a:off x="2291786" y="1686621"/>
            <a:ext cx="6602092" cy="2454306"/>
            <a:chOff x="1611934" y="1224588"/>
            <a:chExt cx="7860544" cy="3118812"/>
          </a:xfrm>
        </p:grpSpPr>
        <p:sp>
          <p:nvSpPr>
            <p:cNvPr id="50" name="Rectangle 49">
              <a:extLst>
                <a:ext uri="{FF2B5EF4-FFF2-40B4-BE49-F238E27FC236}">
                  <a16:creationId xmlns:a16="http://schemas.microsoft.com/office/drawing/2014/main" id="{A8D6B3FD-4442-8442-8932-41CE42DD0B82}"/>
                </a:ext>
              </a:extLst>
            </p:cNvPr>
            <p:cNvSpPr/>
            <p:nvPr/>
          </p:nvSpPr>
          <p:spPr>
            <a:xfrm>
              <a:off x="1611934" y="1224588"/>
              <a:ext cx="1774188" cy="762000"/>
            </a:xfrm>
            <a:prstGeom prst="rect">
              <a:avLst/>
            </a:prstGeom>
            <a:noFill/>
            <a:ln w="38100">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Screening</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600" b="1" i="0" u="none" strike="noStrike" kern="1200" cap="none" spc="0" normalizeH="0" baseline="0" noProof="0" dirty="0">
                  <a:ln>
                    <a:noFill/>
                  </a:ln>
                  <a:solidFill>
                    <a:srgbClr val="3763AF"/>
                  </a:solidFill>
                  <a:effectLst/>
                  <a:uLnTx/>
                  <a:uFillTx/>
                  <a:latin typeface="Arial"/>
                  <a:ea typeface="+mn-ea"/>
                  <a:cs typeface="+mn-cs"/>
                </a:rPr>
                <a:t>(21 days)</a:t>
              </a:r>
            </a:p>
          </p:txBody>
        </p:sp>
        <p:sp>
          <p:nvSpPr>
            <p:cNvPr id="51" name="TextBox 50">
              <a:extLst>
                <a:ext uri="{FF2B5EF4-FFF2-40B4-BE49-F238E27FC236}">
                  <a16:creationId xmlns:a16="http://schemas.microsoft.com/office/drawing/2014/main" id="{B04C354E-C70B-4D45-96C8-C96E25DC498E}"/>
                </a:ext>
              </a:extLst>
            </p:cNvPr>
            <p:cNvSpPr txBox="1"/>
            <p:nvPr/>
          </p:nvSpPr>
          <p:spPr>
            <a:xfrm>
              <a:off x="6648313" y="3758625"/>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52" name="TextBox 51">
              <a:extLst>
                <a:ext uri="{FF2B5EF4-FFF2-40B4-BE49-F238E27FC236}">
                  <a16:creationId xmlns:a16="http://schemas.microsoft.com/office/drawing/2014/main" id="{80B742CF-9408-C341-92AA-4E28F55DE33A}"/>
                </a:ext>
              </a:extLst>
            </p:cNvPr>
            <p:cNvSpPr txBox="1"/>
            <p:nvPr/>
          </p:nvSpPr>
          <p:spPr>
            <a:xfrm>
              <a:off x="8257180" y="3758625"/>
              <a:ext cx="1215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Day 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(Site visit)</a:t>
              </a:r>
            </a:p>
          </p:txBody>
        </p:sp>
        <p:sp>
          <p:nvSpPr>
            <p:cNvPr id="53" name="TextBox 52">
              <a:extLst>
                <a:ext uri="{FF2B5EF4-FFF2-40B4-BE49-F238E27FC236}">
                  <a16:creationId xmlns:a16="http://schemas.microsoft.com/office/drawing/2014/main" id="{705ADAA7-97BD-BF49-8A27-5775536DF191}"/>
                </a:ext>
              </a:extLst>
            </p:cNvPr>
            <p:cNvSpPr txBox="1"/>
            <p:nvPr/>
          </p:nvSpPr>
          <p:spPr>
            <a:xfrm>
              <a:off x="2113692" y="3758625"/>
              <a:ext cx="2514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Time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3AF"/>
                  </a:solidFill>
                  <a:effectLst/>
                  <a:uLnTx/>
                  <a:uFillTx/>
                  <a:latin typeface="Arial"/>
                  <a:ea typeface="+mn-ea"/>
                  <a:cs typeface="+mn-cs"/>
                </a:rPr>
                <a:t>(Time of administration)</a:t>
              </a:r>
            </a:p>
          </p:txBody>
        </p:sp>
        <p:sp>
          <p:nvSpPr>
            <p:cNvPr id="54" name="TextBox 53">
              <a:extLst>
                <a:ext uri="{FF2B5EF4-FFF2-40B4-BE49-F238E27FC236}">
                  <a16:creationId xmlns:a16="http://schemas.microsoft.com/office/drawing/2014/main" id="{DCCE8A1E-C557-0648-9EC3-F80E8063C7E6}"/>
                </a:ext>
              </a:extLst>
            </p:cNvPr>
            <p:cNvSpPr txBox="1"/>
            <p:nvPr/>
          </p:nvSpPr>
          <p:spPr>
            <a:xfrm>
              <a:off x="4757291" y="3758625"/>
              <a:ext cx="14974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63AF"/>
                  </a:solidFill>
                  <a:effectLst/>
                  <a:uLnTx/>
                  <a:uFillTx/>
                  <a:latin typeface="Arial"/>
                  <a:ea typeface="+mn-ea"/>
                  <a:cs typeface="+mn-cs"/>
                </a:rPr>
                <a:t>72 hours</a:t>
              </a:r>
              <a:br>
                <a:rPr kumimoji="0" lang="en-US" sz="1600" b="1" i="0" u="none" strike="noStrike" kern="1200" cap="none" spc="0" normalizeH="0" baseline="0" noProof="0" dirty="0">
                  <a:ln>
                    <a:noFill/>
                  </a:ln>
                  <a:solidFill>
                    <a:srgbClr val="3763AF"/>
                  </a:solidFill>
                  <a:effectLst/>
                  <a:uLnTx/>
                  <a:uFillTx/>
                  <a:latin typeface="Arial"/>
                  <a:ea typeface="+mn-ea"/>
                  <a:cs typeface="+mn-cs"/>
                </a:rPr>
              </a:br>
              <a:r>
                <a:rPr kumimoji="0" lang="en-US" sz="1400" b="1" i="0" u="none" strike="noStrike" kern="1200" cap="none" spc="0" normalizeH="0" baseline="0" noProof="0" dirty="0">
                  <a:ln>
                    <a:noFill/>
                  </a:ln>
                  <a:solidFill>
                    <a:srgbClr val="3763AF"/>
                  </a:solidFill>
                  <a:effectLst/>
                  <a:uLnTx/>
                  <a:uFillTx/>
                  <a:latin typeface="Arial"/>
                  <a:ea typeface="+mn-ea"/>
                  <a:cs typeface="+mn-cs"/>
                </a:rPr>
                <a:t>(Discharge)</a:t>
              </a:r>
              <a:endParaRPr kumimoji="0" lang="en-US" sz="1600" b="1" i="0" u="none" strike="noStrike" kern="1200" cap="none" spc="0" normalizeH="0" baseline="0" noProof="0" dirty="0">
                <a:ln>
                  <a:noFill/>
                </a:ln>
                <a:solidFill>
                  <a:srgbClr val="3763AF"/>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2A2C1974-59AB-3149-A377-EC97DBF0EE8C}"/>
                </a:ext>
              </a:extLst>
            </p:cNvPr>
            <p:cNvCxnSpPr>
              <a:cxnSpLocks/>
            </p:cNvCxnSpPr>
            <p:nvPr/>
          </p:nvCxnSpPr>
          <p:spPr bwMode="auto">
            <a:xfrm>
              <a:off x="7278139" y="3467954"/>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9A760247-6A39-3B4A-91A1-7483858383C6}"/>
                </a:ext>
              </a:extLst>
            </p:cNvPr>
            <p:cNvCxnSpPr>
              <a:cxnSpLocks/>
            </p:cNvCxnSpPr>
            <p:nvPr/>
          </p:nvCxnSpPr>
          <p:spPr bwMode="auto">
            <a:xfrm>
              <a:off x="8864829" y="3470268"/>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39C2E4B6-71F7-F040-B207-175DA408B130}"/>
                </a:ext>
              </a:extLst>
            </p:cNvPr>
            <p:cNvCxnSpPr>
              <a:cxnSpLocks/>
            </p:cNvCxnSpPr>
            <p:nvPr/>
          </p:nvCxnSpPr>
          <p:spPr bwMode="auto">
            <a:xfrm>
              <a:off x="5506018" y="3467954"/>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4E19590E-A351-F443-9940-56CADC148A45}"/>
                </a:ext>
              </a:extLst>
            </p:cNvPr>
            <p:cNvCxnSpPr>
              <a:cxnSpLocks/>
            </p:cNvCxnSpPr>
            <p:nvPr/>
          </p:nvCxnSpPr>
          <p:spPr bwMode="auto">
            <a:xfrm>
              <a:off x="3363703" y="3467954"/>
              <a:ext cx="0" cy="274320"/>
            </a:xfrm>
            <a:prstGeom prst="line">
              <a:avLst/>
            </a:prstGeom>
            <a:ln w="12700">
              <a:solidFill>
                <a:schemeClr val="tx1"/>
              </a:solidFill>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6E2B63FB-19F4-D44C-82B2-880A6BB2C7B9}"/>
                </a:ext>
              </a:extLst>
            </p:cNvPr>
            <p:cNvCxnSpPr>
              <a:cxnSpLocks/>
            </p:cNvCxnSpPr>
            <p:nvPr/>
          </p:nvCxnSpPr>
          <p:spPr>
            <a:xfrm>
              <a:off x="3363703" y="3605114"/>
              <a:ext cx="550112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E595D0E4-1FA7-6541-B75E-4EA1F6161BBF}"/>
                </a:ext>
              </a:extLst>
            </p:cNvPr>
            <p:cNvSpPr/>
            <p:nvPr/>
          </p:nvSpPr>
          <p:spPr>
            <a:xfrm>
              <a:off x="6185380" y="1224588"/>
              <a:ext cx="2141162"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Follow-Up Period</a:t>
              </a:r>
            </a:p>
          </p:txBody>
        </p:sp>
        <p:sp>
          <p:nvSpPr>
            <p:cNvPr id="61" name="Rectangle: Rounded Corners 7">
              <a:extLst>
                <a:ext uri="{FF2B5EF4-FFF2-40B4-BE49-F238E27FC236}">
                  <a16:creationId xmlns:a16="http://schemas.microsoft.com/office/drawing/2014/main" id="{4A56BECB-C988-CB4A-A522-7F68CC23BB9C}"/>
                </a:ext>
              </a:extLst>
            </p:cNvPr>
            <p:cNvSpPr/>
            <p:nvPr/>
          </p:nvSpPr>
          <p:spPr>
            <a:xfrm>
              <a:off x="3363702" y="1224588"/>
              <a:ext cx="2240281" cy="762000"/>
            </a:xfrm>
            <a:prstGeom prst="rect">
              <a:avLst/>
            </a:prstGeom>
            <a:solidFill>
              <a:schemeClr val="tx1">
                <a:lumMod val="10000"/>
                <a:lumOff val="90000"/>
                <a:alpha val="0"/>
              </a:schemeClr>
            </a:solidFill>
            <a:ln w="38100">
              <a:noFill/>
            </a:ln>
            <a:effectLst/>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Treatment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3AF"/>
                  </a:solidFill>
                  <a:effectLst/>
                  <a:uLnTx/>
                  <a:uFillTx/>
                  <a:latin typeface="Arial"/>
                  <a:ea typeface="+mn-ea"/>
                  <a:cs typeface="+mn-cs"/>
                </a:rPr>
                <a:t>Inpatient Period</a:t>
              </a:r>
            </a:p>
          </p:txBody>
        </p:sp>
        <p:sp>
          <p:nvSpPr>
            <p:cNvPr id="62" name="Rectangle: Rounded Corners 30">
              <a:extLst>
                <a:ext uri="{FF2B5EF4-FFF2-40B4-BE49-F238E27FC236}">
                  <a16:creationId xmlns:a16="http://schemas.microsoft.com/office/drawing/2014/main" id="{85B58586-E06C-0540-AAC4-C020F9086394}"/>
                </a:ext>
              </a:extLst>
            </p:cNvPr>
            <p:cNvSpPr/>
            <p:nvPr/>
          </p:nvSpPr>
          <p:spPr>
            <a:xfrm>
              <a:off x="5428246" y="2409748"/>
              <a:ext cx="2141162" cy="494604"/>
            </a:xfrm>
            <a:prstGeom prst="roundRect">
              <a:avLst/>
            </a:prstGeom>
            <a:solidFill>
              <a:schemeClr val="accent5">
                <a:alpha val="0"/>
              </a:schemeClr>
            </a:solidFill>
            <a:ln w="381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63AF"/>
                  </a:solidFill>
                  <a:effectLst/>
                  <a:uLnTx/>
                  <a:uFillTx/>
                  <a:latin typeface="Arial"/>
                  <a:ea typeface="+mn-ea"/>
                  <a:cs typeface="+mn-cs"/>
                </a:rPr>
                <a:t>Daily opioid </a:t>
              </a:r>
              <a:br>
                <a:rPr kumimoji="0" lang="en-US" sz="1600" b="1" i="1" u="none" strike="noStrike" kern="1200" cap="none" spc="0" normalizeH="0" baseline="0" noProof="0" dirty="0">
                  <a:ln>
                    <a:noFill/>
                  </a:ln>
                  <a:solidFill>
                    <a:srgbClr val="3763AF"/>
                  </a:solidFill>
                  <a:effectLst/>
                  <a:uLnTx/>
                  <a:uFillTx/>
                  <a:latin typeface="Arial"/>
                  <a:ea typeface="+mn-ea"/>
                  <a:cs typeface="+mn-cs"/>
                </a:rPr>
              </a:br>
              <a:r>
                <a:rPr kumimoji="0" lang="en-US" sz="1600" b="1" i="1" u="none" strike="noStrike" kern="1200" cap="none" spc="0" normalizeH="0" baseline="0" noProof="0" dirty="0">
                  <a:ln>
                    <a:noFill/>
                  </a:ln>
                  <a:solidFill>
                    <a:srgbClr val="3763AF"/>
                  </a:solidFill>
                  <a:effectLst/>
                  <a:uLnTx/>
                  <a:uFillTx/>
                  <a:latin typeface="Arial"/>
                  <a:ea typeface="+mn-ea"/>
                  <a:cs typeface="+mn-cs"/>
                </a:rPr>
                <a:t>diary</a:t>
              </a:r>
            </a:p>
          </p:txBody>
        </p:sp>
        <p:cxnSp>
          <p:nvCxnSpPr>
            <p:cNvPr id="63" name="Straight Arrow Connector 62">
              <a:extLst>
                <a:ext uri="{FF2B5EF4-FFF2-40B4-BE49-F238E27FC236}">
                  <a16:creationId xmlns:a16="http://schemas.microsoft.com/office/drawing/2014/main" id="{41BB85A6-8C1C-7A42-AAFF-149E78BAB93B}"/>
                </a:ext>
              </a:extLst>
            </p:cNvPr>
            <p:cNvCxnSpPr>
              <a:cxnSpLocks/>
            </p:cNvCxnSpPr>
            <p:nvPr/>
          </p:nvCxnSpPr>
          <p:spPr>
            <a:xfrm>
              <a:off x="5735906" y="3000579"/>
              <a:ext cx="1542234"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D37223E-0E07-B64B-9C8D-7D7E3D43F96C}"/>
                </a:ext>
              </a:extLst>
            </p:cNvPr>
            <p:cNvSpPr/>
            <p:nvPr/>
          </p:nvSpPr>
          <p:spPr>
            <a:xfrm>
              <a:off x="3367714" y="2255993"/>
              <a:ext cx="2138305" cy="855965"/>
            </a:xfrm>
            <a:prstGeom prst="rect">
              <a:avLst/>
            </a:prstGeom>
            <a:solidFill>
              <a:schemeClr val="accent5"/>
            </a:solidFill>
            <a:ln w="381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ZYNRELEF </a:t>
              </a:r>
              <a:br>
                <a:rPr kumimoji="0" lang="en-US" sz="1400" b="1" i="0" u="none" strike="noStrike" kern="1200" cap="none" spc="0" normalizeH="0" baseline="0" noProof="0" dirty="0">
                  <a:ln>
                    <a:noFill/>
                  </a:ln>
                  <a:solidFill>
                    <a:srgbClr val="FFFFFF"/>
                  </a:solidFill>
                  <a:effectLst/>
                  <a:uLnTx/>
                  <a:uFillTx/>
                  <a:latin typeface="Arial"/>
                  <a:ea typeface="+mn-ea"/>
                  <a:cs typeface="+mn-cs"/>
                </a:rPr>
              </a:br>
              <a:r>
                <a:rPr kumimoji="0" lang="en-US" sz="1400" b="1" i="0" u="none" strike="noStrike" kern="1200" cap="none" spc="0" normalizeH="0" baseline="0" noProof="0" dirty="0">
                  <a:ln>
                    <a:noFill/>
                  </a:ln>
                  <a:solidFill>
                    <a:srgbClr val="FFFFFF"/>
                  </a:solidFill>
                  <a:effectLst/>
                  <a:uLnTx/>
                  <a:uFillTx/>
                  <a:latin typeface="Arial"/>
                  <a:ea typeface="+mn-ea"/>
                  <a:cs typeface="+mn-cs"/>
                </a:rPr>
                <a:t>400 mg/12 mg +  </a:t>
              </a:r>
              <a:br>
                <a:rPr kumimoji="0" lang="en-US" sz="1400" b="1" i="0" u="none" strike="noStrike" kern="1200" cap="none" spc="0" normalizeH="0" baseline="0" noProof="0" dirty="0">
                  <a:ln>
                    <a:noFill/>
                  </a:ln>
                  <a:solidFill>
                    <a:srgbClr val="FFFFFF"/>
                  </a:solidFill>
                  <a:effectLst/>
                  <a:uLnTx/>
                  <a:uFillTx/>
                  <a:latin typeface="Arial"/>
                  <a:ea typeface="+mn-ea"/>
                  <a:cs typeface="+mn-cs"/>
                </a:rPr>
              </a:br>
              <a:r>
                <a:rPr kumimoji="0" lang="en-US" sz="1400" b="1" i="0" u="none" strike="noStrike" kern="1200" cap="none" spc="0" normalizeH="0" baseline="0" noProof="0" dirty="0">
                  <a:ln>
                    <a:noFill/>
                  </a:ln>
                  <a:solidFill>
                    <a:srgbClr val="FFFFFF"/>
                  </a:solidFill>
                  <a:effectLst/>
                  <a:uLnTx/>
                  <a:uFillTx/>
                  <a:latin typeface="Arial"/>
                  <a:ea typeface="+mn-ea"/>
                  <a:cs typeface="+mn-cs"/>
                </a:rPr>
                <a:t>Non-Opioid MMA</a:t>
              </a:r>
              <a:endParaRPr kumimoji="0" lang="en-US" sz="1400" b="1" i="0" u="none" strike="noStrike" kern="1200" cap="none" spc="0" normalizeH="0" baseline="30000" noProof="0" dirty="0">
                <a:ln>
                  <a:noFill/>
                </a:ln>
                <a:solidFill>
                  <a:srgbClr val="FFFFFF"/>
                </a:solidFill>
                <a:effectLst/>
                <a:uLnTx/>
                <a:uFillTx/>
                <a:latin typeface="Arial"/>
                <a:ea typeface="+mn-ea"/>
                <a:cs typeface="+mn-cs"/>
              </a:endParaRPr>
            </a:p>
          </p:txBody>
        </p:sp>
      </p:grpSp>
      <p:sp>
        <p:nvSpPr>
          <p:cNvPr id="65" name="Rectangle 64">
            <a:extLst>
              <a:ext uri="{FF2B5EF4-FFF2-40B4-BE49-F238E27FC236}">
                <a16:creationId xmlns:a16="http://schemas.microsoft.com/office/drawing/2014/main" id="{767028F3-B8F0-FC47-899E-5CB919F280D5}"/>
              </a:ext>
            </a:extLst>
          </p:cNvPr>
          <p:cNvSpPr/>
          <p:nvPr/>
        </p:nvSpPr>
        <p:spPr>
          <a:xfrm>
            <a:off x="9224438" y="1677213"/>
            <a:ext cx="2689105" cy="3631763"/>
          </a:xfrm>
          <a:prstGeom prst="rect">
            <a:avLst/>
          </a:prstGeom>
        </p:spPr>
        <p:txBody>
          <a:bodyPr wrap="square">
            <a:spAutoFit/>
          </a:bodyPr>
          <a:lstStyle/>
          <a:p>
            <a:pPr>
              <a:spcBef>
                <a:spcPts val="600"/>
              </a:spcBef>
            </a:pPr>
            <a:r>
              <a:rPr lang="en-US" sz="1100" b="1" dirty="0">
                <a:solidFill>
                  <a:srgbClr val="05192B"/>
                </a:solidFill>
              </a:rPr>
              <a:t>Pre-op: </a:t>
            </a:r>
            <a:r>
              <a:rPr lang="en-US" sz="1100" dirty="0">
                <a:solidFill>
                  <a:srgbClr val="05192B"/>
                </a:solidFill>
              </a:rPr>
              <a:t>PO acetaminophen (1 g), </a:t>
            </a:r>
            <a:br>
              <a:rPr lang="en-US" sz="1100" dirty="0">
                <a:solidFill>
                  <a:srgbClr val="05192B"/>
                </a:solidFill>
              </a:rPr>
            </a:br>
            <a:r>
              <a:rPr lang="en-US" sz="1100" dirty="0">
                <a:solidFill>
                  <a:srgbClr val="05192B"/>
                </a:solidFill>
              </a:rPr>
              <a:t>PO celecoxib (200 mg), and PO pregabalin (300 mg). Surgery was performed under bupivacaine spinal anesthesia.</a:t>
            </a:r>
          </a:p>
          <a:p>
            <a:pPr>
              <a:spcBef>
                <a:spcPts val="600"/>
              </a:spcBef>
            </a:pPr>
            <a:r>
              <a:rPr lang="en-US" sz="1100" b="1" dirty="0">
                <a:solidFill>
                  <a:srgbClr val="05192B"/>
                </a:solidFill>
              </a:rPr>
              <a:t>Intra-op: </a:t>
            </a:r>
            <a:r>
              <a:rPr lang="en-US" sz="1100" dirty="0">
                <a:solidFill>
                  <a:srgbClr val="05192B"/>
                </a:solidFill>
              </a:rPr>
              <a:t>Intravenous fentanyl </a:t>
            </a:r>
            <a:br>
              <a:rPr lang="en-US" sz="1100" dirty="0">
                <a:solidFill>
                  <a:srgbClr val="05192B"/>
                </a:solidFill>
              </a:rPr>
            </a:br>
            <a:r>
              <a:rPr lang="en-US" sz="1100" dirty="0">
                <a:solidFill>
                  <a:srgbClr val="05192B"/>
                </a:solidFill>
              </a:rPr>
              <a:t>(≤4 </a:t>
            </a:r>
            <a:r>
              <a:rPr lang="el-GR" sz="1100" dirty="0">
                <a:solidFill>
                  <a:srgbClr val="05192B"/>
                </a:solidFill>
              </a:rPr>
              <a:t>μ</a:t>
            </a:r>
            <a:r>
              <a:rPr lang="en-US" sz="1100" dirty="0">
                <a:solidFill>
                  <a:srgbClr val="05192B"/>
                </a:solidFill>
              </a:rPr>
              <a:t>g/kg) permitted. No other opioids, analgesics, or anti-inflammatory agents (except ZYNRELEF) were permitted intraoperatively, unless needed to treat an adverse event, for pretreatment prior to needle placement, or to decrease venous irritation.</a:t>
            </a:r>
          </a:p>
          <a:p>
            <a:pPr>
              <a:spcBef>
                <a:spcPts val="600"/>
              </a:spcBef>
            </a:pPr>
            <a:r>
              <a:rPr lang="en-US" sz="1100" b="1" dirty="0">
                <a:solidFill>
                  <a:srgbClr val="05192B"/>
                </a:solidFill>
              </a:rPr>
              <a:t>Post-op: </a:t>
            </a:r>
            <a:r>
              <a:rPr lang="en-US" sz="1100" dirty="0">
                <a:solidFill>
                  <a:srgbClr val="05192B"/>
                </a:solidFill>
              </a:rPr>
              <a:t>For the first 3 days, PO acetaminophen (1 g q8h) and PO celecoxib (200 mg q12h). For the next </a:t>
            </a:r>
            <a:br>
              <a:rPr lang="en-US" sz="1100" dirty="0">
                <a:solidFill>
                  <a:srgbClr val="05192B"/>
                </a:solidFill>
              </a:rPr>
            </a:br>
            <a:r>
              <a:rPr lang="en-US" sz="1100" dirty="0">
                <a:solidFill>
                  <a:srgbClr val="05192B"/>
                </a:solidFill>
              </a:rPr>
              <a:t>4 to 7 days, PO ibuprofen (600 mg q6h), then 3 hours later PO acetaminophen </a:t>
            </a:r>
            <a:br>
              <a:rPr lang="en-US" sz="1100" dirty="0">
                <a:solidFill>
                  <a:srgbClr val="05192B"/>
                </a:solidFill>
              </a:rPr>
            </a:br>
            <a:r>
              <a:rPr lang="en-US" sz="1100" dirty="0">
                <a:solidFill>
                  <a:srgbClr val="05192B"/>
                </a:solidFill>
              </a:rPr>
              <a:t>(1 g q6h), alternating for 72 hours, then as needed.</a:t>
            </a:r>
          </a:p>
        </p:txBody>
      </p:sp>
      <p:sp>
        <p:nvSpPr>
          <p:cNvPr id="66" name="TextBox 65">
            <a:extLst>
              <a:ext uri="{FF2B5EF4-FFF2-40B4-BE49-F238E27FC236}">
                <a16:creationId xmlns:a16="http://schemas.microsoft.com/office/drawing/2014/main" id="{AD9486A6-D326-C54B-8E48-38CB55B65043}"/>
              </a:ext>
            </a:extLst>
          </p:cNvPr>
          <p:cNvSpPr txBox="1"/>
          <p:nvPr/>
        </p:nvSpPr>
        <p:spPr>
          <a:xfrm>
            <a:off x="359288" y="5238358"/>
            <a:ext cx="10162099" cy="584775"/>
          </a:xfrm>
          <a:prstGeom prst="rect">
            <a:avLst/>
          </a:prstGeom>
          <a:noFill/>
        </p:spPr>
        <p:txBody>
          <a:bodyPr wrap="square" rtlCol="0">
            <a:spAutoFit/>
          </a:bodyPr>
          <a:lstStyle/>
          <a:p>
            <a:r>
              <a:rPr lang="en-US" sz="1600" b="1" dirty="0"/>
              <a:t>Following administration of ZYNRELEF, if additional NSAID medication is indicated in the postoperative period, monitor patients for signs and symptoms of NSAID-related GI adverse reactions.</a:t>
            </a:r>
          </a:p>
        </p:txBody>
      </p:sp>
      <p:sp>
        <p:nvSpPr>
          <p:cNvPr id="28" name="Footer Placeholder 4">
            <a:extLst>
              <a:ext uri="{FF2B5EF4-FFF2-40B4-BE49-F238E27FC236}">
                <a16:creationId xmlns:a16="http://schemas.microsoft.com/office/drawing/2014/main" id="{CB361A24-9659-504C-B81E-6260AB192F55}"/>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712828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F8E2782A-5BA0-4137-A020-A8B91BB38E20}"/>
              </a:ext>
            </a:extLst>
          </p:cNvPr>
          <p:cNvSpPr/>
          <p:nvPr/>
        </p:nvSpPr>
        <p:spPr>
          <a:xfrm>
            <a:off x="1162820" y="4060880"/>
            <a:ext cx="6156433" cy="1594421"/>
          </a:xfrm>
          <a:prstGeom prst="rect">
            <a:avLst/>
          </a:prstGeom>
          <a:solidFill>
            <a:srgbClr val="D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10CFE12-99E3-754C-A00B-7DB03ECEC070}"/>
              </a:ext>
            </a:extLst>
          </p:cNvPr>
          <p:cNvSpPr>
            <a:spLocks noGrp="1"/>
          </p:cNvSpPr>
          <p:nvPr>
            <p:ph type="title"/>
          </p:nvPr>
        </p:nvSpPr>
        <p:spPr>
          <a:xfrm>
            <a:off x="684973" y="327784"/>
            <a:ext cx="11507027" cy="1042403"/>
          </a:xfrm>
        </p:spPr>
        <p:txBody>
          <a:bodyPr>
            <a:noAutofit/>
          </a:bodyPr>
          <a:lstStyle/>
          <a:p>
            <a:pPr>
              <a:lnSpc>
                <a:spcPct val="100000"/>
              </a:lnSpc>
            </a:pPr>
            <a:r>
              <a:rPr lang="en-US" dirty="0"/>
              <a:t>EPOCH TKA Single-Arm</a:t>
            </a:r>
            <a:r>
              <a:rPr lang="en-US" baseline="30000" dirty="0"/>
              <a:t>a</a:t>
            </a:r>
            <a:r>
              <a:rPr lang="en-US" dirty="0"/>
              <a:t> Follow-On Study: ZYNRELEF Plus Non-Opioid MMA Kept Pain in the Mild Range Through 72 Hours</a:t>
            </a:r>
            <a:r>
              <a:rPr lang="en-US" baseline="30000" dirty="0"/>
              <a:t>1,b</a:t>
            </a:r>
          </a:p>
        </p:txBody>
      </p:sp>
      <p:sp>
        <p:nvSpPr>
          <p:cNvPr id="21" name="Rectangle 20">
            <a:extLst>
              <a:ext uri="{FF2B5EF4-FFF2-40B4-BE49-F238E27FC236}">
                <a16:creationId xmlns:a16="http://schemas.microsoft.com/office/drawing/2014/main" id="{5A7BA154-ED06-45DB-B559-37A2CC55E10B}"/>
              </a:ext>
            </a:extLst>
          </p:cNvPr>
          <p:cNvSpPr/>
          <p:nvPr/>
        </p:nvSpPr>
        <p:spPr>
          <a:xfrm>
            <a:off x="1162820" y="1681742"/>
            <a:ext cx="6156433" cy="119486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532B67C-6687-492A-B380-ABC45837D540}"/>
              </a:ext>
            </a:extLst>
          </p:cNvPr>
          <p:cNvSpPr txBox="1"/>
          <p:nvPr/>
        </p:nvSpPr>
        <p:spPr>
          <a:xfrm>
            <a:off x="6015904" y="1734047"/>
            <a:ext cx="127764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a:ea typeface="+mn-ea"/>
                <a:cs typeface="+mn-cs"/>
              </a:rPr>
              <a:t>Severe Pain</a:t>
            </a:r>
          </a:p>
        </p:txBody>
      </p:sp>
      <p:graphicFrame>
        <p:nvGraphicFramePr>
          <p:cNvPr id="26" name="Chart 25">
            <a:extLst>
              <a:ext uri="{FF2B5EF4-FFF2-40B4-BE49-F238E27FC236}">
                <a16:creationId xmlns:a16="http://schemas.microsoft.com/office/drawing/2014/main" id="{714B31D4-0E8F-40D0-B53A-75F9C83E72B2}"/>
              </a:ext>
            </a:extLst>
          </p:cNvPr>
          <p:cNvGraphicFramePr/>
          <p:nvPr/>
        </p:nvGraphicFramePr>
        <p:xfrm>
          <a:off x="627030" y="1623069"/>
          <a:ext cx="6830834" cy="4415727"/>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5">
            <a:extLst>
              <a:ext uri="{FF2B5EF4-FFF2-40B4-BE49-F238E27FC236}">
                <a16:creationId xmlns:a16="http://schemas.microsoft.com/office/drawing/2014/main" id="{5B37C035-FFE5-4311-910D-C2AFDD2D7795}"/>
              </a:ext>
            </a:extLst>
          </p:cNvPr>
          <p:cNvSpPr txBox="1"/>
          <p:nvPr/>
        </p:nvSpPr>
        <p:spPr>
          <a:xfrm>
            <a:off x="1111988" y="5682078"/>
            <a:ext cx="829324" cy="196977"/>
          </a:xfrm>
          <a:prstGeom prst="rect">
            <a:avLst/>
          </a:prstGeom>
          <a:solidFill>
            <a:schemeClr val="bg1"/>
          </a:solidFill>
        </p:spPr>
        <p:txBody>
          <a:bodyPr wrap="square" lIns="18288" tIns="36576" rIns="0" bIns="36576"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1 2    4          8 </a:t>
            </a:r>
          </a:p>
        </p:txBody>
      </p:sp>
      <p:cxnSp>
        <p:nvCxnSpPr>
          <p:cNvPr id="28" name="Straight Arrow Connector 27">
            <a:extLst>
              <a:ext uri="{FF2B5EF4-FFF2-40B4-BE49-F238E27FC236}">
                <a16:creationId xmlns:a16="http://schemas.microsoft.com/office/drawing/2014/main" id="{877D853F-D984-4B44-B204-3DA299321403}"/>
              </a:ext>
            </a:extLst>
          </p:cNvPr>
          <p:cNvCxnSpPr/>
          <p:nvPr/>
        </p:nvCxnSpPr>
        <p:spPr>
          <a:xfrm flipV="1">
            <a:off x="711923" y="2622413"/>
            <a:ext cx="8439" cy="2258120"/>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5008348-451C-4B71-BF66-6D8C4F09956E}"/>
              </a:ext>
            </a:extLst>
          </p:cNvPr>
          <p:cNvSpPr/>
          <p:nvPr/>
        </p:nvSpPr>
        <p:spPr>
          <a:xfrm rot="16200000">
            <a:off x="-205745" y="3597585"/>
            <a:ext cx="15071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5"/>
                </a:solidFill>
                <a:effectLst/>
                <a:uLnTx/>
                <a:uFillTx/>
                <a:latin typeface="Arial"/>
                <a:ea typeface="+mn-ea"/>
                <a:cs typeface="+mn-cs"/>
              </a:rPr>
              <a:t>Increasing Pain</a:t>
            </a:r>
            <a:endParaRPr kumimoji="0" lang="en-US" sz="18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83F2036F-16EA-4222-9DB0-2A0880261C8D}"/>
              </a:ext>
            </a:extLst>
          </p:cNvPr>
          <p:cNvSpPr/>
          <p:nvPr/>
        </p:nvSpPr>
        <p:spPr>
          <a:xfrm>
            <a:off x="7539937" y="5138176"/>
            <a:ext cx="4458775" cy="1323439"/>
          </a:xfrm>
          <a:prstGeom prst="rect">
            <a:avLst/>
          </a:prstGeom>
        </p:spPr>
        <p:txBody>
          <a:bodyPr wrap="square" lIns="45720" rIns="45720" anchor="b" anchorCtr="0">
            <a:spAutoFit/>
          </a:bodyPr>
          <a:lstStyle/>
          <a:p>
            <a:pPr>
              <a:defRPr/>
            </a:pPr>
            <a:r>
              <a:rPr lang="en-US" sz="800" baseline="30000" dirty="0"/>
              <a:t>a</a:t>
            </a:r>
            <a:r>
              <a:rPr lang="en-US" sz="800" dirty="0"/>
              <a:t>Single-arm, open-label, uncontrolled study. ZYNRELEF was given with a scheduled non-opioid MMA regimen. </a:t>
            </a:r>
            <a:r>
              <a:rPr lang="en-US" sz="800" baseline="30000" dirty="0"/>
              <a:t>b</a:t>
            </a:r>
            <a:r>
              <a:rPr lang="en-US" sz="800" dirty="0"/>
              <a:t>As reported without adjustment for opioid rescue medication use.</a:t>
            </a:r>
          </a:p>
          <a:p>
            <a:pPr>
              <a:defRPr/>
            </a:pPr>
            <a:endParaRPr lang="en-US" sz="800" b="1" dirty="0"/>
          </a:p>
          <a:p>
            <a:pPr>
              <a:defRPr/>
            </a:pPr>
            <a:r>
              <a:rPr lang="en-US" sz="800" b="1" dirty="0"/>
              <a:t>Note: </a:t>
            </a:r>
            <a:r>
              <a:rPr kumimoji="0" lang="en-US" sz="800" b="0" i="0" u="none" strike="noStrike" kern="1200" cap="none" spc="0" normalizeH="0" baseline="0" noProof="0" dirty="0">
                <a:ln>
                  <a:noFill/>
                </a:ln>
                <a:effectLst/>
                <a:uLnTx/>
                <a:uFillTx/>
                <a:ea typeface="+mn-ea"/>
                <a:cs typeface="+mn-cs"/>
              </a:rPr>
              <a:t>Phase 2b data from Cohort 2. Phase 2b study </a:t>
            </a:r>
            <a:r>
              <a:rPr lang="en-US" sz="800" dirty="0"/>
              <a:t>surgeries performed under general anesthesia; follow-on study surgeries performed under bupivacaine spinal anesthesia.</a:t>
            </a:r>
          </a:p>
          <a:p>
            <a:pPr>
              <a:defRPr/>
            </a:pPr>
            <a:endParaRPr lang="en-US" sz="800" b="1" dirty="0"/>
          </a:p>
          <a:p>
            <a:pPr>
              <a:defRPr/>
            </a:pPr>
            <a:r>
              <a:rPr lang="en-US" sz="800" b="1" dirty="0"/>
              <a:t>TKA:</a:t>
            </a:r>
            <a:r>
              <a:rPr lang="en-US" sz="800" dirty="0"/>
              <a:t> total knee arthroplasty. </a:t>
            </a:r>
            <a:r>
              <a:rPr lang="en-US" sz="800" b="1" dirty="0"/>
              <a:t>MMA:</a:t>
            </a:r>
            <a:r>
              <a:rPr lang="en-US" sz="800" dirty="0"/>
              <a:t> multimodal analgesia</a:t>
            </a:r>
            <a:r>
              <a:rPr kumimoji="0" lang="en-US" sz="800" b="0" i="0" u="none" strike="noStrike" kern="1200" cap="none" spc="0" normalizeH="0" baseline="0" noProof="0" dirty="0">
                <a:ln>
                  <a:noFill/>
                </a:ln>
                <a:effectLst/>
                <a:uLnTx/>
                <a:uFillTx/>
                <a:ea typeface="+mn-ea"/>
                <a:cs typeface="+mn-cs"/>
              </a:rPr>
              <a:t>. </a:t>
            </a:r>
            <a:r>
              <a:rPr kumimoji="0" lang="en-US" sz="800" b="1" i="0" u="none" strike="noStrike" kern="1200" cap="none" spc="0" normalizeH="0" baseline="0" noProof="0" dirty="0">
                <a:ln>
                  <a:noFill/>
                </a:ln>
                <a:effectLst/>
                <a:uLnTx/>
                <a:uFillTx/>
                <a:ea typeface="+mn-ea"/>
                <a:cs typeface="+mn-cs"/>
              </a:rPr>
              <a:t>NRS: </a:t>
            </a:r>
            <a:r>
              <a:rPr kumimoji="0" lang="en-US" sz="800" b="0" i="0" u="none" strike="noStrike" kern="1200" cap="none" spc="0" normalizeH="0" baseline="0" noProof="0" dirty="0">
                <a:ln>
                  <a:noFill/>
                </a:ln>
                <a:effectLst/>
                <a:uLnTx/>
                <a:uFillTx/>
                <a:ea typeface="+mn-ea"/>
                <a:cs typeface="+mn-cs"/>
              </a:rPr>
              <a:t>Numeric Rating Scale.</a:t>
            </a:r>
          </a:p>
          <a:p>
            <a:pPr>
              <a:defRPr/>
            </a:pPr>
            <a:endParaRPr lang="en-US" sz="800" dirty="0"/>
          </a:p>
          <a:p>
            <a:pPr>
              <a:defRPr/>
            </a:pPr>
            <a:r>
              <a:rPr kumimoji="0" lang="en-US" sz="800" b="1" i="0" u="none" strike="noStrike" kern="1200" cap="none" spc="0" normalizeH="0" baseline="0" noProof="0" dirty="0">
                <a:ln>
                  <a:noFill/>
                </a:ln>
                <a:effectLst/>
                <a:uLnTx/>
                <a:uFillTx/>
                <a:ea typeface="+mn-ea"/>
                <a:cs typeface="+mn-cs"/>
              </a:rPr>
              <a:t>References:</a:t>
            </a:r>
            <a:r>
              <a:rPr kumimoji="0" lang="en-US" sz="800" b="0" i="0" u="none" strike="noStrike" kern="1200" cap="none" spc="0" normalizeH="0" baseline="0" noProof="0" dirty="0">
                <a:ln>
                  <a:noFill/>
                </a:ln>
                <a:effectLst/>
                <a:uLnTx/>
                <a:uFillTx/>
                <a:ea typeface="+mn-ea"/>
                <a:cs typeface="+mn-cs"/>
              </a:rPr>
              <a:t> </a:t>
            </a:r>
            <a:r>
              <a:rPr kumimoji="0" lang="en-US" sz="800" b="1" i="0" u="none" strike="noStrike" kern="1200" cap="none" spc="0" normalizeH="0" baseline="0" noProof="0" dirty="0">
                <a:ln>
                  <a:noFill/>
                </a:ln>
                <a:effectLst/>
                <a:uLnTx/>
                <a:uFillTx/>
                <a:ea typeface="+mn-ea"/>
                <a:cs typeface="+mn-cs"/>
              </a:rPr>
              <a:t>1.</a:t>
            </a:r>
            <a:r>
              <a:rPr kumimoji="0" lang="en-US" sz="800" b="0" i="0" u="none" strike="noStrike" kern="1200" cap="none" spc="0" normalizeH="0" baseline="0" noProof="0" dirty="0">
                <a:ln>
                  <a:noFill/>
                </a:ln>
                <a:effectLst/>
                <a:uLnTx/>
                <a:uFillTx/>
                <a:ea typeface="+mn-ea"/>
                <a:cs typeface="+mn-cs"/>
              </a:rPr>
              <a:t> </a:t>
            </a:r>
            <a:r>
              <a:rPr lang="en-US" sz="800" dirty="0"/>
              <a:t>Hacker S. Poster presented at: Orthopedics Today Hawaii 2020; January 12-16, 2020; Koloa, HI.</a:t>
            </a:r>
          </a:p>
        </p:txBody>
      </p:sp>
      <p:sp>
        <p:nvSpPr>
          <p:cNvPr id="46" name="TextBox 45">
            <a:extLst>
              <a:ext uri="{FF2B5EF4-FFF2-40B4-BE49-F238E27FC236}">
                <a16:creationId xmlns:a16="http://schemas.microsoft.com/office/drawing/2014/main" id="{FEB50638-6400-45DC-8DC1-2CA0C438A47C}"/>
              </a:ext>
            </a:extLst>
          </p:cNvPr>
          <p:cNvSpPr txBox="1"/>
          <p:nvPr/>
        </p:nvSpPr>
        <p:spPr>
          <a:xfrm>
            <a:off x="6015903" y="5382322"/>
            <a:ext cx="127764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3F94"/>
                </a:solidFill>
                <a:effectLst/>
                <a:uLnTx/>
                <a:uFillTx/>
                <a:latin typeface="Arial" panose="020B0604020202020204"/>
                <a:ea typeface="+mn-ea"/>
                <a:cs typeface="+mn-cs"/>
              </a:rPr>
              <a:t>Mild Pain</a:t>
            </a:r>
          </a:p>
        </p:txBody>
      </p:sp>
      <p:sp>
        <p:nvSpPr>
          <p:cNvPr id="83" name="Rectangle 82">
            <a:extLst>
              <a:ext uri="{FF2B5EF4-FFF2-40B4-BE49-F238E27FC236}">
                <a16:creationId xmlns:a16="http://schemas.microsoft.com/office/drawing/2014/main" id="{A957B7F8-9CDC-4D0A-9EEB-01A608E674C4}"/>
              </a:ext>
            </a:extLst>
          </p:cNvPr>
          <p:cNvSpPr/>
          <p:nvPr/>
        </p:nvSpPr>
        <p:spPr>
          <a:xfrm>
            <a:off x="699046" y="130307"/>
            <a:ext cx="4116022" cy="276999"/>
          </a:xfrm>
          <a:prstGeom prst="rect">
            <a:avLst/>
          </a:prstGeom>
        </p:spPr>
        <p:txBody>
          <a:bodyPr wrap="square" lIns="0" rIns="0">
            <a:spAutoFit/>
          </a:bodyPr>
          <a:lstStyle/>
          <a:p>
            <a:pPr lvl="0">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SINGLE-ARM </a:t>
            </a:r>
            <a:r>
              <a:rPr lang="en-US" sz="1200" b="1" dirty="0">
                <a:solidFill>
                  <a:srgbClr val="586769"/>
                </a:solidFill>
              </a:rPr>
              <a:t>FOLLOW-ON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545B02B4-881B-4EF6-8203-4DE6D57E2DE9}"/>
              </a:ext>
            </a:extLst>
          </p:cNvPr>
          <p:cNvGrpSpPr/>
          <p:nvPr/>
        </p:nvGrpSpPr>
        <p:grpSpPr>
          <a:xfrm>
            <a:off x="7761711" y="4769995"/>
            <a:ext cx="4138189" cy="246221"/>
            <a:chOff x="9386487" y="4376037"/>
            <a:chExt cx="4138189" cy="246221"/>
          </a:xfrm>
        </p:grpSpPr>
        <p:sp>
          <p:nvSpPr>
            <p:cNvPr id="35" name="TextBox 34">
              <a:extLst>
                <a:ext uri="{FF2B5EF4-FFF2-40B4-BE49-F238E27FC236}">
                  <a16:creationId xmlns:a16="http://schemas.microsoft.com/office/drawing/2014/main" id="{7D2B3D88-DD9F-4B3A-8B07-BE22E04B177A}"/>
                </a:ext>
              </a:extLst>
            </p:cNvPr>
            <p:cNvSpPr txBox="1"/>
            <p:nvPr/>
          </p:nvSpPr>
          <p:spPr>
            <a:xfrm>
              <a:off x="9571625" y="4376037"/>
              <a:ext cx="3953051" cy="246221"/>
            </a:xfrm>
            <a:prstGeom prst="rect">
              <a:avLst/>
            </a:prstGeom>
            <a:noFill/>
          </p:spPr>
          <p:txBody>
            <a:bodyPr wrap="square" rtlCol="0">
              <a:spAutoFit/>
            </a:bodyPr>
            <a:lstStyle/>
            <a:p>
              <a:pPr>
                <a:spcBef>
                  <a:spcPts val="1200"/>
                </a:spcBef>
              </a:pPr>
              <a:r>
                <a:rPr lang="pl-PL" sz="1000" b="1" dirty="0"/>
                <a:t>ZYNRELEF 400 mg/12 mg + Non-Opioid </a:t>
              </a:r>
              <a:r>
                <a:rPr lang="en-US" sz="1000" b="1" dirty="0"/>
                <a:t>MMA</a:t>
              </a:r>
              <a:r>
                <a:rPr lang="pl-PL" sz="1000" b="1" dirty="0"/>
                <a:t> (</a:t>
              </a:r>
              <a:r>
                <a:rPr lang="en-US" sz="1000" b="1" dirty="0"/>
                <a:t>n</a:t>
              </a:r>
              <a:r>
                <a:rPr lang="pl-PL" sz="1000" b="1" dirty="0"/>
                <a:t> = 5</a:t>
              </a:r>
              <a:r>
                <a:rPr lang="en-US" sz="1000" b="1" dirty="0"/>
                <a:t>1</a:t>
              </a:r>
              <a:r>
                <a:rPr lang="pl-PL" sz="1000" b="1" dirty="0"/>
                <a:t>)</a:t>
              </a:r>
              <a:endParaRPr lang="en-US" sz="1000" b="1" dirty="0"/>
            </a:p>
          </p:txBody>
        </p:sp>
        <p:grpSp>
          <p:nvGrpSpPr>
            <p:cNvPr id="59" name="Group 58">
              <a:extLst>
                <a:ext uri="{FF2B5EF4-FFF2-40B4-BE49-F238E27FC236}">
                  <a16:creationId xmlns:a16="http://schemas.microsoft.com/office/drawing/2014/main" id="{7BB35987-78EE-48EE-9457-1D47FD1517DF}"/>
                </a:ext>
              </a:extLst>
            </p:cNvPr>
            <p:cNvGrpSpPr/>
            <p:nvPr/>
          </p:nvGrpSpPr>
          <p:grpSpPr>
            <a:xfrm>
              <a:off x="9386487" y="4462014"/>
              <a:ext cx="182880" cy="91440"/>
              <a:chOff x="9386487" y="4703893"/>
              <a:chExt cx="182880" cy="91440"/>
            </a:xfrm>
          </p:grpSpPr>
          <p:sp>
            <p:nvSpPr>
              <p:cNvPr id="60" name="Oval 59">
                <a:extLst>
                  <a:ext uri="{FF2B5EF4-FFF2-40B4-BE49-F238E27FC236}">
                    <a16:creationId xmlns:a16="http://schemas.microsoft.com/office/drawing/2014/main" id="{0F4D0D66-57EC-4114-B433-207C318997DA}"/>
                  </a:ext>
                </a:extLst>
              </p:cNvPr>
              <p:cNvSpPr/>
              <p:nvPr/>
            </p:nvSpPr>
            <p:spPr>
              <a:xfrm>
                <a:off x="9432207" y="4703893"/>
                <a:ext cx="91440" cy="914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EB93A03B-C474-4B77-AF2D-7EB7D9D7250D}"/>
                  </a:ext>
                </a:extLst>
              </p:cNvPr>
              <p:cNvCxnSpPr>
                <a:cxnSpLocks/>
              </p:cNvCxnSpPr>
              <p:nvPr/>
            </p:nvCxnSpPr>
            <p:spPr>
              <a:xfrm>
                <a:off x="9386487" y="4749696"/>
                <a:ext cx="18288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19" name="Footer Placeholder 4">
            <a:extLst>
              <a:ext uri="{FF2B5EF4-FFF2-40B4-BE49-F238E27FC236}">
                <a16:creationId xmlns:a16="http://schemas.microsoft.com/office/drawing/2014/main" id="{F1DAF40D-7AF6-A64D-9DC8-9486A9F95425}"/>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643142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A414-1169-4083-B7EA-98475FDA0FC8}"/>
              </a:ext>
            </a:extLst>
          </p:cNvPr>
          <p:cNvSpPr>
            <a:spLocks noGrp="1"/>
          </p:cNvSpPr>
          <p:nvPr>
            <p:ph type="title"/>
          </p:nvPr>
        </p:nvSpPr>
        <p:spPr>
          <a:xfrm>
            <a:off x="733099" y="344966"/>
            <a:ext cx="10922873" cy="1042403"/>
          </a:xfrm>
        </p:spPr>
        <p:txBody>
          <a:bodyPr>
            <a:normAutofit/>
          </a:bodyPr>
          <a:lstStyle/>
          <a:p>
            <a:r>
              <a:rPr lang="en-US" dirty="0"/>
              <a:t>Topline Results of the EPOCH TKA Single-Arm</a:t>
            </a:r>
            <a:r>
              <a:rPr lang="en-US" baseline="30000" dirty="0"/>
              <a:t>a</a:t>
            </a:r>
            <a:r>
              <a:rPr lang="en-US" dirty="0"/>
              <a:t> Follow-On Study (ZYNRELEF + MMA)</a:t>
            </a:r>
            <a:r>
              <a:rPr lang="en-US" baseline="30000" dirty="0"/>
              <a:t>1</a:t>
            </a:r>
          </a:p>
        </p:txBody>
      </p:sp>
      <p:sp>
        <p:nvSpPr>
          <p:cNvPr id="3" name="Content Placeholder 2">
            <a:extLst>
              <a:ext uri="{FF2B5EF4-FFF2-40B4-BE49-F238E27FC236}">
                <a16:creationId xmlns:a16="http://schemas.microsoft.com/office/drawing/2014/main" id="{01F0ED19-3BF0-403C-AE25-EA17F0790776}"/>
              </a:ext>
            </a:extLst>
          </p:cNvPr>
          <p:cNvSpPr>
            <a:spLocks noGrp="1"/>
          </p:cNvSpPr>
          <p:nvPr>
            <p:ph idx="4294967295"/>
          </p:nvPr>
        </p:nvSpPr>
        <p:spPr>
          <a:xfrm>
            <a:off x="733099" y="1602028"/>
            <a:ext cx="10922873" cy="2858811"/>
          </a:xfrm>
        </p:spPr>
        <p:txBody>
          <a:bodyPr>
            <a:noAutofit/>
          </a:bodyPr>
          <a:lstStyle/>
          <a:p>
            <a:pPr>
              <a:spcAft>
                <a:spcPts val="1600"/>
              </a:spcAft>
              <a:buClr>
                <a:schemeClr val="accent2"/>
              </a:buClr>
            </a:pPr>
            <a:r>
              <a:rPr lang="en-US" sz="1600" dirty="0">
                <a:solidFill>
                  <a:schemeClr val="tx1"/>
                </a:solidFill>
              </a:rPr>
              <a:t>The majority of patients rated their pain control as “good” or “excellent”</a:t>
            </a:r>
            <a:r>
              <a:rPr lang="en-US" sz="1600" baseline="30000" dirty="0">
                <a:solidFill>
                  <a:schemeClr val="tx1"/>
                </a:solidFill>
              </a:rPr>
              <a:t>1</a:t>
            </a:r>
            <a:endParaRPr lang="en-US" sz="1600" dirty="0">
              <a:solidFill>
                <a:schemeClr val="tx1"/>
              </a:solidFill>
            </a:endParaRPr>
          </a:p>
          <a:p>
            <a:pPr>
              <a:lnSpc>
                <a:spcPct val="250000"/>
              </a:lnSpc>
              <a:spcAft>
                <a:spcPts val="1600"/>
              </a:spcAft>
              <a:buClr>
                <a:schemeClr val="accent2"/>
              </a:buClr>
            </a:pPr>
            <a:endParaRPr lang="en-US" sz="1600" dirty="0">
              <a:solidFill>
                <a:schemeClr val="tx1"/>
              </a:solidFill>
            </a:endParaRPr>
          </a:p>
          <a:p>
            <a:pPr>
              <a:spcAft>
                <a:spcPts val="1600"/>
              </a:spcAft>
              <a:buClr>
                <a:schemeClr val="accent2"/>
              </a:buClr>
            </a:pPr>
            <a:r>
              <a:rPr lang="en-US" sz="1600" dirty="0">
                <a:solidFill>
                  <a:schemeClr val="tx1"/>
                </a:solidFill>
              </a:rPr>
              <a:t>The mean consumption of opioids in the EPOCH TKA Single-Arm Follow-On study was 1 to 2 pills of oxycodone </a:t>
            </a:r>
            <a:br>
              <a:rPr lang="en-US" sz="1600" dirty="0">
                <a:solidFill>
                  <a:schemeClr val="tx1"/>
                </a:solidFill>
              </a:rPr>
            </a:br>
            <a:r>
              <a:rPr lang="en-US" sz="1600" dirty="0">
                <a:solidFill>
                  <a:schemeClr val="tx1"/>
                </a:solidFill>
              </a:rPr>
              <a:t>10 mg per day through 72 hours (25 MME)</a:t>
            </a:r>
            <a:r>
              <a:rPr lang="en-US" sz="1600" baseline="30000" dirty="0">
                <a:solidFill>
                  <a:schemeClr val="tx1"/>
                </a:solidFill>
              </a:rPr>
              <a:t>1</a:t>
            </a:r>
          </a:p>
          <a:p>
            <a:pPr>
              <a:spcAft>
                <a:spcPts val="1600"/>
              </a:spcAft>
              <a:buClr>
                <a:schemeClr val="accent2"/>
              </a:buClr>
            </a:pPr>
            <a:r>
              <a:rPr lang="en-US" sz="1600" b="1" dirty="0">
                <a:solidFill>
                  <a:schemeClr val="accent5"/>
                </a:solidFill>
              </a:rPr>
              <a:t>39% </a:t>
            </a:r>
            <a:r>
              <a:rPr lang="en-US" sz="1600" dirty="0">
                <a:solidFill>
                  <a:schemeClr val="tx1"/>
                </a:solidFill>
              </a:rPr>
              <a:t>of TKA patients treated with ZYNRELEF and a non-opioid MMA regimen received </a:t>
            </a:r>
            <a:r>
              <a:rPr lang="en-US" sz="1600" b="1" dirty="0">
                <a:solidFill>
                  <a:schemeClr val="accent5"/>
                </a:solidFill>
              </a:rPr>
              <a:t>no opioid discharge prescription</a:t>
            </a:r>
            <a:r>
              <a:rPr lang="en-US" sz="1600" b="1" dirty="0">
                <a:solidFill>
                  <a:schemeClr val="tx1"/>
                </a:solidFill>
              </a:rPr>
              <a:t> </a:t>
            </a:r>
            <a:r>
              <a:rPr lang="en-US" sz="1600" dirty="0">
                <a:solidFill>
                  <a:schemeClr val="tx1"/>
                </a:solidFill>
              </a:rPr>
              <a:t>and had no callbacks through day 11 of recovery</a:t>
            </a:r>
            <a:r>
              <a:rPr lang="en-US" sz="1600" baseline="30000" dirty="0">
                <a:solidFill>
                  <a:schemeClr val="tx1"/>
                </a:solidFill>
              </a:rPr>
              <a:t>1,2</a:t>
            </a:r>
            <a:endParaRPr lang="en-US" sz="1600" dirty="0">
              <a:solidFill>
                <a:schemeClr val="tx1"/>
              </a:solidFill>
            </a:endParaRPr>
          </a:p>
          <a:p>
            <a:pPr>
              <a:spcAft>
                <a:spcPts val="1600"/>
              </a:spcAft>
              <a:buClr>
                <a:schemeClr val="accent2"/>
              </a:buClr>
            </a:pPr>
            <a:r>
              <a:rPr lang="en-US" sz="1600" b="1" dirty="0">
                <a:solidFill>
                  <a:schemeClr val="accent5"/>
                </a:solidFill>
              </a:rPr>
              <a:t>37% </a:t>
            </a:r>
            <a:r>
              <a:rPr lang="en-US" sz="1600" dirty="0">
                <a:solidFill>
                  <a:schemeClr val="tx1"/>
                </a:solidFill>
              </a:rPr>
              <a:t>of TKA patients treated with ZYNRELEF and a scheduled non-opioid MMA regimen experienced </a:t>
            </a:r>
            <a:r>
              <a:rPr lang="en-US" sz="1600" b="1" dirty="0">
                <a:solidFill>
                  <a:schemeClr val="accent5"/>
                </a:solidFill>
              </a:rPr>
              <a:t>no severe pain through 72 hours</a:t>
            </a:r>
            <a:r>
              <a:rPr lang="en-US" sz="1600" baseline="30000" dirty="0">
                <a:solidFill>
                  <a:schemeClr val="accent5"/>
                </a:solidFill>
              </a:rPr>
              <a:t>2</a:t>
            </a:r>
            <a:endParaRPr lang="en-US" sz="1600" dirty="0">
              <a:solidFill>
                <a:schemeClr val="accent5"/>
              </a:solidFill>
            </a:endParaRPr>
          </a:p>
          <a:p>
            <a:pPr>
              <a:buClr>
                <a:schemeClr val="accent2"/>
              </a:buClr>
            </a:pPr>
            <a:endParaRPr lang="en-US" sz="1600" dirty="0">
              <a:solidFill>
                <a:schemeClr val="tx1"/>
              </a:solidFill>
            </a:endParaRPr>
          </a:p>
        </p:txBody>
      </p:sp>
      <p:sp>
        <p:nvSpPr>
          <p:cNvPr id="6" name="Rectangle 5">
            <a:extLst>
              <a:ext uri="{FF2B5EF4-FFF2-40B4-BE49-F238E27FC236}">
                <a16:creationId xmlns:a16="http://schemas.microsoft.com/office/drawing/2014/main" id="{B9D88F77-BA22-40E3-9C83-C3C43B6A47A7}"/>
              </a:ext>
            </a:extLst>
          </p:cNvPr>
          <p:cNvSpPr/>
          <p:nvPr/>
        </p:nvSpPr>
        <p:spPr>
          <a:xfrm>
            <a:off x="377554" y="5929167"/>
            <a:ext cx="10088482" cy="538609"/>
          </a:xfrm>
          <a:prstGeom prst="rect">
            <a:avLst/>
          </a:prstGeom>
        </p:spPr>
        <p:txBody>
          <a:bodyPr wrap="square" lIns="45720" rIns="45720" anchor="b" anchorCtr="0">
            <a:spAutoFit/>
          </a:bodyPr>
          <a:lstStyle/>
          <a:p>
            <a:pPr>
              <a:spcAft>
                <a:spcPts val="600"/>
              </a:spcAft>
              <a:defRPr/>
            </a:pPr>
            <a:r>
              <a:rPr lang="en-US" sz="800" baseline="30000" dirty="0"/>
              <a:t>a</a:t>
            </a:r>
            <a:r>
              <a:rPr lang="en-US" sz="800" dirty="0"/>
              <a:t>Single-arm, open-label, uncontrolled study. ZYNRELEF was given with a scheduled non-opioid MMA regimen.</a:t>
            </a:r>
          </a:p>
          <a:p>
            <a:pPr>
              <a:spcAft>
                <a:spcPts val="600"/>
              </a:spcAft>
              <a:defRPr/>
            </a:pPr>
            <a:r>
              <a:rPr lang="en-US" sz="800" b="1" dirty="0"/>
              <a:t>TKA:</a:t>
            </a:r>
            <a:r>
              <a:rPr lang="en-US" sz="800" dirty="0"/>
              <a:t> total knee arthroplasty. </a:t>
            </a:r>
            <a:r>
              <a:rPr lang="en-US" sz="800" b="1" dirty="0"/>
              <a:t>MMA:</a:t>
            </a:r>
            <a:r>
              <a:rPr lang="en-US" sz="800" dirty="0"/>
              <a:t> multimodal analgesia.</a:t>
            </a:r>
            <a:r>
              <a:rPr lang="en-US" sz="800" b="1" dirty="0"/>
              <a:t> MME:</a:t>
            </a:r>
            <a:r>
              <a:rPr lang="en-US" sz="800" dirty="0"/>
              <a:t> morphine milligram equivalent. </a:t>
            </a:r>
            <a:r>
              <a:rPr lang="en-US" sz="800" b="1" dirty="0"/>
              <a:t>Severe pain: </a:t>
            </a:r>
            <a:r>
              <a:rPr lang="en-US" sz="800" dirty="0"/>
              <a:t>pain intensity score of ≥7 on a Numeric Rating Scale of 0 to 10. </a:t>
            </a:r>
            <a:br>
              <a:rPr lang="en-US" sz="800" dirty="0"/>
            </a:br>
            <a:r>
              <a:rPr lang="en-US" sz="800" b="1" dirty="0"/>
              <a:t>References: 1.</a:t>
            </a:r>
            <a:r>
              <a:rPr lang="en-US" sz="800" dirty="0"/>
              <a:t> Data on file. Study HTX-011-306. San Diego, CA: Heron Therapeutics Inc; 2020. </a:t>
            </a:r>
            <a:r>
              <a:rPr lang="en-US" sz="800" b="1" dirty="0"/>
              <a:t>2. </a:t>
            </a:r>
            <a:r>
              <a:rPr lang="en-US" sz="800" dirty="0"/>
              <a:t>Hacker S. Poster presented at: Orthopedics Today Hawaii 2020; January 12-16, 2020; Koloa, HI. </a:t>
            </a:r>
          </a:p>
        </p:txBody>
      </p:sp>
      <p:sp>
        <p:nvSpPr>
          <p:cNvPr id="7" name="Rectangle 6">
            <a:extLst>
              <a:ext uri="{FF2B5EF4-FFF2-40B4-BE49-F238E27FC236}">
                <a16:creationId xmlns:a16="http://schemas.microsoft.com/office/drawing/2014/main" id="{69AB4CE3-691E-4831-A3BD-2132274CB083}"/>
              </a:ext>
            </a:extLst>
          </p:cNvPr>
          <p:cNvSpPr/>
          <p:nvPr/>
        </p:nvSpPr>
        <p:spPr>
          <a:xfrm>
            <a:off x="699046" y="130307"/>
            <a:ext cx="3722483" cy="276999"/>
          </a:xfrm>
          <a:prstGeom prst="rect">
            <a:avLst/>
          </a:prstGeom>
        </p:spPr>
        <p:txBody>
          <a:bodyPr wrap="square" lIns="0" rIns="0">
            <a:spAutoFit/>
          </a:bodyPr>
          <a:lstStyle/>
          <a:p>
            <a:pPr lvl="0">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SINGLE-ARM </a:t>
            </a:r>
            <a:r>
              <a:rPr lang="en-US" sz="1200" b="1" dirty="0">
                <a:solidFill>
                  <a:srgbClr val="586769"/>
                </a:solidFill>
              </a:rPr>
              <a:t>FOLLOW-ON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4" name="TextBox 3">
            <a:extLst>
              <a:ext uri="{FF2B5EF4-FFF2-40B4-BE49-F238E27FC236}">
                <a16:creationId xmlns:a16="http://schemas.microsoft.com/office/drawing/2014/main" id="{8C55031A-D794-FE45-9D47-26B0BC1AF27F}"/>
              </a:ext>
            </a:extLst>
          </p:cNvPr>
          <p:cNvSpPr txBox="1"/>
          <p:nvPr/>
        </p:nvSpPr>
        <p:spPr>
          <a:xfrm>
            <a:off x="536028" y="2047565"/>
            <a:ext cx="5844745" cy="1257011"/>
          </a:xfrm>
          <a:prstGeom prst="rect">
            <a:avLst/>
          </a:prstGeom>
          <a:noFill/>
        </p:spPr>
        <p:txBody>
          <a:bodyPr wrap="square" numCol="3" rtlCol="0">
            <a:spAutoFit/>
          </a:bodyPr>
          <a:lstStyle/>
          <a:p>
            <a:pPr lvl="1">
              <a:spcAft>
                <a:spcPts val="1600"/>
              </a:spcAft>
              <a:buClr>
                <a:schemeClr val="accent2"/>
              </a:buClr>
            </a:pPr>
            <a:r>
              <a:rPr lang="en-US" sz="2800" b="1" dirty="0">
                <a:solidFill>
                  <a:schemeClr val="accent5"/>
                </a:solidFill>
              </a:rPr>
              <a:t>88%</a:t>
            </a:r>
            <a:r>
              <a:rPr lang="en-US" sz="2800" dirty="0">
                <a:solidFill>
                  <a:schemeClr val="accent5"/>
                </a:solidFill>
              </a:rPr>
              <a:t> </a:t>
            </a:r>
            <a:br>
              <a:rPr lang="en-US" sz="1600" dirty="0">
                <a:solidFill>
                  <a:schemeClr val="accent5"/>
                </a:solidFill>
              </a:rPr>
            </a:br>
            <a:r>
              <a:rPr lang="en-US" sz="1600" dirty="0">
                <a:solidFill>
                  <a:schemeClr val="accent5"/>
                </a:solidFill>
              </a:rPr>
              <a:t>on day 1</a:t>
            </a:r>
          </a:p>
          <a:p>
            <a:pPr lvl="1">
              <a:spcAft>
                <a:spcPts val="1600"/>
              </a:spcAft>
              <a:buClr>
                <a:schemeClr val="accent2"/>
              </a:buClr>
            </a:pPr>
            <a:endParaRPr lang="en-US" sz="1600" dirty="0"/>
          </a:p>
          <a:p>
            <a:pPr lvl="1">
              <a:spcAft>
                <a:spcPts val="1600"/>
              </a:spcAft>
              <a:buClr>
                <a:schemeClr val="accent2"/>
              </a:buClr>
            </a:pPr>
            <a:r>
              <a:rPr lang="en-US" sz="2800" b="1" dirty="0">
                <a:solidFill>
                  <a:schemeClr val="accent5"/>
                </a:solidFill>
              </a:rPr>
              <a:t>90% </a:t>
            </a:r>
            <a:br>
              <a:rPr lang="en-US" sz="1600" dirty="0">
                <a:solidFill>
                  <a:schemeClr val="accent5"/>
                </a:solidFill>
              </a:rPr>
            </a:br>
            <a:r>
              <a:rPr lang="en-US" sz="1600" dirty="0">
                <a:solidFill>
                  <a:schemeClr val="accent5"/>
                </a:solidFill>
              </a:rPr>
              <a:t>on day 2</a:t>
            </a:r>
          </a:p>
          <a:p>
            <a:pPr lvl="1">
              <a:spcAft>
                <a:spcPts val="1600"/>
              </a:spcAft>
              <a:buClr>
                <a:schemeClr val="accent2"/>
              </a:buClr>
            </a:pPr>
            <a:endParaRPr lang="en-US" sz="1600" dirty="0">
              <a:solidFill>
                <a:schemeClr val="accent5"/>
              </a:solidFill>
            </a:endParaRPr>
          </a:p>
          <a:p>
            <a:pPr lvl="1">
              <a:spcAft>
                <a:spcPts val="1600"/>
              </a:spcAft>
              <a:buClr>
                <a:schemeClr val="accent2"/>
              </a:buClr>
            </a:pPr>
            <a:r>
              <a:rPr lang="en-US" sz="2800" b="1" dirty="0">
                <a:solidFill>
                  <a:schemeClr val="accent5"/>
                </a:solidFill>
              </a:rPr>
              <a:t>100% </a:t>
            </a:r>
            <a:br>
              <a:rPr lang="en-US" sz="1600" dirty="0">
                <a:solidFill>
                  <a:schemeClr val="accent5"/>
                </a:solidFill>
              </a:rPr>
            </a:br>
            <a:r>
              <a:rPr lang="en-US" sz="1600" dirty="0">
                <a:solidFill>
                  <a:schemeClr val="accent5"/>
                </a:solidFill>
              </a:rPr>
              <a:t>on day 3</a:t>
            </a:r>
          </a:p>
          <a:p>
            <a:endParaRPr lang="en-US" dirty="0"/>
          </a:p>
        </p:txBody>
      </p:sp>
      <p:sp>
        <p:nvSpPr>
          <p:cNvPr id="8" name="Footer Placeholder 4">
            <a:extLst>
              <a:ext uri="{FF2B5EF4-FFF2-40B4-BE49-F238E27FC236}">
                <a16:creationId xmlns:a16="http://schemas.microsoft.com/office/drawing/2014/main" id="{83F663F4-39B3-D041-9E5B-995021E7F22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227695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A519-301A-4979-9908-F76EBAE19040}"/>
              </a:ext>
            </a:extLst>
          </p:cNvPr>
          <p:cNvSpPr>
            <a:spLocks noGrp="1"/>
          </p:cNvSpPr>
          <p:nvPr>
            <p:ph type="title"/>
          </p:nvPr>
        </p:nvSpPr>
        <p:spPr>
          <a:xfrm>
            <a:off x="733099" y="344966"/>
            <a:ext cx="10922873" cy="1042403"/>
          </a:xfrm>
        </p:spPr>
        <p:txBody>
          <a:bodyPr/>
          <a:lstStyle/>
          <a:p>
            <a:r>
              <a:rPr lang="en-US" dirty="0"/>
              <a:t>EPOCH TKA Single-Arm</a:t>
            </a:r>
            <a:r>
              <a:rPr lang="en-US" baseline="30000" dirty="0"/>
              <a:t>a</a:t>
            </a:r>
            <a:r>
              <a:rPr lang="en-US" dirty="0"/>
              <a:t> Follow-On Study: </a:t>
            </a:r>
            <a:br>
              <a:rPr lang="en-US" dirty="0"/>
            </a:br>
            <a:r>
              <a:rPr lang="en-US" dirty="0"/>
              <a:t>Incidence of Treatment-Emergent Adverse Events</a:t>
            </a:r>
            <a:r>
              <a:rPr lang="en-US" baseline="30000" dirty="0"/>
              <a:t>1</a:t>
            </a:r>
          </a:p>
        </p:txBody>
      </p:sp>
      <p:graphicFrame>
        <p:nvGraphicFramePr>
          <p:cNvPr id="9" name="Table 8">
            <a:extLst>
              <a:ext uri="{FF2B5EF4-FFF2-40B4-BE49-F238E27FC236}">
                <a16:creationId xmlns:a16="http://schemas.microsoft.com/office/drawing/2014/main" id="{D84E5374-E1A4-4A8D-A3BC-CFD33CDE21B0}"/>
              </a:ext>
            </a:extLst>
          </p:cNvPr>
          <p:cNvGraphicFramePr>
            <a:graphicFrameLocks noGrp="1"/>
          </p:cNvGraphicFramePr>
          <p:nvPr>
            <p:extLst>
              <p:ext uri="{D42A27DB-BD31-4B8C-83A1-F6EECF244321}">
                <p14:modId xmlns:p14="http://schemas.microsoft.com/office/powerpoint/2010/main" val="322458478"/>
              </p:ext>
            </p:extLst>
          </p:nvPr>
        </p:nvGraphicFramePr>
        <p:xfrm>
          <a:off x="780065" y="1867408"/>
          <a:ext cx="5422392" cy="3435790"/>
        </p:xfrm>
        <a:graphic>
          <a:graphicData uri="http://schemas.openxmlformats.org/drawingml/2006/table">
            <a:tbl>
              <a:tblPr firstRow="1" firstCol="1" bandRow="1">
                <a:tableStyleId>{073A0DAA-6AF3-43AB-8588-CEC1D06C72B9}</a:tableStyleId>
              </a:tblPr>
              <a:tblGrid>
                <a:gridCol w="2221992">
                  <a:extLst>
                    <a:ext uri="{9D8B030D-6E8A-4147-A177-3AD203B41FA5}">
                      <a16:colId xmlns:a16="http://schemas.microsoft.com/office/drawing/2014/main" val="641239841"/>
                    </a:ext>
                  </a:extLst>
                </a:gridCol>
                <a:gridCol w="3200400">
                  <a:extLst>
                    <a:ext uri="{9D8B030D-6E8A-4147-A177-3AD203B41FA5}">
                      <a16:colId xmlns:a16="http://schemas.microsoft.com/office/drawing/2014/main" val="2006883599"/>
                    </a:ext>
                  </a:extLst>
                </a:gridCol>
              </a:tblGrid>
              <a:tr h="8023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lt1"/>
                        </a:solidFill>
                        <a:effectLst/>
                        <a:latin typeface="+mn-lt"/>
                        <a:ea typeface="+mn-ea"/>
                        <a:cs typeface="+mn-cs"/>
                      </a:endParaRPr>
                    </a:p>
                  </a:txBody>
                  <a:tcPr marL="0" marR="0" marT="0" marB="0" anchor="ctr">
                    <a:solidFill>
                      <a:schemeClr val="bg1"/>
                    </a:solidFill>
                  </a:tcPr>
                </a:tc>
                <a:tc>
                  <a:txBody>
                    <a:bodyPr/>
                    <a:lstStyle/>
                    <a:p>
                      <a:pPr marL="0" marR="0" algn="ctr">
                        <a:spcBef>
                          <a:spcPts val="0"/>
                        </a:spcBef>
                        <a:spcAft>
                          <a:spcPts val="0"/>
                        </a:spcAft>
                      </a:pPr>
                      <a:r>
                        <a:rPr lang="en-US" sz="1400" dirty="0">
                          <a:effectLst/>
                        </a:rPr>
                        <a:t>ZYNRELEF 400 mg/12 mg + </a:t>
                      </a:r>
                      <a:br>
                        <a:rPr lang="en-US" sz="1400" dirty="0">
                          <a:effectLst/>
                        </a:rPr>
                      </a:br>
                      <a:r>
                        <a:rPr lang="en-US" sz="1400" dirty="0">
                          <a:effectLst/>
                        </a:rPr>
                        <a:t>Non-Opioid MMA Regimen </a:t>
                      </a:r>
                      <a:br>
                        <a:rPr lang="en-US" sz="1400" dirty="0">
                          <a:effectLst/>
                        </a:rPr>
                      </a:br>
                      <a:r>
                        <a:rPr lang="en-US" sz="1400" dirty="0">
                          <a:effectLst/>
                        </a:rPr>
                        <a:t>(n = 51)</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3830780519"/>
                  </a:ext>
                </a:extLst>
              </a:tr>
              <a:tr h="329184">
                <a:tc>
                  <a:txBody>
                    <a:bodyPr/>
                    <a:lstStyle/>
                    <a:p>
                      <a:pPr marL="0" marR="0" indent="0" algn="ctr" defTabSz="914400" rtl="0" eaLnBrk="1" latinLnBrk="0" hangingPunct="1">
                        <a:spcBef>
                          <a:spcPts val="0"/>
                        </a:spcBef>
                        <a:spcAft>
                          <a:spcPts val="0"/>
                        </a:spcAft>
                      </a:pPr>
                      <a:r>
                        <a:rPr lang="en-US" sz="1400" b="1" kern="1200" dirty="0">
                          <a:solidFill>
                            <a:schemeClr val="dk1"/>
                          </a:solidFill>
                          <a:effectLst/>
                          <a:latin typeface="+mn-lt"/>
                          <a:ea typeface="+mn-ea"/>
                          <a:cs typeface="+mn-cs"/>
                        </a:rPr>
                        <a:t>Any AE</a:t>
                      </a:r>
                    </a:p>
                  </a:txBody>
                  <a:tcPr marL="0" marR="0" marT="0" marB="0" anchor="ctr">
                    <a:solidFill>
                      <a:srgbClr val="CCCCCD"/>
                    </a:solidFill>
                  </a:tcPr>
                </a:tc>
                <a:tc>
                  <a:txBody>
                    <a:bodyPr/>
                    <a:lstStyle/>
                    <a:p>
                      <a:pPr marL="0" marR="0" algn="ctr">
                        <a:spcBef>
                          <a:spcPts val="0"/>
                        </a:spcBef>
                        <a:spcAft>
                          <a:spcPts val="0"/>
                        </a:spcAft>
                      </a:pPr>
                      <a:r>
                        <a:rPr lang="en-US" sz="1400" b="1" dirty="0">
                          <a:effectLst/>
                        </a:rPr>
                        <a:t>82%</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151023015"/>
                  </a:ext>
                </a:extLst>
              </a:tr>
              <a:tr h="329184">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Nausea</a:t>
                      </a:r>
                    </a:p>
                  </a:txBody>
                  <a:tcPr marL="0" marR="0" marT="0" marB="0" anchor="ctr">
                    <a:solidFill>
                      <a:srgbClr val="E7E7E8"/>
                    </a:solidFill>
                  </a:tcPr>
                </a:tc>
                <a:tc>
                  <a:txBody>
                    <a:bodyPr/>
                    <a:lstStyle/>
                    <a:p>
                      <a:pPr marL="0" marR="0" algn="ctr">
                        <a:spcBef>
                          <a:spcPts val="0"/>
                        </a:spcBef>
                        <a:spcAft>
                          <a:spcPts val="0"/>
                        </a:spcAft>
                      </a:pPr>
                      <a:r>
                        <a:rPr lang="en-US" sz="1400" dirty="0">
                          <a:effectLst/>
                        </a:rPr>
                        <a:t>57%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46231011"/>
                  </a:ext>
                </a:extLst>
              </a:tr>
              <a:tr h="329184">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Vomiting</a:t>
                      </a:r>
                    </a:p>
                  </a:txBody>
                  <a:tcPr marL="0" marR="0" marT="0" marB="0" anchor="ctr">
                    <a:solidFill>
                      <a:srgbClr val="CCCCCD"/>
                    </a:solidFill>
                  </a:tcPr>
                </a:tc>
                <a:tc>
                  <a:txBody>
                    <a:bodyPr/>
                    <a:lstStyle/>
                    <a:p>
                      <a:pPr marL="0" marR="0" algn="ctr">
                        <a:spcBef>
                          <a:spcPts val="0"/>
                        </a:spcBef>
                        <a:spcAft>
                          <a:spcPts val="0"/>
                        </a:spcAft>
                      </a:pPr>
                      <a:r>
                        <a:rPr lang="en-US" sz="1400" dirty="0">
                          <a:effectLst/>
                        </a:rPr>
                        <a:t>27%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37168701"/>
                  </a:ext>
                </a:extLst>
              </a:tr>
              <a:tr h="329184">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Constipation</a:t>
                      </a:r>
                    </a:p>
                  </a:txBody>
                  <a:tcPr marL="0" marR="0" marT="0" marB="0" anchor="ctr">
                    <a:solidFill>
                      <a:srgbClr val="E7E7E8"/>
                    </a:solidFill>
                  </a:tcPr>
                </a:tc>
                <a:tc>
                  <a:txBody>
                    <a:bodyPr/>
                    <a:lstStyle/>
                    <a:p>
                      <a:pPr marL="0" marR="0" algn="ctr">
                        <a:spcBef>
                          <a:spcPts val="0"/>
                        </a:spcBef>
                        <a:spcAft>
                          <a:spcPts val="0"/>
                        </a:spcAft>
                      </a:pPr>
                      <a:r>
                        <a:rPr lang="en-US" sz="1400" dirty="0">
                          <a:effectLst/>
                        </a:rPr>
                        <a:t>20%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913184548"/>
                  </a:ext>
                </a:extLst>
              </a:tr>
              <a:tr h="329184">
                <a:tc>
                  <a:txBody>
                    <a:bodyPr/>
                    <a:lstStyle/>
                    <a:p>
                      <a:pPr marL="0" marR="0" indent="0" algn="ctr" defTabSz="914400" rtl="0" eaLnBrk="1" latinLnBrk="0" hangingPunct="1">
                        <a:spcBef>
                          <a:spcPts val="0"/>
                        </a:spcBef>
                        <a:spcAft>
                          <a:spcPts val="0"/>
                        </a:spcAft>
                      </a:pPr>
                      <a:r>
                        <a:rPr lang="en-US" sz="1400" b="0" kern="1200" dirty="0">
                          <a:solidFill>
                            <a:srgbClr val="05192B"/>
                          </a:solidFill>
                          <a:effectLst/>
                          <a:latin typeface="+mn-lt"/>
                          <a:ea typeface="+mn-ea"/>
                          <a:cs typeface="+mn-cs"/>
                        </a:rPr>
                        <a:t>Dizziness</a:t>
                      </a:r>
                    </a:p>
                  </a:txBody>
                  <a:tcPr marL="0" marR="0" marT="0" marB="0" anchor="ctr">
                    <a:solidFill>
                      <a:srgbClr val="CCCCCD"/>
                    </a:solidFill>
                  </a:tcPr>
                </a:tc>
                <a:tc>
                  <a:txBody>
                    <a:bodyPr/>
                    <a:lstStyle/>
                    <a:p>
                      <a:pPr marL="0" marR="0" algn="ctr">
                        <a:spcBef>
                          <a:spcPts val="0"/>
                        </a:spcBef>
                        <a:spcAft>
                          <a:spcPts val="0"/>
                        </a:spcAft>
                      </a:pPr>
                      <a:r>
                        <a:rPr lang="en-US" sz="1400" dirty="0">
                          <a:effectLst/>
                        </a:rPr>
                        <a:t>12%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307529855"/>
                  </a:ext>
                </a:extLst>
              </a:tr>
              <a:tr h="329184">
                <a:tc>
                  <a:txBody>
                    <a:bodyPr/>
                    <a:lstStyle/>
                    <a:p>
                      <a:pPr marL="0" marR="0" indent="0" algn="ctr" defTabSz="914400" rtl="0" eaLnBrk="1" latinLnBrk="0" hangingPunct="1">
                        <a:spcBef>
                          <a:spcPts val="0"/>
                        </a:spcBef>
                        <a:spcAft>
                          <a:spcPts val="0"/>
                        </a:spcAft>
                      </a:pPr>
                      <a:r>
                        <a:rPr lang="en-US" sz="1400" b="0" kern="1200" dirty="0">
                          <a:solidFill>
                            <a:srgbClr val="05192B"/>
                          </a:solidFill>
                          <a:effectLst/>
                          <a:latin typeface="+mn-lt"/>
                          <a:ea typeface="+mn-ea"/>
                          <a:cs typeface="+mn-cs"/>
                        </a:rPr>
                        <a:t>Anemia postoperative</a:t>
                      </a:r>
                    </a:p>
                  </a:txBody>
                  <a:tcPr marL="0" marR="0" marT="0" marB="0" anchor="ctr">
                    <a:solidFill>
                      <a:srgbClr val="E9E8EB"/>
                    </a:solidFill>
                  </a:tcPr>
                </a:tc>
                <a:tc>
                  <a:txBody>
                    <a:bodyPr/>
                    <a:lstStyle/>
                    <a:p>
                      <a:pPr marL="0" marR="0" algn="ctr">
                        <a:spcBef>
                          <a:spcPts val="0"/>
                        </a:spcBef>
                        <a:spcAft>
                          <a:spcPts val="0"/>
                        </a:spcAft>
                      </a:pPr>
                      <a:r>
                        <a:rPr lang="en-US" sz="1400" dirty="0">
                          <a:effectLst/>
                        </a:rPr>
                        <a:t>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9E8EB"/>
                    </a:solidFill>
                  </a:tcPr>
                </a:tc>
                <a:extLst>
                  <a:ext uri="{0D108BD9-81ED-4DB2-BD59-A6C34878D82A}">
                    <a16:rowId xmlns:a16="http://schemas.microsoft.com/office/drawing/2014/main" val="1501559706"/>
                  </a:ext>
                </a:extLst>
              </a:tr>
              <a:tr h="329184">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Bradycardia</a:t>
                      </a:r>
                    </a:p>
                  </a:txBody>
                  <a:tcPr marL="0" marR="0" marT="0" marB="0" anchor="ctr">
                    <a:solidFill>
                      <a:srgbClr val="CCCC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731084389"/>
                  </a:ext>
                </a:extLst>
              </a:tr>
              <a:tr h="329184">
                <a:tc>
                  <a:txBody>
                    <a:bodyPr/>
                    <a:lstStyle/>
                    <a:p>
                      <a:pPr marL="0" marR="0" indent="0" algn="ctr" defTabSz="914400" rtl="0" eaLnBrk="1" latinLnBrk="0" hangingPunct="1">
                        <a:spcBef>
                          <a:spcPts val="0"/>
                        </a:spcBef>
                        <a:spcAft>
                          <a:spcPts val="0"/>
                        </a:spcAft>
                      </a:pPr>
                      <a:r>
                        <a:rPr lang="en-US" sz="1400" b="0" kern="1200" dirty="0">
                          <a:solidFill>
                            <a:schemeClr val="tx1"/>
                          </a:solidFill>
                          <a:effectLst/>
                          <a:latin typeface="+mn-lt"/>
                          <a:ea typeface="+mn-ea"/>
                          <a:cs typeface="+mn-cs"/>
                        </a:rPr>
                        <a:t>Urinary retention</a:t>
                      </a:r>
                    </a:p>
                  </a:txBody>
                  <a:tcPr marL="0" marR="0" marT="0" marB="0" anchor="c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9E8EB"/>
                    </a:solidFill>
                  </a:tcPr>
                </a:tc>
                <a:extLst>
                  <a:ext uri="{0D108BD9-81ED-4DB2-BD59-A6C34878D82A}">
                    <a16:rowId xmlns:a16="http://schemas.microsoft.com/office/drawing/2014/main" val="1499618334"/>
                  </a:ext>
                </a:extLst>
              </a:tr>
            </a:tbl>
          </a:graphicData>
        </a:graphic>
      </p:graphicFrame>
      <p:sp>
        <p:nvSpPr>
          <p:cNvPr id="10" name="Rectangle 9">
            <a:extLst>
              <a:ext uri="{FF2B5EF4-FFF2-40B4-BE49-F238E27FC236}">
                <a16:creationId xmlns:a16="http://schemas.microsoft.com/office/drawing/2014/main" id="{22F6771B-11AD-4908-922C-AE9812167195}"/>
              </a:ext>
            </a:extLst>
          </p:cNvPr>
          <p:cNvSpPr/>
          <p:nvPr/>
        </p:nvSpPr>
        <p:spPr>
          <a:xfrm>
            <a:off x="376318" y="5652168"/>
            <a:ext cx="9288291" cy="815608"/>
          </a:xfrm>
          <a:prstGeom prst="rect">
            <a:avLst/>
          </a:prstGeom>
        </p:spPr>
        <p:txBody>
          <a:bodyPr wrap="square" lIns="45720" rIns="45720" anchor="b" anchorCtr="0">
            <a:spAutoFit/>
          </a:bodyPr>
          <a:lstStyle/>
          <a:p>
            <a:pPr>
              <a:spcAft>
                <a:spcPts val="600"/>
              </a:spcAft>
            </a:pPr>
            <a:r>
              <a:rPr lang="en-US" sz="800" baseline="30000" dirty="0"/>
              <a:t>a</a:t>
            </a:r>
            <a:r>
              <a:rPr lang="en-US" sz="800" dirty="0"/>
              <a:t>Single-arm, open-label, uncontrolled study. ZYNRELEF was given with a scheduled non-opioid MMA regimen.</a:t>
            </a:r>
          </a:p>
          <a:p>
            <a:pPr>
              <a:spcAft>
                <a:spcPts val="600"/>
              </a:spcAft>
            </a:pPr>
            <a:r>
              <a:rPr lang="en-US" sz="800" b="1" dirty="0"/>
              <a:t>Note:</a:t>
            </a:r>
            <a:r>
              <a:rPr lang="en-US" sz="800" dirty="0"/>
              <a:t> Events included are AEs with an incidence of ≥5%. </a:t>
            </a:r>
          </a:p>
          <a:p>
            <a:pPr>
              <a:spcAft>
                <a:spcPts val="600"/>
              </a:spcAft>
            </a:pPr>
            <a:r>
              <a:rPr lang="en-US" sz="800" b="1" dirty="0"/>
              <a:t>TKA:</a:t>
            </a:r>
            <a:r>
              <a:rPr lang="en-US" sz="800" dirty="0"/>
              <a:t> total knee arthroplasty. </a:t>
            </a:r>
            <a:r>
              <a:rPr lang="en-US" sz="800" b="1" dirty="0"/>
              <a:t>AE:</a:t>
            </a:r>
            <a:r>
              <a:rPr lang="en-US" sz="800" dirty="0"/>
              <a:t> adverse event. </a:t>
            </a:r>
            <a:r>
              <a:rPr lang="en-US" sz="800" b="1" dirty="0"/>
              <a:t>MMA:</a:t>
            </a:r>
            <a:r>
              <a:rPr lang="en-US" sz="800" dirty="0"/>
              <a:t> multimodal analgesia.</a:t>
            </a:r>
          </a:p>
          <a:p>
            <a:pPr>
              <a:spcAft>
                <a:spcPts val="600"/>
              </a:spcAft>
            </a:pPr>
            <a:r>
              <a:rPr lang="en-US" sz="800" b="1" dirty="0"/>
              <a:t>References: 1. </a:t>
            </a:r>
            <a:r>
              <a:rPr lang="en-US" sz="800" dirty="0"/>
              <a:t>Data on file. Study HTX-011-306. San Diego, CA: Heron Therapeutics Inc; 2020.</a:t>
            </a:r>
          </a:p>
        </p:txBody>
      </p:sp>
      <p:sp>
        <p:nvSpPr>
          <p:cNvPr id="8" name="Rectangle 7">
            <a:extLst>
              <a:ext uri="{FF2B5EF4-FFF2-40B4-BE49-F238E27FC236}">
                <a16:creationId xmlns:a16="http://schemas.microsoft.com/office/drawing/2014/main" id="{07B10720-24A5-44B9-B17C-03723BAE4181}"/>
              </a:ext>
            </a:extLst>
          </p:cNvPr>
          <p:cNvSpPr/>
          <p:nvPr/>
        </p:nvSpPr>
        <p:spPr>
          <a:xfrm>
            <a:off x="699046" y="130307"/>
            <a:ext cx="3977126" cy="276999"/>
          </a:xfrm>
          <a:prstGeom prst="rect">
            <a:avLst/>
          </a:prstGeom>
        </p:spPr>
        <p:txBody>
          <a:bodyPr wrap="square" lIns="0" rIns="0">
            <a:spAutoFit/>
          </a:bodyPr>
          <a:lstStyle/>
          <a:p>
            <a:pPr lvl="0">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EPOCH TKA SINGLE-ARM </a:t>
            </a:r>
            <a:r>
              <a:rPr lang="en-US" sz="1200" b="1" dirty="0">
                <a:solidFill>
                  <a:srgbClr val="586769"/>
                </a:solidFill>
              </a:rPr>
              <a:t>FOLLOW-ON RESULTS</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7" name="Footer Placeholder 4">
            <a:extLst>
              <a:ext uri="{FF2B5EF4-FFF2-40B4-BE49-F238E27FC236}">
                <a16:creationId xmlns:a16="http://schemas.microsoft.com/office/drawing/2014/main" id="{668CDF7A-7422-514D-9138-814F38DB777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937837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A4AB-9D49-49FB-8AE4-5FD76B0ED626}"/>
              </a:ext>
            </a:extLst>
          </p:cNvPr>
          <p:cNvSpPr>
            <a:spLocks noGrp="1"/>
          </p:cNvSpPr>
          <p:nvPr>
            <p:ph type="title"/>
          </p:nvPr>
        </p:nvSpPr>
        <p:spPr>
          <a:xfrm>
            <a:off x="733099" y="260888"/>
            <a:ext cx="8084330" cy="1042403"/>
          </a:xfrm>
        </p:spPr>
        <p:txBody>
          <a:bodyPr>
            <a:noAutofit/>
          </a:bodyPr>
          <a:lstStyle/>
          <a:p>
            <a:r>
              <a:rPr lang="en-US" dirty="0"/>
              <a:t>ZYNRELEF as the Foundation of a Non-Opioid MMA Regimen in a Real-World Setting</a:t>
            </a:r>
            <a:r>
              <a:rPr lang="en-US" baseline="30000" dirty="0"/>
              <a:t>1,2</a:t>
            </a:r>
          </a:p>
        </p:txBody>
      </p:sp>
      <p:sp>
        <p:nvSpPr>
          <p:cNvPr id="11" name="Rectangle 10">
            <a:extLst>
              <a:ext uri="{FF2B5EF4-FFF2-40B4-BE49-F238E27FC236}">
                <a16:creationId xmlns:a16="http://schemas.microsoft.com/office/drawing/2014/main" id="{409F22B8-F22B-4C14-A275-C2E7C492032F}"/>
              </a:ext>
            </a:extLst>
          </p:cNvPr>
          <p:cNvSpPr/>
          <p:nvPr/>
        </p:nvSpPr>
        <p:spPr>
          <a:xfrm>
            <a:off x="376318" y="5320414"/>
            <a:ext cx="6624302" cy="1154162"/>
          </a:xfrm>
          <a:prstGeom prst="rect">
            <a:avLst/>
          </a:prstGeom>
        </p:spPr>
        <p:txBody>
          <a:bodyPr wrap="square" lIns="45720" rIns="45720" anchor="b" anchorCtr="0">
            <a:spAutoFit/>
          </a:bodyPr>
          <a:lstStyle/>
          <a:p>
            <a:pPr>
              <a:spcAft>
                <a:spcPts val="600"/>
              </a:spcAft>
            </a:pPr>
            <a:r>
              <a:rPr lang="en-US" sz="800" b="1" dirty="0"/>
              <a:t>Note: </a:t>
            </a:r>
            <a:r>
              <a:rPr lang="en-US" sz="800" dirty="0"/>
              <a:t>The results in this presentation reflect Part 1 of the initial HOPE study in herniorrhaphy. Part 1 of this study was open label, with 2 parallel cohorts receiving different postoperative non-opioid MMA regimens. </a:t>
            </a:r>
            <a:r>
              <a:rPr lang="en-US" sz="800" b="1" dirty="0"/>
              <a:t>MMA: </a:t>
            </a:r>
            <a:r>
              <a:rPr lang="en-US" sz="800" dirty="0"/>
              <a:t>multimodal analgesia. </a:t>
            </a:r>
            <a:r>
              <a:rPr lang="en-US" sz="800" b="1" dirty="0"/>
              <a:t>OTC: </a:t>
            </a:r>
            <a:r>
              <a:rPr lang="en-US" sz="800" dirty="0"/>
              <a:t>over-the-counter. </a:t>
            </a:r>
            <a:r>
              <a:rPr lang="en-US" sz="800" b="1" dirty="0"/>
              <a:t>q6h: </a:t>
            </a:r>
            <a:r>
              <a:rPr lang="en-US" sz="800" dirty="0"/>
              <a:t>every 6 hours. </a:t>
            </a:r>
            <a:r>
              <a:rPr lang="en-US" sz="800" b="1" dirty="0"/>
              <a:t>NRS: </a:t>
            </a:r>
            <a:r>
              <a:rPr lang="en-US" sz="800" dirty="0"/>
              <a:t>Numeric Rating Scale. </a:t>
            </a:r>
            <a:r>
              <a:rPr lang="en-US" sz="800" b="1" dirty="0"/>
              <a:t>TSQM-9:</a:t>
            </a:r>
            <a:r>
              <a:rPr lang="en-US" sz="800" dirty="0"/>
              <a:t> Nine-item Treatment Satisfaction Questionnaire for Medication.</a:t>
            </a:r>
            <a:r>
              <a:rPr lang="en-US" sz="800" baseline="30000" dirty="0"/>
              <a:t>4</a:t>
            </a:r>
            <a:r>
              <a:rPr lang="en-US" sz="800" dirty="0"/>
              <a:t> </a:t>
            </a:r>
          </a:p>
          <a:p>
            <a:r>
              <a:rPr lang="en-US" sz="800" b="1" dirty="0"/>
              <a:t>References: 1.</a:t>
            </a:r>
            <a:r>
              <a:rPr lang="en-US" sz="800" dirty="0"/>
              <a:t> Minkowitz H, Soto R, Fanikos J, et al. Opioid-free recovery after hernia repair with HTX-011 as the foundation of a non-opioid, multimodal analgesia regimen in a real-world setting: a randomized, open-label study. </a:t>
            </a:r>
            <a:r>
              <a:rPr lang="en-US" sz="800" i="1" dirty="0"/>
              <a:t>Pain Ther</a:t>
            </a:r>
            <a:r>
              <a:rPr lang="en-US" sz="800" dirty="0"/>
              <a:t>. 2021;10(2):1295-1308. doi:10.1007/s40122-021-00289-2. </a:t>
            </a:r>
            <a:r>
              <a:rPr lang="en-US" sz="800" b="1" dirty="0"/>
              <a:t>2. </a:t>
            </a:r>
            <a:r>
              <a:rPr lang="en-US" sz="800" dirty="0"/>
              <a:t>Data on file. Study HTX-011-304. San Diego, CA: Heron Therapeutics Inc; 2020.</a:t>
            </a:r>
            <a:r>
              <a:rPr lang="en-US" sz="800" b="1" dirty="0"/>
              <a:t> 3. </a:t>
            </a:r>
            <a:r>
              <a:rPr lang="en-US" sz="800" dirty="0"/>
              <a:t>Data on file. Algorithm to limit opioid prescriptions per administering HTX-011. San Diego, CA: Heron Therapeutics Inc; 2020. </a:t>
            </a:r>
            <a:r>
              <a:rPr lang="en-US" sz="800" b="1" dirty="0"/>
              <a:t>4. </a:t>
            </a:r>
            <a:r>
              <a:rPr lang="en-US" sz="800" dirty="0"/>
              <a:t>Bharmal M, Payne K, Atkinson MJ, et al. </a:t>
            </a:r>
            <a:r>
              <a:rPr lang="en-US" sz="800" i="1" dirty="0"/>
              <a:t>Health Qual Life Outcomes. </a:t>
            </a:r>
            <a:r>
              <a:rPr lang="en-US" sz="800" dirty="0"/>
              <a:t>2009;7:36.</a:t>
            </a:r>
            <a:endParaRPr lang="en-US" sz="800" b="1" dirty="0"/>
          </a:p>
        </p:txBody>
      </p:sp>
      <p:sp>
        <p:nvSpPr>
          <p:cNvPr id="7" name="Rectangle 6">
            <a:extLst>
              <a:ext uri="{FF2B5EF4-FFF2-40B4-BE49-F238E27FC236}">
                <a16:creationId xmlns:a16="http://schemas.microsoft.com/office/drawing/2014/main" id="{ECC97B7C-0E4B-4ACC-B741-7BBAFF1884D9}"/>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THE HOPE PROJECT</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pic>
        <p:nvPicPr>
          <p:cNvPr id="8" name="Picture 7">
            <a:extLst>
              <a:ext uri="{FF2B5EF4-FFF2-40B4-BE49-F238E27FC236}">
                <a16:creationId xmlns:a16="http://schemas.microsoft.com/office/drawing/2014/main" id="{9DD51D9D-757A-41EC-8330-B2AB5E6DABD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97048" y="565467"/>
            <a:ext cx="2423334" cy="498817"/>
          </a:xfrm>
          <a:prstGeom prst="rect">
            <a:avLst/>
          </a:prstGeom>
        </p:spPr>
      </p:pic>
      <p:sp>
        <p:nvSpPr>
          <p:cNvPr id="9" name="Content Placeholder 2">
            <a:extLst>
              <a:ext uri="{FF2B5EF4-FFF2-40B4-BE49-F238E27FC236}">
                <a16:creationId xmlns:a16="http://schemas.microsoft.com/office/drawing/2014/main" id="{F7504199-4CAC-B641-91FA-36C0CC2EE434}"/>
              </a:ext>
            </a:extLst>
          </p:cNvPr>
          <p:cNvSpPr>
            <a:spLocks noGrp="1"/>
          </p:cNvSpPr>
          <p:nvPr>
            <p:ph idx="4294967295"/>
          </p:nvPr>
        </p:nvSpPr>
        <p:spPr>
          <a:xfrm>
            <a:off x="733100" y="1676455"/>
            <a:ext cx="11206084" cy="3341541"/>
          </a:xfrm>
        </p:spPr>
        <p:txBody>
          <a:bodyPr>
            <a:normAutofit/>
          </a:bodyPr>
          <a:lstStyle/>
          <a:p>
            <a:pPr marL="0" indent="0">
              <a:lnSpc>
                <a:spcPct val="110000"/>
              </a:lnSpc>
              <a:buClr>
                <a:schemeClr val="accent2"/>
              </a:buClr>
              <a:buNone/>
            </a:pPr>
            <a:r>
              <a:rPr lang="en-US" sz="1600" dirty="0">
                <a:solidFill>
                  <a:schemeClr val="tx1"/>
                </a:solidFill>
              </a:rPr>
              <a:t>Patients undergoing open inguinal herniorrhaphy were randomized to 1 of 2 parallel cohorts, each receiving different postoperative non-opioid MMA protocols with ZYNRELEF as the foundation:</a:t>
            </a:r>
          </a:p>
          <a:p>
            <a:pPr lvl="1">
              <a:lnSpc>
                <a:spcPct val="110000"/>
              </a:lnSpc>
              <a:spcBef>
                <a:spcPts val="600"/>
              </a:spcBef>
              <a:buClr>
                <a:schemeClr val="accent2"/>
              </a:buClr>
            </a:pPr>
            <a:r>
              <a:rPr lang="en-US" sz="1400" dirty="0">
                <a:solidFill>
                  <a:schemeClr val="tx1"/>
                </a:solidFill>
              </a:rPr>
              <a:t>Cohort 1 (n = 46): Alternating OTC regimen (ibuprofen 600 mg q6h alternated 3 hours later with acetaminophen 1 g q6h)</a:t>
            </a:r>
          </a:p>
          <a:p>
            <a:pPr lvl="1">
              <a:lnSpc>
                <a:spcPct val="110000"/>
              </a:lnSpc>
              <a:spcBef>
                <a:spcPts val="600"/>
              </a:spcBef>
              <a:buClr>
                <a:schemeClr val="accent2"/>
              </a:buClr>
            </a:pPr>
            <a:r>
              <a:rPr lang="en-US" sz="1400" dirty="0">
                <a:solidFill>
                  <a:schemeClr val="tx1"/>
                </a:solidFill>
              </a:rPr>
              <a:t>Cohort 2 (n = 47): Concurrent OTC regimen (ibuprofen 600 mg and acetaminophen 1 g, taken together q6h)</a:t>
            </a:r>
          </a:p>
          <a:p>
            <a:pPr lvl="1">
              <a:lnSpc>
                <a:spcPct val="110000"/>
              </a:lnSpc>
              <a:buClr>
                <a:schemeClr val="accent2"/>
              </a:buClr>
            </a:pPr>
            <a:endParaRPr lang="en-US" sz="1400" dirty="0"/>
          </a:p>
        </p:txBody>
      </p:sp>
      <p:sp>
        <p:nvSpPr>
          <p:cNvPr id="12" name="TextBox 11">
            <a:extLst>
              <a:ext uri="{FF2B5EF4-FFF2-40B4-BE49-F238E27FC236}">
                <a16:creationId xmlns:a16="http://schemas.microsoft.com/office/drawing/2014/main" id="{DBA01D58-6687-FF41-98BB-585D93522D14}"/>
              </a:ext>
            </a:extLst>
          </p:cNvPr>
          <p:cNvSpPr txBox="1"/>
          <p:nvPr/>
        </p:nvSpPr>
        <p:spPr>
          <a:xfrm>
            <a:off x="7210097" y="2957265"/>
            <a:ext cx="4372305" cy="3493264"/>
          </a:xfrm>
          <a:prstGeom prst="rect">
            <a:avLst/>
          </a:prstGeom>
          <a:noFill/>
        </p:spPr>
        <p:txBody>
          <a:bodyPr wrap="square" rtlCol="0">
            <a:spAutoFit/>
          </a:bodyPr>
          <a:lstStyle/>
          <a:p>
            <a:pPr>
              <a:spcBef>
                <a:spcPts val="600"/>
              </a:spcBef>
            </a:pPr>
            <a:r>
              <a:rPr lang="en-US" sz="1400" dirty="0"/>
              <a:t>A simple algorithm was used to identify which patients were more likely to require postoperative opioid pain control</a:t>
            </a:r>
            <a:r>
              <a:rPr lang="en-US" sz="1400" baseline="30000" dirty="0"/>
              <a:t>3</a:t>
            </a:r>
            <a:r>
              <a:rPr lang="en-US" sz="1400" dirty="0"/>
              <a:t>:</a:t>
            </a:r>
          </a:p>
          <a:p>
            <a:pPr marL="285750" indent="-285750">
              <a:spcBef>
                <a:spcPts val="600"/>
              </a:spcBef>
              <a:buClr>
                <a:schemeClr val="accent2"/>
              </a:buClr>
              <a:buFont typeface="Arial" panose="020B0604020202020204" pitchFamily="34" charset="0"/>
              <a:buChar char="•"/>
            </a:pPr>
            <a:r>
              <a:rPr lang="en-US" sz="1400" dirty="0"/>
              <a:t>Patients with an NRS score ≥6 within </a:t>
            </a:r>
            <a:br>
              <a:rPr lang="en-US" sz="1400" dirty="0"/>
            </a:br>
            <a:r>
              <a:rPr lang="en-US" sz="1400" dirty="0"/>
              <a:t>2 hours after surgery</a:t>
            </a:r>
          </a:p>
          <a:p>
            <a:pPr marL="285750" indent="-285750">
              <a:spcBef>
                <a:spcPts val="600"/>
              </a:spcBef>
              <a:buClr>
                <a:schemeClr val="accent2"/>
              </a:buClr>
              <a:buFont typeface="Arial" panose="020B0604020202020204" pitchFamily="34" charset="0"/>
              <a:buChar char="•"/>
            </a:pPr>
            <a:r>
              <a:rPr lang="en-US" sz="1400" dirty="0"/>
              <a:t>Patients who required any postoperative opioids prior to discharge</a:t>
            </a:r>
          </a:p>
          <a:p>
            <a:pPr>
              <a:spcBef>
                <a:spcPts val="600"/>
              </a:spcBef>
            </a:pPr>
            <a:r>
              <a:rPr lang="en-US" sz="1400" dirty="0"/>
              <a:t>This algorithm was prospectively validated in HOPE Hernia 1.</a:t>
            </a:r>
          </a:p>
          <a:p>
            <a:pPr>
              <a:spcBef>
                <a:spcPts val="600"/>
              </a:spcBef>
            </a:pPr>
            <a:r>
              <a:rPr lang="en-US" sz="1400" dirty="0"/>
              <a:t>Following administration of ZYNRELEF, if additional NSAID medication is indicated in the postoperative period, monitor patients for signs and symptoms of NSAID-related GI adverse reactions.</a:t>
            </a:r>
          </a:p>
          <a:p>
            <a:pPr>
              <a:spcBef>
                <a:spcPts val="600"/>
              </a:spcBef>
            </a:pPr>
            <a:endParaRPr lang="en-US" sz="1400" dirty="0"/>
          </a:p>
        </p:txBody>
      </p:sp>
      <p:pic>
        <p:nvPicPr>
          <p:cNvPr id="13" name="Picture 12" descr="A screenshot of a cell phone&#10;&#10;Description automatically generated">
            <a:extLst>
              <a:ext uri="{FF2B5EF4-FFF2-40B4-BE49-F238E27FC236}">
                <a16:creationId xmlns:a16="http://schemas.microsoft.com/office/drawing/2014/main" id="{B193188F-9E89-CA42-A754-7BD2DE3346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100" y="3031763"/>
            <a:ext cx="6267520" cy="2181760"/>
          </a:xfrm>
          <a:prstGeom prst="rect">
            <a:avLst/>
          </a:prstGeom>
        </p:spPr>
      </p:pic>
      <p:sp>
        <p:nvSpPr>
          <p:cNvPr id="10" name="Footer Placeholder 4">
            <a:extLst>
              <a:ext uri="{FF2B5EF4-FFF2-40B4-BE49-F238E27FC236}">
                <a16:creationId xmlns:a16="http://schemas.microsoft.com/office/drawing/2014/main" id="{951EB706-ACAB-B440-B121-14B08A42B316}"/>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132220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7E6369-6D07-40B1-B3D2-46AACF31EC84}"/>
              </a:ext>
            </a:extLst>
          </p:cNvPr>
          <p:cNvSpPr>
            <a:spLocks noGrp="1"/>
          </p:cNvSpPr>
          <p:nvPr>
            <p:ph type="title"/>
          </p:nvPr>
        </p:nvSpPr>
        <p:spPr/>
        <p:txBody>
          <a:bodyPr>
            <a:normAutofit/>
          </a:bodyPr>
          <a:lstStyle/>
          <a:p>
            <a:r>
              <a:rPr lang="en-US" dirty="0"/>
              <a:t>ZYNRELEF </a:t>
            </a:r>
            <a:r>
              <a:rPr lang="en-US" cap="none" dirty="0"/>
              <a:t>Overview (cont)</a:t>
            </a:r>
            <a:endParaRPr lang="en-US" dirty="0"/>
          </a:p>
        </p:txBody>
      </p:sp>
      <p:sp>
        <p:nvSpPr>
          <p:cNvPr id="17" name="Content Placeholder 2">
            <a:extLst>
              <a:ext uri="{FF2B5EF4-FFF2-40B4-BE49-F238E27FC236}">
                <a16:creationId xmlns:a16="http://schemas.microsoft.com/office/drawing/2014/main" id="{996BD25A-7FAD-4E48-9D1A-B0CD820ED994}"/>
              </a:ext>
            </a:extLst>
          </p:cNvPr>
          <p:cNvSpPr>
            <a:spLocks noGrp="1"/>
          </p:cNvSpPr>
          <p:nvPr>
            <p:ph idx="1"/>
          </p:nvPr>
        </p:nvSpPr>
        <p:spPr>
          <a:xfrm>
            <a:off x="733099" y="1713189"/>
            <a:ext cx="10674599" cy="4484541"/>
          </a:xfrm>
        </p:spPr>
        <p:txBody>
          <a:bodyPr>
            <a:noAutofit/>
          </a:bodyPr>
          <a:lstStyle/>
          <a:p>
            <a:pPr>
              <a:lnSpc>
                <a:spcPct val="100000"/>
              </a:lnSpc>
              <a:spcBef>
                <a:spcPts val="0"/>
              </a:spcBef>
              <a:spcAft>
                <a:spcPts val="1800"/>
              </a:spcAft>
              <a:buClr>
                <a:schemeClr val="accent2"/>
              </a:buClr>
            </a:pPr>
            <a:r>
              <a:rPr lang="en-US" sz="1700" dirty="0"/>
              <a:t>ZYNRELEF has been clinically proven to manage postoperative pain better than standard-of-care bupivacaine HCl solution through 72 hours, including fewer patients with severe pain, and to reduce or even eliminate opioid utilization following surgery</a:t>
            </a:r>
            <a:r>
              <a:rPr lang="en-US" sz="1700" baseline="30000" dirty="0"/>
              <a:t>1-3</a:t>
            </a:r>
            <a:endParaRPr lang="en-US" sz="1700" dirty="0"/>
          </a:p>
          <a:p>
            <a:pPr>
              <a:lnSpc>
                <a:spcPct val="100000"/>
              </a:lnSpc>
              <a:spcBef>
                <a:spcPts val="0"/>
              </a:spcBef>
              <a:spcAft>
                <a:spcPts val="1800"/>
              </a:spcAft>
              <a:buClr>
                <a:schemeClr val="accent2"/>
              </a:buClr>
            </a:pPr>
            <a:r>
              <a:rPr lang="en-US" sz="1700" dirty="0"/>
              <a:t>ZYNRELEF has demonstrated superior efficacy against standard-of-care bupivacaine HCl solution and placebo across multiple and varied surgical models, including both orthopedic and soft tissue models, making it the only local anesthetic to demonstrate superiority to bupivacaine HCl solution in Phase 3 trials</a:t>
            </a:r>
            <a:r>
              <a:rPr lang="en-US" sz="1700" baseline="30000" dirty="0"/>
              <a:t>1-3</a:t>
            </a:r>
            <a:endParaRPr lang="en-US" sz="1700" dirty="0"/>
          </a:p>
          <a:p>
            <a:pPr>
              <a:lnSpc>
                <a:spcPct val="100000"/>
              </a:lnSpc>
              <a:spcBef>
                <a:spcPts val="600"/>
              </a:spcBef>
              <a:spcAft>
                <a:spcPts val="1200"/>
              </a:spcAft>
              <a:buClr>
                <a:schemeClr val="accent2"/>
              </a:buClr>
            </a:pPr>
            <a:r>
              <a:rPr lang="en-US" sz="1700" dirty="0"/>
              <a:t>ZYNRELEF was approved by the FDA on May 12, 2021; it is the only pain drug to have been granted Fast Track, Breakthrough Therapy, and Priority Review designations by the FDA</a:t>
            </a:r>
            <a:r>
              <a:rPr lang="en-US" sz="1700" baseline="30000" dirty="0"/>
              <a:t>4</a:t>
            </a:r>
            <a:endParaRPr lang="en-US" sz="1700" dirty="0"/>
          </a:p>
          <a:p>
            <a:r>
              <a:rPr lang="en-US" sz="1700" dirty="0"/>
              <a:t>With the recent approval of the sNDA in December 2021, ZYNRELEF’s indication has significantly expanded</a:t>
            </a:r>
          </a:p>
          <a:p>
            <a:pPr lvl="1"/>
            <a:r>
              <a:rPr lang="en-US" sz="1400" dirty="0"/>
              <a:t>ZYNRELEF is now indicated for foot and ankle, small-to-medium open abdominal, and lower extremity total joint arthroplasty surgical procedures. </a:t>
            </a:r>
          </a:p>
          <a:p>
            <a:pPr lvl="1"/>
            <a:r>
              <a:rPr lang="en-US" sz="1400" dirty="0"/>
              <a:t>The sNDA was approved just 7 months after the initial approval of ZYNRELEF and just 2 months after sNDA submission</a:t>
            </a:r>
          </a:p>
          <a:p>
            <a:pPr lvl="1"/>
            <a:r>
              <a:rPr lang="en-US" sz="1400" dirty="0"/>
              <a:t>No new studies were needed for the approval of the sNDA</a:t>
            </a:r>
          </a:p>
        </p:txBody>
      </p:sp>
      <p:sp>
        <p:nvSpPr>
          <p:cNvPr id="8" name="Rectangle 7">
            <a:extLst>
              <a:ext uri="{FF2B5EF4-FFF2-40B4-BE49-F238E27FC236}">
                <a16:creationId xmlns:a16="http://schemas.microsoft.com/office/drawing/2014/main" id="{1BA82E2F-A7B2-4555-A777-69E2F40D3C50}"/>
              </a:ext>
            </a:extLst>
          </p:cNvPr>
          <p:cNvSpPr/>
          <p:nvPr/>
        </p:nvSpPr>
        <p:spPr>
          <a:xfrm>
            <a:off x="376318" y="6096098"/>
            <a:ext cx="10451553" cy="338554"/>
          </a:xfrm>
          <a:prstGeom prst="rect">
            <a:avLst/>
          </a:prstGeom>
        </p:spPr>
        <p:txBody>
          <a:bodyPr wrap="square" lIns="45720" rIns="45720" anchor="b" anchorCtr="0">
            <a:spAutoFit/>
          </a:bodyPr>
          <a:lstStyle/>
          <a:p>
            <a:r>
              <a:rPr lang="en-US" sz="800" b="1" dirty="0"/>
              <a:t>References: 1.</a:t>
            </a:r>
            <a:r>
              <a:rPr lang="en-US" sz="800" dirty="0"/>
              <a:t> ZYNRELEF [package insert]. San Diego, CA: Heron Therapeutics Inc; 2021. </a:t>
            </a:r>
            <a:r>
              <a:rPr lang="en-US" sz="800" b="1" dirty="0"/>
              <a:t>2.</a:t>
            </a:r>
            <a:r>
              <a:rPr lang="en-US" sz="800" dirty="0"/>
              <a:t> Viscusi E, Gimbel JS, Pollack RA, et al. </a:t>
            </a:r>
            <a:r>
              <a:rPr lang="en-US" sz="800" i="1" dirty="0"/>
              <a:t>Reg Anesth Pain Med. </a:t>
            </a:r>
            <a:r>
              <a:rPr lang="en-US" sz="800" dirty="0"/>
              <a:t>2019;44(7):700-706.</a:t>
            </a:r>
            <a:r>
              <a:rPr lang="en-US" sz="800" b="1" dirty="0"/>
              <a:t> 3.</a:t>
            </a:r>
            <a:r>
              <a:rPr lang="en-US" sz="800" dirty="0"/>
              <a:t> Viscusi E, Minkowitz H, Winkle P, et al. </a:t>
            </a:r>
            <a:r>
              <a:rPr lang="en-US" sz="800" i="1" dirty="0"/>
              <a:t>Hernia. </a:t>
            </a:r>
            <a:r>
              <a:rPr lang="en-US" sz="800" dirty="0"/>
              <a:t>2019;23(6):1071-1080. </a:t>
            </a:r>
            <a:r>
              <a:rPr lang="en-US" sz="800" b="1" dirty="0"/>
              <a:t>4.</a:t>
            </a:r>
            <a:r>
              <a:rPr lang="en-US" sz="800" dirty="0"/>
              <a:t> Fast Track, Breakthrough Therapy, Accelerated Approval, Priority Review. https://www.fda.gov/ForPatients/Approvals/Fast/default.htm. Accessed March 31, 2021. </a:t>
            </a:r>
            <a:endParaRPr lang="en-US" dirty="0"/>
          </a:p>
        </p:txBody>
      </p:sp>
      <p:sp>
        <p:nvSpPr>
          <p:cNvPr id="6" name="Footer Placeholder 4">
            <a:extLst>
              <a:ext uri="{FF2B5EF4-FFF2-40B4-BE49-F238E27FC236}">
                <a16:creationId xmlns:a16="http://schemas.microsoft.com/office/drawing/2014/main" id="{404E6177-C88E-7B4F-BD4C-4B66EB413E6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4292769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0E83B2B-B3BC-BA49-BFC1-55405BACD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69" y="2185220"/>
            <a:ext cx="7651504" cy="3402648"/>
          </a:xfrm>
          <a:prstGeom prst="rect">
            <a:avLst/>
          </a:prstGeom>
        </p:spPr>
      </p:pic>
      <p:sp>
        <p:nvSpPr>
          <p:cNvPr id="2" name="Title 1">
            <a:extLst>
              <a:ext uri="{FF2B5EF4-FFF2-40B4-BE49-F238E27FC236}">
                <a16:creationId xmlns:a16="http://schemas.microsoft.com/office/drawing/2014/main" id="{9D07A4AB-9D49-49FB-8AE4-5FD76B0ED626}"/>
              </a:ext>
            </a:extLst>
          </p:cNvPr>
          <p:cNvSpPr>
            <a:spLocks noGrp="1"/>
          </p:cNvSpPr>
          <p:nvPr>
            <p:ph type="title"/>
          </p:nvPr>
        </p:nvSpPr>
        <p:spPr>
          <a:xfrm>
            <a:off x="733099" y="261841"/>
            <a:ext cx="6785301" cy="1042403"/>
          </a:xfrm>
        </p:spPr>
        <p:txBody>
          <a:bodyPr>
            <a:normAutofit/>
          </a:bodyPr>
          <a:lstStyle/>
          <a:p>
            <a:r>
              <a:rPr lang="en-US" dirty="0"/>
              <a:t>95% of ZYNRELEF Patients Opioid-Free Through Day 15 Recovery</a:t>
            </a:r>
            <a:r>
              <a:rPr lang="en-US" baseline="30000" dirty="0"/>
              <a:t>1</a:t>
            </a:r>
          </a:p>
        </p:txBody>
      </p:sp>
      <p:sp>
        <p:nvSpPr>
          <p:cNvPr id="11" name="Rectangle 10">
            <a:extLst>
              <a:ext uri="{FF2B5EF4-FFF2-40B4-BE49-F238E27FC236}">
                <a16:creationId xmlns:a16="http://schemas.microsoft.com/office/drawing/2014/main" id="{409F22B8-F22B-4C14-A275-C2E7C492032F}"/>
              </a:ext>
            </a:extLst>
          </p:cNvPr>
          <p:cNvSpPr/>
          <p:nvPr/>
        </p:nvSpPr>
        <p:spPr>
          <a:xfrm>
            <a:off x="376318" y="5618307"/>
            <a:ext cx="11206083" cy="861774"/>
          </a:xfrm>
          <a:prstGeom prst="rect">
            <a:avLst/>
          </a:prstGeom>
        </p:spPr>
        <p:txBody>
          <a:bodyPr wrap="square" lIns="45720" rIns="45720" anchor="b" anchorCtr="0">
            <a:spAutoFit/>
          </a:bodyPr>
          <a:lstStyle/>
          <a:p>
            <a:pPr>
              <a:spcAft>
                <a:spcPts val="600"/>
              </a:spcAft>
              <a:defRPr/>
            </a:pPr>
            <a:r>
              <a:rPr lang="en-US" sz="800" baseline="30000" dirty="0"/>
              <a:t>a</a:t>
            </a:r>
            <a:r>
              <a:rPr lang="en-US" sz="800" dirty="0"/>
              <a:t>Through day 15, 1 patient who received a discharge opioid prescription called the site for postoperative pain. </a:t>
            </a:r>
            <a:r>
              <a:rPr lang="en-US" sz="800" baseline="30000" dirty="0"/>
              <a:t>b</a:t>
            </a:r>
            <a:r>
              <a:rPr lang="en-US" sz="800" dirty="0"/>
              <a:t>Alternating: OTC regimen of ibuprofen 600 mg q6h alternated 3 hours later with acetaminophen 1 g q6h. </a:t>
            </a:r>
            <a:r>
              <a:rPr lang="en-US" sz="800" baseline="30000" dirty="0"/>
              <a:t>c</a:t>
            </a:r>
            <a:r>
              <a:rPr lang="en-US" sz="800" dirty="0"/>
              <a:t>Concurrent: OTC regimen of ibuprofen 600 mg and acetaminophen 1 g, taken together q6h. </a:t>
            </a:r>
          </a:p>
          <a:p>
            <a:pPr>
              <a:spcAft>
                <a:spcPts val="600"/>
              </a:spcAft>
              <a:defRPr/>
            </a:pPr>
            <a:r>
              <a:rPr lang="en-US" sz="800" b="1" dirty="0"/>
              <a:t>OTC</a:t>
            </a:r>
            <a:r>
              <a:rPr lang="en-US" sz="800" dirty="0"/>
              <a:t>: over-the-counter. </a:t>
            </a:r>
            <a:r>
              <a:rPr lang="en-US" sz="800" b="1" dirty="0"/>
              <a:t>NRS:</a:t>
            </a:r>
            <a:r>
              <a:rPr lang="en-US" sz="800" dirty="0"/>
              <a:t> Numeric Rating Scale. </a:t>
            </a:r>
            <a:r>
              <a:rPr lang="en-US" sz="800" b="1" dirty="0"/>
              <a:t>MMA: </a:t>
            </a:r>
            <a:r>
              <a:rPr lang="en-US" sz="800" dirty="0"/>
              <a:t>multimodal analgesia. </a:t>
            </a:r>
            <a:r>
              <a:rPr lang="en-US" sz="800" b="1" dirty="0"/>
              <a:t>q6h: </a:t>
            </a:r>
            <a:r>
              <a:rPr lang="en-US" sz="800" dirty="0"/>
              <a:t>every 6 hours.</a:t>
            </a:r>
            <a:endParaRPr lang="en-US" sz="800" b="1" dirty="0"/>
          </a:p>
          <a:p>
            <a:pPr>
              <a:spcAft>
                <a:spcPts val="600"/>
              </a:spcAft>
              <a:defRPr/>
            </a:pPr>
            <a:r>
              <a:rPr lang="en-US" sz="800" b="1" dirty="0"/>
              <a:t>References: 1. </a:t>
            </a:r>
            <a:r>
              <a:rPr lang="en-US" sz="800" dirty="0"/>
              <a:t>Minkowitz H, Soto R, Fanikos J, et al. Opioid-free recovery after hernia repair with HTX-011 as the foundation of a non-opioid, multimodal analgesia regimen in a real-world setting: a randomized, open-label study. </a:t>
            </a:r>
            <a:r>
              <a:rPr lang="en-US" sz="800" i="1" dirty="0"/>
              <a:t>Pain Ther</a:t>
            </a:r>
            <a:r>
              <a:rPr lang="en-US" sz="800" dirty="0"/>
              <a:t>. 2021;10(2):1295-1308. doi:10.1007/s40122-021-00289-2. </a:t>
            </a:r>
            <a:r>
              <a:rPr lang="en-US" sz="800" b="1" dirty="0"/>
              <a:t>2. </a:t>
            </a:r>
            <a:r>
              <a:rPr lang="en-US" sz="800" dirty="0"/>
              <a:t>Data on file. Study HTX-011-304. San Diego, CA: Heron Therapeutics Inc; 2020.</a:t>
            </a:r>
          </a:p>
        </p:txBody>
      </p:sp>
      <p:sp>
        <p:nvSpPr>
          <p:cNvPr id="7" name="Rectangle 6">
            <a:extLst>
              <a:ext uri="{FF2B5EF4-FFF2-40B4-BE49-F238E27FC236}">
                <a16:creationId xmlns:a16="http://schemas.microsoft.com/office/drawing/2014/main" id="{ECC97B7C-0E4B-4ACC-B741-7BBAFF1884D9}"/>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THE HOPE PROJECT</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4" name="TextBox 13">
            <a:extLst>
              <a:ext uri="{FF2B5EF4-FFF2-40B4-BE49-F238E27FC236}">
                <a16:creationId xmlns:a16="http://schemas.microsoft.com/office/drawing/2014/main" id="{4BA21CE7-EBD2-6840-BD6F-930967F4C1C4}"/>
              </a:ext>
            </a:extLst>
          </p:cNvPr>
          <p:cNvSpPr txBox="1"/>
          <p:nvPr/>
        </p:nvSpPr>
        <p:spPr>
          <a:xfrm>
            <a:off x="733099" y="1446293"/>
            <a:ext cx="10849302" cy="646331"/>
          </a:xfrm>
          <a:prstGeom prst="rect">
            <a:avLst/>
          </a:prstGeom>
          <a:noFill/>
        </p:spPr>
        <p:txBody>
          <a:bodyPr wrap="square" lIns="0" rtlCol="0">
            <a:spAutoFit/>
          </a:bodyPr>
          <a:lstStyle/>
          <a:p>
            <a:pPr lvl="0" defTabSz="457200">
              <a:spcAft>
                <a:spcPts val="600"/>
              </a:spcAft>
              <a:buClr>
                <a:srgbClr val="00AEEE"/>
              </a:buClr>
              <a:defRPr/>
            </a:pPr>
            <a:r>
              <a:rPr lang="en-US" spc="-5" dirty="0">
                <a:latin typeface="Arial" panose="020B0604020202020204" pitchFamily="34" charset="0"/>
                <a:cs typeface="Arial" panose="020B0604020202020204" pitchFamily="34" charset="0"/>
              </a:rPr>
              <a:t>Of open inguinal hernia repair patients treated with ZYNRELEF and a scheduled non-opioid oral </a:t>
            </a:r>
            <a:br>
              <a:rPr lang="en-US" spc="-5" dirty="0">
                <a:latin typeface="Arial" panose="020B0604020202020204" pitchFamily="34" charset="0"/>
                <a:cs typeface="Arial" panose="020B0604020202020204" pitchFamily="34" charset="0"/>
              </a:rPr>
            </a:br>
            <a:r>
              <a:rPr lang="en-US" spc="-5" dirty="0">
                <a:latin typeface="Arial" panose="020B0604020202020204" pitchFamily="34" charset="0"/>
                <a:cs typeface="Arial" panose="020B0604020202020204" pitchFamily="34" charset="0"/>
              </a:rPr>
              <a:t>OTC analgesic regimen (N = 93):</a:t>
            </a:r>
            <a:endParaRPr lang="en-US" sz="1600" baseline="30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ED5A7FE-A03E-D443-8389-D0119188F6E3}"/>
              </a:ext>
            </a:extLst>
          </p:cNvPr>
          <p:cNvSpPr txBox="1"/>
          <p:nvPr/>
        </p:nvSpPr>
        <p:spPr>
          <a:xfrm>
            <a:off x="8710863" y="2398778"/>
            <a:ext cx="2871538" cy="2108269"/>
          </a:xfrm>
          <a:prstGeom prst="rect">
            <a:avLst/>
          </a:prstGeom>
          <a:noFill/>
        </p:spPr>
        <p:txBody>
          <a:bodyPr wrap="square" rtlCol="0">
            <a:spAutoFit/>
          </a:bodyPr>
          <a:lstStyle/>
          <a:p>
            <a:pPr marL="231775" indent="-231775">
              <a:buClr>
                <a:schemeClr val="accent2"/>
              </a:buClr>
              <a:buFont typeface="Arial" panose="020B0604020202020204" pitchFamily="34" charset="0"/>
              <a:buChar char="•"/>
            </a:pPr>
            <a:r>
              <a:rPr lang="en-US" sz="1400" dirty="0"/>
              <a:t>On average, patients were discharged 2.41 hours after surgery with only mild pain</a:t>
            </a:r>
            <a:r>
              <a:rPr lang="en-US" sz="1400" baseline="30000" dirty="0"/>
              <a:t>1,2</a:t>
            </a:r>
          </a:p>
          <a:p>
            <a:pPr marL="231775" indent="-231775">
              <a:spcBef>
                <a:spcPts val="600"/>
              </a:spcBef>
              <a:buClr>
                <a:schemeClr val="accent2"/>
              </a:buClr>
              <a:buFont typeface="Arial" panose="020B0604020202020204" pitchFamily="34" charset="0"/>
              <a:buChar char="•"/>
            </a:pPr>
            <a:r>
              <a:rPr lang="en-US" sz="1400" dirty="0"/>
              <a:t>Opioids were to be prescribed at discharge for patients who rated their pain at ≥6 (NRS) </a:t>
            </a:r>
            <a:br>
              <a:rPr lang="en-US" sz="1400" dirty="0"/>
            </a:br>
            <a:r>
              <a:rPr lang="en-US" sz="1400" dirty="0"/>
              <a:t>or received opioid rescue medication prior to discharge</a:t>
            </a:r>
            <a:r>
              <a:rPr lang="en-US" sz="1400" baseline="30000" dirty="0"/>
              <a:t>1</a:t>
            </a:r>
          </a:p>
          <a:p>
            <a:pPr marL="231775" indent="-231775">
              <a:buClr>
                <a:schemeClr val="accent2"/>
              </a:buClr>
              <a:buFont typeface="Arial" panose="020B0604020202020204" pitchFamily="34" charset="0"/>
              <a:buChar char="•"/>
            </a:pPr>
            <a:endParaRPr lang="en-US" sz="1400" dirty="0"/>
          </a:p>
        </p:txBody>
      </p:sp>
      <p:sp>
        <p:nvSpPr>
          <p:cNvPr id="17" name="Oval 16">
            <a:extLst>
              <a:ext uri="{FF2B5EF4-FFF2-40B4-BE49-F238E27FC236}">
                <a16:creationId xmlns:a16="http://schemas.microsoft.com/office/drawing/2014/main" id="{A2F303EA-B63A-3447-AEAA-90A5D416D5C7}"/>
              </a:ext>
            </a:extLst>
          </p:cNvPr>
          <p:cNvSpPr/>
          <p:nvPr/>
        </p:nvSpPr>
        <p:spPr>
          <a:xfrm>
            <a:off x="8810264" y="4807967"/>
            <a:ext cx="205819" cy="2058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1FDB818-26E7-B845-ADC0-5EE500C3F4CA}"/>
              </a:ext>
            </a:extLst>
          </p:cNvPr>
          <p:cNvSpPr txBox="1"/>
          <p:nvPr/>
        </p:nvSpPr>
        <p:spPr>
          <a:xfrm>
            <a:off x="9016083" y="4772201"/>
            <a:ext cx="3175917" cy="261610"/>
          </a:xfrm>
          <a:prstGeom prst="rect">
            <a:avLst/>
          </a:prstGeom>
          <a:noFill/>
        </p:spPr>
        <p:txBody>
          <a:bodyPr wrap="square" rtlCol="0">
            <a:spAutoFit/>
          </a:bodyPr>
          <a:lstStyle/>
          <a:p>
            <a:r>
              <a:rPr lang="en-US" sz="1050" dirty="0"/>
              <a:t>ZYNRELEF Alternating</a:t>
            </a:r>
            <a:r>
              <a:rPr lang="en-US" sz="1050" baseline="30000" dirty="0"/>
              <a:t>b</a:t>
            </a:r>
            <a:r>
              <a:rPr lang="en-US" sz="1050" dirty="0"/>
              <a:t> MMA (n = 46)</a:t>
            </a:r>
          </a:p>
        </p:txBody>
      </p:sp>
      <p:sp>
        <p:nvSpPr>
          <p:cNvPr id="19" name="Oval 18">
            <a:extLst>
              <a:ext uri="{FF2B5EF4-FFF2-40B4-BE49-F238E27FC236}">
                <a16:creationId xmlns:a16="http://schemas.microsoft.com/office/drawing/2014/main" id="{051C8246-2288-584D-A7D7-BAFC99841AFF}"/>
              </a:ext>
            </a:extLst>
          </p:cNvPr>
          <p:cNvSpPr/>
          <p:nvPr/>
        </p:nvSpPr>
        <p:spPr>
          <a:xfrm>
            <a:off x="8810264" y="5169254"/>
            <a:ext cx="205819" cy="2058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24D68F1-DEB1-9F47-B40A-68E95B98D10A}"/>
              </a:ext>
            </a:extLst>
          </p:cNvPr>
          <p:cNvSpPr txBox="1"/>
          <p:nvPr/>
        </p:nvSpPr>
        <p:spPr>
          <a:xfrm>
            <a:off x="9016083" y="5133488"/>
            <a:ext cx="3175917" cy="261610"/>
          </a:xfrm>
          <a:prstGeom prst="rect">
            <a:avLst/>
          </a:prstGeom>
          <a:noFill/>
        </p:spPr>
        <p:txBody>
          <a:bodyPr wrap="square" rtlCol="0">
            <a:spAutoFit/>
          </a:bodyPr>
          <a:lstStyle/>
          <a:p>
            <a:r>
              <a:rPr lang="en-US" sz="1050" dirty="0"/>
              <a:t>ZYNRELEF Concurrent</a:t>
            </a:r>
            <a:r>
              <a:rPr lang="en-US" sz="1050" baseline="30000" dirty="0"/>
              <a:t>c</a:t>
            </a:r>
            <a:r>
              <a:rPr lang="en-US" sz="1050" dirty="0"/>
              <a:t> MMA (n = 47)</a:t>
            </a:r>
          </a:p>
        </p:txBody>
      </p:sp>
      <p:pic>
        <p:nvPicPr>
          <p:cNvPr id="27" name="Picture 26">
            <a:extLst>
              <a:ext uri="{FF2B5EF4-FFF2-40B4-BE49-F238E27FC236}">
                <a16:creationId xmlns:a16="http://schemas.microsoft.com/office/drawing/2014/main" id="{1E445482-BAD8-A441-915E-7E0A91C20A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397048" y="565467"/>
            <a:ext cx="2423334" cy="498817"/>
          </a:xfrm>
          <a:prstGeom prst="rect">
            <a:avLst/>
          </a:prstGeom>
        </p:spPr>
      </p:pic>
      <p:sp>
        <p:nvSpPr>
          <p:cNvPr id="16" name="Footer Placeholder 4">
            <a:extLst>
              <a:ext uri="{FF2B5EF4-FFF2-40B4-BE49-F238E27FC236}">
                <a16:creationId xmlns:a16="http://schemas.microsoft.com/office/drawing/2014/main" id="{910CD05D-A74D-234B-A070-0456F9ED837A}"/>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089231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A4AB-9D49-49FB-8AE4-5FD76B0ED626}"/>
              </a:ext>
            </a:extLst>
          </p:cNvPr>
          <p:cNvSpPr>
            <a:spLocks noGrp="1"/>
          </p:cNvSpPr>
          <p:nvPr>
            <p:ph type="title"/>
          </p:nvPr>
        </p:nvSpPr>
        <p:spPr>
          <a:xfrm>
            <a:off x="733099" y="247665"/>
            <a:ext cx="6785301" cy="1042403"/>
          </a:xfrm>
        </p:spPr>
        <p:txBody>
          <a:bodyPr>
            <a:normAutofit/>
          </a:bodyPr>
          <a:lstStyle/>
          <a:p>
            <a:r>
              <a:rPr lang="en-US" dirty="0"/>
              <a:t>High Patient Satisfaction With Pain Relief in Both MMA Regimens</a:t>
            </a:r>
            <a:r>
              <a:rPr lang="en-US" baseline="30000" dirty="0"/>
              <a:t>1</a:t>
            </a:r>
          </a:p>
        </p:txBody>
      </p:sp>
      <p:sp>
        <p:nvSpPr>
          <p:cNvPr id="11" name="Rectangle 10">
            <a:extLst>
              <a:ext uri="{FF2B5EF4-FFF2-40B4-BE49-F238E27FC236}">
                <a16:creationId xmlns:a16="http://schemas.microsoft.com/office/drawing/2014/main" id="{409F22B8-F22B-4C14-A275-C2E7C492032F}"/>
              </a:ext>
            </a:extLst>
          </p:cNvPr>
          <p:cNvSpPr/>
          <p:nvPr/>
        </p:nvSpPr>
        <p:spPr>
          <a:xfrm>
            <a:off x="376318" y="5587529"/>
            <a:ext cx="11206084" cy="892552"/>
          </a:xfrm>
          <a:prstGeom prst="rect">
            <a:avLst/>
          </a:prstGeom>
        </p:spPr>
        <p:txBody>
          <a:bodyPr wrap="square" lIns="45720" rIns="45720" anchor="b" anchorCtr="0">
            <a:spAutoFit/>
          </a:bodyPr>
          <a:lstStyle/>
          <a:p>
            <a:pPr>
              <a:spcAft>
                <a:spcPts val="600"/>
              </a:spcAft>
              <a:defRPr/>
            </a:pPr>
            <a:r>
              <a:rPr lang="en-US" sz="700" dirty="0"/>
              <a:t>ᵃAlternating: OTC regimen of ibuprofen 600 mg q6h alternated 3 hours later with acetaminophen 1 g q6h. ᵇConcurrent: OTC regimen of ibuprofen 600 mg and acetaminophen 1 g, taken together q6h.</a:t>
            </a:r>
          </a:p>
          <a:p>
            <a:pPr>
              <a:spcAft>
                <a:spcPts val="600"/>
              </a:spcAft>
              <a:defRPr/>
            </a:pPr>
            <a:r>
              <a:rPr lang="en-US" sz="700" b="1" dirty="0"/>
              <a:t>Note: </a:t>
            </a:r>
            <a:r>
              <a:rPr lang="en-US" sz="700" dirty="0"/>
              <a:t>Satisfaction assessed at day 15. </a:t>
            </a:r>
          </a:p>
          <a:p>
            <a:pPr>
              <a:spcAft>
                <a:spcPts val="600"/>
              </a:spcAft>
              <a:defRPr/>
            </a:pPr>
            <a:r>
              <a:rPr lang="en-US" sz="700" b="1" dirty="0"/>
              <a:t>MMA: </a:t>
            </a:r>
            <a:r>
              <a:rPr lang="en-US" sz="700" dirty="0"/>
              <a:t>multimodal analgesia. </a:t>
            </a:r>
            <a:r>
              <a:rPr lang="en-US" sz="700" b="1" dirty="0"/>
              <a:t>TSQM-9</a:t>
            </a:r>
            <a:r>
              <a:rPr lang="en-US" sz="700" dirty="0"/>
              <a:t>: Nine-item Treatment Satisfaction Questionnaire for Medication.</a:t>
            </a:r>
            <a:r>
              <a:rPr lang="en-US" sz="700" baseline="30000" dirty="0"/>
              <a:t>2</a:t>
            </a:r>
            <a:r>
              <a:rPr lang="en-US" sz="700" dirty="0"/>
              <a:t> </a:t>
            </a:r>
            <a:r>
              <a:rPr lang="en-US" sz="700" b="1" dirty="0"/>
              <a:t>q6h: </a:t>
            </a:r>
            <a:r>
              <a:rPr lang="en-US" sz="700" dirty="0"/>
              <a:t>every 6 hours. </a:t>
            </a:r>
          </a:p>
          <a:p>
            <a:pPr>
              <a:spcAft>
                <a:spcPts val="600"/>
              </a:spcAft>
              <a:defRPr/>
            </a:pPr>
            <a:r>
              <a:rPr lang="en-US" sz="700" b="1" dirty="0"/>
              <a:t>References: 1.</a:t>
            </a:r>
            <a:r>
              <a:rPr lang="en-US" sz="700" dirty="0"/>
              <a:t> Minkowitz H, Soto R, Fanikos J, et al. Opioid-free recovery after hernia repair with HTX-011 as the foundation of a non-opioid, multimodal analgesia regimen in a real-world setting: a randomized, open-label study. </a:t>
            </a:r>
            <a:r>
              <a:rPr lang="en-US" sz="700" i="1" dirty="0"/>
              <a:t>Pain Ther</a:t>
            </a:r>
            <a:r>
              <a:rPr lang="en-US" sz="700" dirty="0"/>
              <a:t>. 2021;10(2):1295-1308. doi:10.1007/s40122-021-00289-2. </a:t>
            </a:r>
            <a:r>
              <a:rPr lang="en-US" sz="700" b="1" dirty="0"/>
              <a:t>2. </a:t>
            </a:r>
            <a:r>
              <a:rPr lang="en-US" sz="700" dirty="0"/>
              <a:t>Bharmal M, Payne K, Atkinson MJ, et al. </a:t>
            </a:r>
            <a:r>
              <a:rPr lang="en-US" sz="700" i="1" dirty="0"/>
              <a:t>Health Qual Life Outcomes. </a:t>
            </a:r>
            <a:r>
              <a:rPr lang="en-US" sz="700" dirty="0"/>
              <a:t>2009;7:36.</a:t>
            </a:r>
          </a:p>
        </p:txBody>
      </p:sp>
      <p:sp>
        <p:nvSpPr>
          <p:cNvPr id="7" name="Rectangle 6">
            <a:extLst>
              <a:ext uri="{FF2B5EF4-FFF2-40B4-BE49-F238E27FC236}">
                <a16:creationId xmlns:a16="http://schemas.microsoft.com/office/drawing/2014/main" id="{ECC97B7C-0E4B-4ACC-B741-7BBAFF1884D9}"/>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THE HOPE PROJECT</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EDD1358A-6CEE-5248-B6AE-837EA23393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3172" y="1487228"/>
            <a:ext cx="9099458" cy="4223219"/>
          </a:xfrm>
          <a:prstGeom prst="rect">
            <a:avLst/>
          </a:prstGeom>
        </p:spPr>
      </p:pic>
      <p:sp>
        <p:nvSpPr>
          <p:cNvPr id="22" name="Oval 21">
            <a:extLst>
              <a:ext uri="{FF2B5EF4-FFF2-40B4-BE49-F238E27FC236}">
                <a16:creationId xmlns:a16="http://schemas.microsoft.com/office/drawing/2014/main" id="{751E720C-536C-F04D-9135-A6B3B90E086C}"/>
              </a:ext>
            </a:extLst>
          </p:cNvPr>
          <p:cNvSpPr/>
          <p:nvPr/>
        </p:nvSpPr>
        <p:spPr>
          <a:xfrm>
            <a:off x="9268712" y="3273741"/>
            <a:ext cx="205819" cy="2058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F4E0B4D-DFDB-474B-A1D5-DD7838D66DAF}"/>
              </a:ext>
            </a:extLst>
          </p:cNvPr>
          <p:cNvSpPr txBox="1"/>
          <p:nvPr/>
        </p:nvSpPr>
        <p:spPr>
          <a:xfrm>
            <a:off x="9474531" y="3237975"/>
            <a:ext cx="3175917" cy="261610"/>
          </a:xfrm>
          <a:prstGeom prst="rect">
            <a:avLst/>
          </a:prstGeom>
          <a:noFill/>
        </p:spPr>
        <p:txBody>
          <a:bodyPr wrap="square" rtlCol="0">
            <a:spAutoFit/>
          </a:bodyPr>
          <a:lstStyle/>
          <a:p>
            <a:r>
              <a:rPr lang="en-US" sz="1050" dirty="0"/>
              <a:t>ZYNRELEF Alternating</a:t>
            </a:r>
            <a:r>
              <a:rPr lang="en-US" sz="1050" baseline="30000" dirty="0"/>
              <a:t>a</a:t>
            </a:r>
            <a:r>
              <a:rPr lang="en-US" sz="1050" dirty="0"/>
              <a:t> MMA (n = 46)</a:t>
            </a:r>
          </a:p>
        </p:txBody>
      </p:sp>
      <p:sp>
        <p:nvSpPr>
          <p:cNvPr id="24" name="Oval 23">
            <a:extLst>
              <a:ext uri="{FF2B5EF4-FFF2-40B4-BE49-F238E27FC236}">
                <a16:creationId xmlns:a16="http://schemas.microsoft.com/office/drawing/2014/main" id="{3F1F60D8-7014-FE41-96F9-6D46442DEF44}"/>
              </a:ext>
            </a:extLst>
          </p:cNvPr>
          <p:cNvSpPr/>
          <p:nvPr/>
        </p:nvSpPr>
        <p:spPr>
          <a:xfrm>
            <a:off x="9268712" y="3620416"/>
            <a:ext cx="205819" cy="2058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3D512F0-C62A-444C-A7DB-5009DAE6A45B}"/>
              </a:ext>
            </a:extLst>
          </p:cNvPr>
          <p:cNvSpPr txBox="1"/>
          <p:nvPr/>
        </p:nvSpPr>
        <p:spPr>
          <a:xfrm>
            <a:off x="9474531" y="3584650"/>
            <a:ext cx="3175917" cy="261610"/>
          </a:xfrm>
          <a:prstGeom prst="rect">
            <a:avLst/>
          </a:prstGeom>
          <a:noFill/>
        </p:spPr>
        <p:txBody>
          <a:bodyPr wrap="square" rtlCol="0">
            <a:spAutoFit/>
          </a:bodyPr>
          <a:lstStyle/>
          <a:p>
            <a:r>
              <a:rPr lang="en-US" sz="1050" dirty="0"/>
              <a:t>ZYNRELEF Concurrent</a:t>
            </a:r>
            <a:r>
              <a:rPr lang="en-US" sz="1050" baseline="30000" dirty="0"/>
              <a:t>b</a:t>
            </a:r>
            <a:r>
              <a:rPr lang="en-US" sz="1050" dirty="0"/>
              <a:t> MMA (n = 47)</a:t>
            </a:r>
          </a:p>
        </p:txBody>
      </p:sp>
      <p:pic>
        <p:nvPicPr>
          <p:cNvPr id="16" name="Picture 15">
            <a:extLst>
              <a:ext uri="{FF2B5EF4-FFF2-40B4-BE49-F238E27FC236}">
                <a16:creationId xmlns:a16="http://schemas.microsoft.com/office/drawing/2014/main" id="{1682D5D7-CEB7-FF4F-982C-65C6BC85F30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397048" y="565467"/>
            <a:ext cx="2423334" cy="498817"/>
          </a:xfrm>
          <a:prstGeom prst="rect">
            <a:avLst/>
          </a:prstGeom>
        </p:spPr>
      </p:pic>
      <p:sp>
        <p:nvSpPr>
          <p:cNvPr id="6" name="Rectangle 5">
            <a:extLst>
              <a:ext uri="{FF2B5EF4-FFF2-40B4-BE49-F238E27FC236}">
                <a16:creationId xmlns:a16="http://schemas.microsoft.com/office/drawing/2014/main" id="{8FE18BE4-2D28-0B42-BAE3-9C457D26CF79}"/>
              </a:ext>
            </a:extLst>
          </p:cNvPr>
          <p:cNvSpPr/>
          <p:nvPr/>
        </p:nvSpPr>
        <p:spPr>
          <a:xfrm>
            <a:off x="6521835" y="1713012"/>
            <a:ext cx="2398437" cy="392254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a:extLst>
              <a:ext uri="{FF2B5EF4-FFF2-40B4-BE49-F238E27FC236}">
                <a16:creationId xmlns:a16="http://schemas.microsoft.com/office/drawing/2014/main" id="{2BFED800-039C-9A42-B983-90903F7DBA4F}"/>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256635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A4AB-9D49-49FB-8AE4-5FD76B0ED626}"/>
              </a:ext>
            </a:extLst>
          </p:cNvPr>
          <p:cNvSpPr>
            <a:spLocks noGrp="1"/>
          </p:cNvSpPr>
          <p:nvPr>
            <p:ph type="title"/>
          </p:nvPr>
        </p:nvSpPr>
        <p:spPr>
          <a:xfrm>
            <a:off x="699047" y="235630"/>
            <a:ext cx="8137693" cy="1042403"/>
          </a:xfrm>
        </p:spPr>
        <p:txBody>
          <a:bodyPr>
            <a:normAutofit/>
          </a:bodyPr>
          <a:lstStyle/>
          <a:p>
            <a:r>
              <a:rPr lang="en-US" spc="-5" dirty="0"/>
              <a:t>HOPE Hernia 1: Incidence of </a:t>
            </a:r>
            <a:br>
              <a:rPr lang="en-US" spc="-5" dirty="0"/>
            </a:br>
            <a:r>
              <a:rPr lang="en-US" spc="-5" dirty="0"/>
              <a:t>Treatment-Emergent Adverse Events</a:t>
            </a:r>
            <a:r>
              <a:rPr lang="en-US" spc="-5" baseline="30000" dirty="0"/>
              <a:t>1</a:t>
            </a:r>
            <a:endParaRPr lang="en-US" baseline="30000" dirty="0"/>
          </a:p>
        </p:txBody>
      </p:sp>
      <p:graphicFrame>
        <p:nvGraphicFramePr>
          <p:cNvPr id="10" name="Table 9">
            <a:extLst>
              <a:ext uri="{FF2B5EF4-FFF2-40B4-BE49-F238E27FC236}">
                <a16:creationId xmlns:a16="http://schemas.microsoft.com/office/drawing/2014/main" id="{9C6FE622-2DDC-4C58-93B9-92BCA6B22CDB}"/>
              </a:ext>
            </a:extLst>
          </p:cNvPr>
          <p:cNvGraphicFramePr>
            <a:graphicFrameLocks noGrp="1"/>
          </p:cNvGraphicFramePr>
          <p:nvPr>
            <p:extLst>
              <p:ext uri="{D42A27DB-BD31-4B8C-83A1-F6EECF244321}">
                <p14:modId xmlns:p14="http://schemas.microsoft.com/office/powerpoint/2010/main" val="2383393145"/>
              </p:ext>
            </p:extLst>
          </p:nvPr>
        </p:nvGraphicFramePr>
        <p:xfrm>
          <a:off x="780065" y="1746108"/>
          <a:ext cx="9326880" cy="3461676"/>
        </p:xfrm>
        <a:graphic>
          <a:graphicData uri="http://schemas.openxmlformats.org/drawingml/2006/table">
            <a:tbl>
              <a:tblPr firstRow="1" firstCol="1" bandRow="1">
                <a:tableStyleId>{073A0DAA-6AF3-43AB-8588-CEC1D06C72B9}</a:tableStyleId>
              </a:tblPr>
              <a:tblGrid>
                <a:gridCol w="3657600">
                  <a:extLst>
                    <a:ext uri="{9D8B030D-6E8A-4147-A177-3AD203B41FA5}">
                      <a16:colId xmlns:a16="http://schemas.microsoft.com/office/drawing/2014/main" val="641239841"/>
                    </a:ext>
                  </a:extLst>
                </a:gridCol>
                <a:gridCol w="2834640">
                  <a:extLst>
                    <a:ext uri="{9D8B030D-6E8A-4147-A177-3AD203B41FA5}">
                      <a16:colId xmlns:a16="http://schemas.microsoft.com/office/drawing/2014/main" val="2006883599"/>
                    </a:ext>
                  </a:extLst>
                </a:gridCol>
                <a:gridCol w="2834640">
                  <a:extLst>
                    <a:ext uri="{9D8B030D-6E8A-4147-A177-3AD203B41FA5}">
                      <a16:colId xmlns:a16="http://schemas.microsoft.com/office/drawing/2014/main" val="2793710"/>
                    </a:ext>
                  </a:extLst>
                </a:gridCol>
              </a:tblGrid>
              <a:tr h="1097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lt1"/>
                        </a:solidFill>
                        <a:effectLst/>
                        <a:latin typeface="+mn-lt"/>
                        <a:ea typeface="+mn-ea"/>
                        <a:cs typeface="+mn-cs"/>
                      </a:endParaRPr>
                    </a:p>
                  </a:txBody>
                  <a:tcPr marL="45720" marR="45720" anchor="ctr">
                    <a:solidFill>
                      <a:schemeClr val="bg1"/>
                    </a:solidFill>
                  </a:tcPr>
                </a:tc>
                <a:tc>
                  <a:txBody>
                    <a:bodyPr/>
                    <a:lstStyle/>
                    <a:p>
                      <a:pPr marL="0" marR="0" algn="ctr">
                        <a:spcBef>
                          <a:spcPts val="0"/>
                        </a:spcBef>
                        <a:spcAft>
                          <a:spcPts val="0"/>
                        </a:spcAft>
                      </a:pPr>
                      <a:r>
                        <a:rPr lang="en-US" sz="1400" dirty="0">
                          <a:effectLst/>
                        </a:rPr>
                        <a:t>Cohort 1: ZYNRELEF </a:t>
                      </a:r>
                      <a:br>
                        <a:rPr lang="en-US" sz="1400" dirty="0">
                          <a:effectLst/>
                        </a:rPr>
                      </a:br>
                      <a:r>
                        <a:rPr lang="en-US" sz="1400" dirty="0">
                          <a:effectLst/>
                        </a:rPr>
                        <a:t>300 mg/9 mg + Alternating </a:t>
                      </a:r>
                      <a:br>
                        <a:rPr lang="en-US" sz="1400" dirty="0">
                          <a:effectLst/>
                        </a:rPr>
                      </a:br>
                      <a:r>
                        <a:rPr lang="en-US" sz="1400" dirty="0">
                          <a:effectLst/>
                        </a:rPr>
                        <a:t>MMA Regimen</a:t>
                      </a:r>
                      <a:r>
                        <a:rPr lang="en-US" sz="1400" baseline="30000" dirty="0">
                          <a:effectLst/>
                        </a:rPr>
                        <a:t>a</a:t>
                      </a:r>
                      <a:r>
                        <a:rPr lang="en-US" sz="1400" dirty="0">
                          <a:effectLst/>
                        </a:rPr>
                        <a:t> (n = 46)</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solidFill>
                      <a:schemeClr val="accent2"/>
                    </a:solidFill>
                  </a:tcPr>
                </a:tc>
                <a:tc>
                  <a:txBody>
                    <a:bodyPr/>
                    <a:lstStyle/>
                    <a:p>
                      <a:pPr marL="0" marR="0" algn="ctr">
                        <a:spcBef>
                          <a:spcPts val="0"/>
                        </a:spcBef>
                        <a:spcAft>
                          <a:spcPts val="0"/>
                        </a:spcAft>
                      </a:pPr>
                      <a:r>
                        <a:rPr lang="en-US" sz="1400" dirty="0">
                          <a:effectLst/>
                        </a:rPr>
                        <a:t>Cohort 2: ZYNRELEF </a:t>
                      </a:r>
                      <a:br>
                        <a:rPr lang="en-US" sz="1400" dirty="0">
                          <a:effectLst/>
                        </a:rPr>
                      </a:br>
                      <a:r>
                        <a:rPr lang="en-US" sz="1400" dirty="0">
                          <a:effectLst/>
                        </a:rPr>
                        <a:t>300 mg/9 mg + Concurrent </a:t>
                      </a:r>
                      <a:br>
                        <a:rPr lang="en-US" sz="1400" dirty="0">
                          <a:effectLst/>
                        </a:rPr>
                      </a:br>
                      <a:r>
                        <a:rPr lang="en-US" sz="1400" dirty="0">
                          <a:effectLst/>
                        </a:rPr>
                        <a:t>MMA Regimen</a:t>
                      </a:r>
                      <a:r>
                        <a:rPr lang="en-US" sz="1400" baseline="30000" dirty="0">
                          <a:effectLst/>
                        </a:rPr>
                        <a:t>b</a:t>
                      </a:r>
                      <a:r>
                        <a:rPr lang="en-US" sz="1400" baseline="0" dirty="0">
                          <a:effectLst/>
                        </a:rPr>
                        <a:t> </a:t>
                      </a:r>
                      <a:r>
                        <a:rPr lang="en-US" sz="1400" dirty="0">
                          <a:effectLst/>
                        </a:rPr>
                        <a:t>(n = 47)</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solidFill>
                      <a:schemeClr val="accent1"/>
                    </a:solidFill>
                  </a:tcPr>
                </a:tc>
                <a:extLst>
                  <a:ext uri="{0D108BD9-81ED-4DB2-BD59-A6C34878D82A}">
                    <a16:rowId xmlns:a16="http://schemas.microsoft.com/office/drawing/2014/main" val="3830780519"/>
                  </a:ext>
                </a:extLst>
              </a:tr>
              <a:tr h="343266">
                <a:tc>
                  <a:txBody>
                    <a:bodyPr/>
                    <a:lstStyle/>
                    <a:p>
                      <a:pPr marL="0" marR="0" indent="0" algn="ctr" defTabSz="914400" rtl="0" eaLnBrk="1" latinLnBrk="0" hangingPunct="1">
                        <a:spcBef>
                          <a:spcPts val="0"/>
                        </a:spcBef>
                        <a:spcAft>
                          <a:spcPts val="0"/>
                        </a:spcAft>
                      </a:pPr>
                      <a:r>
                        <a:rPr lang="en-US" sz="1400" b="1" kern="1200" dirty="0">
                          <a:solidFill>
                            <a:schemeClr val="dk1"/>
                          </a:solidFill>
                          <a:effectLst/>
                          <a:latin typeface="+mn-lt"/>
                          <a:ea typeface="+mn-ea"/>
                          <a:cs typeface="+mn-cs"/>
                        </a:rPr>
                        <a:t>Any AE</a:t>
                      </a:r>
                    </a:p>
                  </a:txBody>
                  <a:tcPr marL="45720" marR="45720" anchor="ctr">
                    <a:solidFill>
                      <a:srgbClr val="CCCCCD"/>
                    </a:solidFill>
                  </a:tcPr>
                </a:tc>
                <a:tc>
                  <a:txBody>
                    <a:bodyPr/>
                    <a:lstStyle/>
                    <a:p>
                      <a:pPr marL="0" marR="0" algn="ctr">
                        <a:spcBef>
                          <a:spcPts val="0"/>
                        </a:spcBef>
                        <a:spcAft>
                          <a:spcPts val="0"/>
                        </a:spcAft>
                      </a:pPr>
                      <a:r>
                        <a:rPr lang="en-US" sz="1400" b="1" dirty="0">
                          <a:effectLst/>
                        </a:rPr>
                        <a:t>28%</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38%</a:t>
                      </a:r>
                    </a:p>
                  </a:txBody>
                  <a:tcPr marL="45720" marR="45720" anchor="ctr"/>
                </a:tc>
                <a:extLst>
                  <a:ext uri="{0D108BD9-81ED-4DB2-BD59-A6C34878D82A}">
                    <a16:rowId xmlns:a16="http://schemas.microsoft.com/office/drawing/2014/main" val="1151023015"/>
                  </a:ext>
                </a:extLst>
              </a:tr>
              <a:tr h="343266">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Nausea</a:t>
                      </a:r>
                    </a:p>
                  </a:txBody>
                  <a:tcPr marL="45720" marR="45720" anchor="ctr">
                    <a:solidFill>
                      <a:srgbClr val="E7E7E8"/>
                    </a:solidFill>
                  </a:tcPr>
                </a:tc>
                <a:tc>
                  <a:txBody>
                    <a:bodyPr/>
                    <a:lstStyle/>
                    <a:p>
                      <a:pPr marL="0" marR="0" algn="ctr">
                        <a:spcBef>
                          <a:spcPts val="0"/>
                        </a:spcBef>
                        <a:spcAft>
                          <a:spcPts val="0"/>
                        </a:spcAft>
                      </a:pPr>
                      <a:r>
                        <a:rPr lang="en-US" sz="1400" dirty="0">
                          <a:effectLst/>
                        </a:rPr>
                        <a:t>11%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r>
                        <a:rPr lang="en-US" sz="1400" dirty="0">
                          <a:effectLst/>
                        </a:rPr>
                        <a:t>15%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546231011"/>
                  </a:ext>
                </a:extLst>
              </a:tr>
              <a:tr h="343266">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Constipation</a:t>
                      </a:r>
                    </a:p>
                  </a:txBody>
                  <a:tcPr marL="45720" marR="45720" anchor="ctr">
                    <a:solidFill>
                      <a:srgbClr val="CCCCCD"/>
                    </a:solidFill>
                  </a:tcPr>
                </a:tc>
                <a:tc>
                  <a:txBody>
                    <a:bodyPr/>
                    <a:lstStyle/>
                    <a:p>
                      <a:pPr marL="0" marR="0" algn="ctr">
                        <a:spcBef>
                          <a:spcPts val="0"/>
                        </a:spcBef>
                        <a:spcAft>
                          <a:spcPts val="0"/>
                        </a:spcAft>
                      </a:pPr>
                      <a:r>
                        <a:rPr lang="en-US" sz="1400" dirty="0">
                          <a:effectLst/>
                        </a:rPr>
                        <a:t>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r>
                        <a:rPr lang="en-US" sz="1400" dirty="0">
                          <a:effectLst/>
                        </a:rPr>
                        <a:t>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537168701"/>
                  </a:ext>
                </a:extLst>
              </a:tr>
              <a:tr h="343266">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Vomiting</a:t>
                      </a:r>
                    </a:p>
                  </a:txBody>
                  <a:tcPr marL="45720" marR="45720" anchor="ctr">
                    <a:solidFill>
                      <a:srgbClr val="E7E7E8"/>
                    </a:solidFill>
                  </a:tcPr>
                </a:tc>
                <a:tc>
                  <a:txBody>
                    <a:bodyPr/>
                    <a:lstStyle/>
                    <a:p>
                      <a:pPr marL="0" marR="0" algn="ctr">
                        <a:spcBef>
                          <a:spcPts val="0"/>
                        </a:spcBef>
                        <a:spcAft>
                          <a:spcPts val="0"/>
                        </a:spcAft>
                      </a:pPr>
                      <a:r>
                        <a:rPr lang="en-US" sz="1400" dirty="0">
                          <a:effectLst/>
                        </a:rPr>
                        <a:t>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r>
                        <a:rPr lang="en-US" sz="1400" dirty="0">
                          <a:effectLst/>
                        </a:rPr>
                        <a:t>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913184548"/>
                  </a:ext>
                </a:extLst>
              </a:tr>
              <a:tr h="343266">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Severe AE</a:t>
                      </a:r>
                    </a:p>
                  </a:txBody>
                  <a:tcPr marL="45720" marR="45720" anchor="ctr">
                    <a:solidFill>
                      <a:srgbClr val="CCCCCD"/>
                    </a:solidFill>
                  </a:tcPr>
                </a:tc>
                <a:tc>
                  <a:txBody>
                    <a:bodyPr/>
                    <a:lstStyle/>
                    <a:p>
                      <a:pPr marL="0" marR="0" algn="ctr">
                        <a:spcBef>
                          <a:spcPts val="0"/>
                        </a:spcBef>
                        <a:spcAft>
                          <a:spcPts val="0"/>
                        </a:spcAft>
                      </a:pPr>
                      <a:r>
                        <a:rPr lang="en-US" sz="1400" dirty="0">
                          <a:effectLst/>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r>
                        <a:rPr lang="en-US" sz="1400" dirty="0">
                          <a:effectLst/>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74281671"/>
                  </a:ext>
                </a:extLst>
              </a:tr>
              <a:tr h="343266">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Serious AE</a:t>
                      </a:r>
                    </a:p>
                  </a:txBody>
                  <a:tcPr marL="45720" marR="45720" anchor="ctr">
                    <a:solidFill>
                      <a:srgbClr val="E7E7E8"/>
                    </a:solidFill>
                  </a:tcPr>
                </a:tc>
                <a:tc>
                  <a:txBody>
                    <a:bodyPr/>
                    <a:lstStyle/>
                    <a:p>
                      <a:pPr marL="0" marR="0" algn="ctr">
                        <a:spcBef>
                          <a:spcPts val="0"/>
                        </a:spcBef>
                        <a:spcAft>
                          <a:spcPts val="0"/>
                        </a:spcAft>
                      </a:pPr>
                      <a:r>
                        <a:rPr lang="en-US" sz="1400" dirty="0">
                          <a:effectLst/>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r>
                        <a:rPr lang="en-US" sz="1400" dirty="0">
                          <a:effectLst/>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751907262"/>
                  </a:ext>
                </a:extLst>
              </a:tr>
              <a:tr h="0">
                <a:tc>
                  <a:txBody>
                    <a:bodyPr/>
                    <a:lstStyle/>
                    <a:p>
                      <a:pPr marL="0" marR="0" indent="0" algn="ctr" defTabSz="914400" rtl="0" eaLnBrk="1" latinLnBrk="0" hangingPunct="1">
                        <a:spcBef>
                          <a:spcPts val="0"/>
                        </a:spcBef>
                        <a:spcAft>
                          <a:spcPts val="0"/>
                        </a:spcAft>
                      </a:pPr>
                      <a:r>
                        <a:rPr lang="en-US" sz="1400" b="0" kern="1200" dirty="0">
                          <a:solidFill>
                            <a:schemeClr val="dk1"/>
                          </a:solidFill>
                          <a:effectLst/>
                          <a:latin typeface="+mn-lt"/>
                          <a:ea typeface="+mn-ea"/>
                          <a:cs typeface="+mn-cs"/>
                        </a:rPr>
                        <a:t>AE Leading to Study Withdrawal</a:t>
                      </a:r>
                    </a:p>
                  </a:txBody>
                  <a:tcPr marL="45720" marR="45720" anchor="ctr">
                    <a:solidFill>
                      <a:srgbClr val="CCCCCD"/>
                    </a:solidFill>
                  </a:tcPr>
                </a:tc>
                <a:tc>
                  <a:txBody>
                    <a:bodyPr/>
                    <a:lstStyle/>
                    <a:p>
                      <a:pPr marL="0" marR="0" algn="ctr" defTabSz="914400" rtl="0" eaLnBrk="1" latinLnBrk="0" hangingPunct="1">
                        <a:spcBef>
                          <a:spcPts val="0"/>
                        </a:spcBef>
                        <a:spcAft>
                          <a:spcPts val="0"/>
                        </a:spcAft>
                      </a:pPr>
                      <a:r>
                        <a:rPr lang="en-US" sz="1400" kern="1200" dirty="0">
                          <a:solidFill>
                            <a:schemeClr val="dk1"/>
                          </a:solidFill>
                          <a:effectLst/>
                          <a:latin typeface="+mn-lt"/>
                          <a:ea typeface="+mn-ea"/>
                          <a:cs typeface="+mn-cs"/>
                        </a:rPr>
                        <a:t>0</a:t>
                      </a:r>
                    </a:p>
                  </a:txBody>
                  <a:tcPr marL="45720" marR="45720" anchor="ctr"/>
                </a:tc>
                <a:tc>
                  <a:txBody>
                    <a:bodyPr/>
                    <a:lstStyle/>
                    <a:p>
                      <a:pPr marL="0" marR="0" algn="ctr" defTabSz="914400" rtl="0" eaLnBrk="1" latinLnBrk="0" hangingPunct="1">
                        <a:spcBef>
                          <a:spcPts val="0"/>
                        </a:spcBef>
                        <a:spcAft>
                          <a:spcPts val="0"/>
                        </a:spcAft>
                      </a:pPr>
                      <a:r>
                        <a:rPr lang="en-US" sz="1400" kern="1200" dirty="0">
                          <a:solidFill>
                            <a:schemeClr val="dk1"/>
                          </a:solidFill>
                          <a:effectLst/>
                          <a:latin typeface="+mn-lt"/>
                          <a:ea typeface="+mn-ea"/>
                          <a:cs typeface="+mn-cs"/>
                        </a:rPr>
                        <a:t>0</a:t>
                      </a:r>
                    </a:p>
                  </a:txBody>
                  <a:tcPr marL="45720" marR="45720" anchor="ctr"/>
                </a:tc>
                <a:extLst>
                  <a:ext uri="{0D108BD9-81ED-4DB2-BD59-A6C34878D82A}">
                    <a16:rowId xmlns:a16="http://schemas.microsoft.com/office/drawing/2014/main" val="3307529855"/>
                  </a:ext>
                </a:extLst>
              </a:tr>
            </a:tbl>
          </a:graphicData>
        </a:graphic>
      </p:graphicFrame>
      <p:sp>
        <p:nvSpPr>
          <p:cNvPr id="7" name="Rectangle 6">
            <a:extLst>
              <a:ext uri="{FF2B5EF4-FFF2-40B4-BE49-F238E27FC236}">
                <a16:creationId xmlns:a16="http://schemas.microsoft.com/office/drawing/2014/main" id="{ECC97B7C-0E4B-4ACC-B741-7BBAFF1884D9}"/>
              </a:ext>
            </a:extLst>
          </p:cNvPr>
          <p:cNvSpPr/>
          <p:nvPr/>
        </p:nvSpPr>
        <p:spPr>
          <a:xfrm>
            <a:off x="699047" y="130307"/>
            <a:ext cx="2352762"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THE HOPE PROJECT</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34DFC04-8788-B845-A4BA-4FED68498A66}"/>
              </a:ext>
            </a:extLst>
          </p:cNvPr>
          <p:cNvSpPr/>
          <p:nvPr/>
        </p:nvSpPr>
        <p:spPr>
          <a:xfrm>
            <a:off x="376318" y="5606002"/>
            <a:ext cx="11206084" cy="861774"/>
          </a:xfrm>
          <a:prstGeom prst="rect">
            <a:avLst/>
          </a:prstGeom>
        </p:spPr>
        <p:txBody>
          <a:bodyPr wrap="square" lIns="45720" rIns="45720" anchor="b" anchorCtr="0">
            <a:spAutoFit/>
          </a:bodyPr>
          <a:lstStyle/>
          <a:p>
            <a:pPr>
              <a:spcAft>
                <a:spcPts val="600"/>
              </a:spcAft>
              <a:defRPr/>
            </a:pPr>
            <a:r>
              <a:rPr lang="en-US" sz="800" dirty="0"/>
              <a:t>ᵃAlternating: OTC regimen of ibuprofen 600 mg q6h alternated 3 hours later with acetaminophen 1 g q6h. ᵇConcurrent: OTC regimen of ibuprofen 600 mg and acetaminophen 1 g, taken together q6h.</a:t>
            </a:r>
          </a:p>
          <a:p>
            <a:pPr>
              <a:spcAft>
                <a:spcPts val="600"/>
              </a:spcAft>
              <a:defRPr/>
            </a:pPr>
            <a:r>
              <a:rPr lang="en-US" sz="800" b="1" dirty="0"/>
              <a:t>AE:</a:t>
            </a:r>
            <a:r>
              <a:rPr lang="en-US" sz="800" dirty="0"/>
              <a:t> adverse event. </a:t>
            </a:r>
            <a:r>
              <a:rPr lang="en-US" sz="800" b="1" dirty="0"/>
              <a:t>MMA: </a:t>
            </a:r>
            <a:r>
              <a:rPr lang="en-US" sz="800" dirty="0"/>
              <a:t>multimodal analgesia.</a:t>
            </a:r>
            <a:r>
              <a:rPr lang="en-US" sz="800" b="1" dirty="0"/>
              <a:t> Severe Adverse Event: </a:t>
            </a:r>
            <a:r>
              <a:rPr lang="en-US" sz="800" dirty="0"/>
              <a:t>any adverse event that interrupted daily activity or required systemic drug therapy or treatment. </a:t>
            </a:r>
            <a:r>
              <a:rPr lang="en-US" sz="800" b="1" dirty="0"/>
              <a:t>Serious Adverse Event: </a:t>
            </a:r>
            <a:r>
              <a:rPr lang="en-US" sz="800" dirty="0"/>
              <a:t>any adverse event that was life-threatening, resulted in substantial disruption to normal life, caused a birth defect, or required medical intervention. </a:t>
            </a:r>
            <a:r>
              <a:rPr lang="en-US" sz="800" b="1" dirty="0"/>
              <a:t>q6h: </a:t>
            </a:r>
            <a:r>
              <a:rPr lang="en-US" sz="800" dirty="0"/>
              <a:t>every 6 hours.</a:t>
            </a:r>
          </a:p>
          <a:p>
            <a:pPr>
              <a:spcAft>
                <a:spcPts val="600"/>
              </a:spcAft>
              <a:defRPr/>
            </a:pPr>
            <a:r>
              <a:rPr lang="en-US" sz="800" b="1" dirty="0"/>
              <a:t>References: 1.</a:t>
            </a:r>
            <a:r>
              <a:rPr lang="en-US" sz="800" dirty="0"/>
              <a:t> Minkowitz H, Soto R, Fanikos J, et al. Opioid-free recovery after hernia repair with HTX-011 as the foundation of a non-opioid, multimodal analgesia regimen in a real-world setting: a randomized, open-label study. </a:t>
            </a:r>
            <a:r>
              <a:rPr lang="en-US" sz="800" i="1" dirty="0"/>
              <a:t>Pain Ther</a:t>
            </a:r>
            <a:r>
              <a:rPr lang="en-US" sz="800" dirty="0"/>
              <a:t>. 2021;10(2):1295-1308. doi:10.1007/s40122-021-00289-2.</a:t>
            </a:r>
          </a:p>
        </p:txBody>
      </p:sp>
      <p:pic>
        <p:nvPicPr>
          <p:cNvPr id="14" name="Picture 13">
            <a:extLst>
              <a:ext uri="{FF2B5EF4-FFF2-40B4-BE49-F238E27FC236}">
                <a16:creationId xmlns:a16="http://schemas.microsoft.com/office/drawing/2014/main" id="{2C89E0F3-904E-A149-B516-D8CE377431F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97048" y="565467"/>
            <a:ext cx="2423334" cy="498817"/>
          </a:xfrm>
          <a:prstGeom prst="rect">
            <a:avLst/>
          </a:prstGeom>
        </p:spPr>
      </p:pic>
      <p:sp>
        <p:nvSpPr>
          <p:cNvPr id="8" name="Footer Placeholder 4">
            <a:extLst>
              <a:ext uri="{FF2B5EF4-FFF2-40B4-BE49-F238E27FC236}">
                <a16:creationId xmlns:a16="http://schemas.microsoft.com/office/drawing/2014/main" id="{2DD50C15-3E60-5648-9533-03F7EE4E26B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538397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F168E9-8069-4700-B47B-8DB06D7CB1E6}"/>
              </a:ext>
            </a:extLst>
          </p:cNvPr>
          <p:cNvSpPr>
            <a:spLocks noGrp="1"/>
          </p:cNvSpPr>
          <p:nvPr>
            <p:ph type="title"/>
          </p:nvPr>
        </p:nvSpPr>
        <p:spPr>
          <a:xfrm>
            <a:off x="683172" y="399707"/>
            <a:ext cx="10899229" cy="802060"/>
          </a:xfrm>
        </p:spPr>
        <p:txBody>
          <a:bodyPr>
            <a:noAutofit/>
          </a:bodyPr>
          <a:lstStyle/>
          <a:p>
            <a:r>
              <a:rPr lang="en-US" dirty="0"/>
              <a:t>Independent, Third-Party Research on ZYNRELEF</a:t>
            </a:r>
          </a:p>
        </p:txBody>
      </p:sp>
      <p:sp>
        <p:nvSpPr>
          <p:cNvPr id="12" name="Rectangle 11">
            <a:extLst>
              <a:ext uri="{FF2B5EF4-FFF2-40B4-BE49-F238E27FC236}">
                <a16:creationId xmlns:a16="http://schemas.microsoft.com/office/drawing/2014/main" id="{F797CF66-3D63-A34C-B1BA-1798FBAF7A9F}"/>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86769"/>
                </a:solidFill>
                <a:latin typeface="Arial"/>
              </a:rPr>
              <a:t>REAL-WORLD EVIDENCE </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9" name="Footer Placeholder 4">
            <a:extLst>
              <a:ext uri="{FF2B5EF4-FFF2-40B4-BE49-F238E27FC236}">
                <a16:creationId xmlns:a16="http://schemas.microsoft.com/office/drawing/2014/main" id="{0E359607-29AF-B243-A028-1B9FD941F89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4" name="Content Placeholder 2">
            <a:extLst>
              <a:ext uri="{FF2B5EF4-FFF2-40B4-BE49-F238E27FC236}">
                <a16:creationId xmlns:a16="http://schemas.microsoft.com/office/drawing/2014/main" id="{DD2072D5-F94F-CF69-32BD-02E285A07904}"/>
              </a:ext>
            </a:extLst>
          </p:cNvPr>
          <p:cNvSpPr>
            <a:spLocks noGrp="1"/>
          </p:cNvSpPr>
          <p:nvPr>
            <p:ph idx="1"/>
          </p:nvPr>
        </p:nvSpPr>
        <p:spPr>
          <a:xfrm>
            <a:off x="733099" y="1713189"/>
            <a:ext cx="9849176" cy="4484541"/>
          </a:xfrm>
        </p:spPr>
        <p:txBody>
          <a:bodyPr/>
          <a:lstStyle/>
          <a:p>
            <a:r>
              <a:rPr lang="en-US" dirty="0"/>
              <a:t>In addition to Heron’s clinical trials, independent third-party investigators have conducted real-world studies comparing ZYNRELEF with other treatments</a:t>
            </a:r>
          </a:p>
          <a:p>
            <a:endParaRPr lang="en-US" dirty="0"/>
          </a:p>
        </p:txBody>
      </p:sp>
    </p:spTree>
    <p:extLst>
      <p:ext uri="{BB962C8B-B14F-4D97-AF65-F5344CB8AC3E}">
        <p14:creationId xmlns:p14="http://schemas.microsoft.com/office/powerpoint/2010/main" val="382179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F168E9-8069-4700-B47B-8DB06D7CB1E6}"/>
              </a:ext>
            </a:extLst>
          </p:cNvPr>
          <p:cNvSpPr>
            <a:spLocks noGrp="1"/>
          </p:cNvSpPr>
          <p:nvPr>
            <p:ph type="title"/>
          </p:nvPr>
        </p:nvSpPr>
        <p:spPr>
          <a:xfrm>
            <a:off x="683172" y="399707"/>
            <a:ext cx="10899229" cy="802060"/>
          </a:xfrm>
        </p:spPr>
        <p:txBody>
          <a:bodyPr>
            <a:noAutofit/>
          </a:bodyPr>
          <a:lstStyle/>
          <a:p>
            <a:r>
              <a:rPr lang="en-US" sz="2300" dirty="0"/>
              <a:t>ZYNRELEF Versus Joint Cocktail in Primary TKA (Retrospective, Real-World Study): Reduced Severe Pain, Opioid Consumption, and Length of Stay</a:t>
            </a:r>
            <a:r>
              <a:rPr lang="en-US" sz="2300" baseline="30000" dirty="0"/>
              <a:t>1</a:t>
            </a:r>
            <a:endParaRPr lang="en-US" sz="2300" dirty="0"/>
          </a:p>
        </p:txBody>
      </p:sp>
      <p:sp>
        <p:nvSpPr>
          <p:cNvPr id="8" name="Rectangle 7">
            <a:extLst>
              <a:ext uri="{FF2B5EF4-FFF2-40B4-BE49-F238E27FC236}">
                <a16:creationId xmlns:a16="http://schemas.microsoft.com/office/drawing/2014/main" id="{53F5E51F-B686-4758-8657-E875A679627E}"/>
              </a:ext>
            </a:extLst>
          </p:cNvPr>
          <p:cNvSpPr/>
          <p:nvPr/>
        </p:nvSpPr>
        <p:spPr>
          <a:xfrm>
            <a:off x="376318" y="5883001"/>
            <a:ext cx="11206084" cy="584775"/>
          </a:xfrm>
          <a:prstGeom prst="rect">
            <a:avLst/>
          </a:prstGeom>
        </p:spPr>
        <p:txBody>
          <a:bodyPr wrap="square" lIns="45720" rIns="4572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Note:</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The presented efficacy data is intended to comply with the FDA Guidance for Industry: Medical Product Communications That Are Consistent With the FDA-Required Labeling.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5192B"/>
                </a:solidFill>
                <a:effectLst/>
                <a:uLnTx/>
                <a:uFillTx/>
                <a:latin typeface="Arial" panose="020B0604020202020204"/>
                <a:ea typeface="+mn-ea"/>
                <a:cs typeface="+mn-cs"/>
              </a:rPr>
              <a:t>a</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Pain</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scores were assessed through time of discharge. </a:t>
            </a:r>
            <a:r>
              <a:rPr kumimoji="0" lang="en-US" sz="800" b="0" i="0" u="none" strike="noStrike" kern="1200" cap="none" spc="0" normalizeH="0" baseline="30000" noProof="0" dirty="0" err="1">
                <a:ln>
                  <a:noFill/>
                </a:ln>
                <a:solidFill>
                  <a:srgbClr val="05192B"/>
                </a:solidFill>
                <a:effectLst/>
                <a:uLnTx/>
                <a:uFillTx/>
                <a:latin typeface="Arial" panose="020B0604020202020204"/>
                <a:ea typeface="+mn-ea"/>
                <a:cs typeface="+mn-cs"/>
              </a:rPr>
              <a:t>b</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Adductor</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canal block of bupivacaine 0.5% 50 mg to 150 mg and ropivacaine LIA 0.5% 50 mg.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TKA:</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total knee arthroplasty.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VAS:</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Visual Analog Scale.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MME:</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morphine milligram equivalents.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Severe pain: </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VAS score ≥7.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LIA: </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local infiltration analgesia.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References:</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1.</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Warner K, </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Bonkowski</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B, Melton K, Smith C, Turner A. Poster presented at: Orthopedics Today Hawaii; January 8-12, 2023; Koloa, HI.</a:t>
            </a:r>
          </a:p>
        </p:txBody>
      </p:sp>
      <p:sp>
        <p:nvSpPr>
          <p:cNvPr id="12" name="Rectangle 11">
            <a:extLst>
              <a:ext uri="{FF2B5EF4-FFF2-40B4-BE49-F238E27FC236}">
                <a16:creationId xmlns:a16="http://schemas.microsoft.com/office/drawing/2014/main" id="{F797CF66-3D63-A34C-B1BA-1798FBAF7A9F}"/>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86769"/>
                </a:solidFill>
                <a:latin typeface="Arial"/>
              </a:rPr>
              <a:t>REAL-WORLD EVIDENCE </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9" name="Footer Placeholder 4">
            <a:extLst>
              <a:ext uri="{FF2B5EF4-FFF2-40B4-BE49-F238E27FC236}">
                <a16:creationId xmlns:a16="http://schemas.microsoft.com/office/drawing/2014/main" id="{0E359607-29AF-B243-A028-1B9FD941F89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38" name="Rectangle 37">
            <a:extLst>
              <a:ext uri="{FF2B5EF4-FFF2-40B4-BE49-F238E27FC236}">
                <a16:creationId xmlns:a16="http://schemas.microsoft.com/office/drawing/2014/main" id="{6CE1089A-E905-ABBC-9D98-E535A4A62920}"/>
              </a:ext>
            </a:extLst>
          </p:cNvPr>
          <p:cNvSpPr/>
          <p:nvPr/>
        </p:nvSpPr>
        <p:spPr>
          <a:xfrm>
            <a:off x="9270035" y="2671547"/>
            <a:ext cx="2921965" cy="269690"/>
          </a:xfrm>
          <a:prstGeom prst="rect">
            <a:avLst/>
          </a:prstGeom>
          <a:solidFill>
            <a:schemeClr val="accent4">
              <a:alpha val="146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C4838E63-1657-874F-8DB6-6C5A153EC2B0}"/>
              </a:ext>
            </a:extLst>
          </p:cNvPr>
          <p:cNvSpPr/>
          <p:nvPr/>
        </p:nvSpPr>
        <p:spPr>
          <a:xfrm>
            <a:off x="666896" y="1547086"/>
            <a:ext cx="8497405" cy="4156766"/>
          </a:xfrm>
          <a:prstGeom prst="rect">
            <a:avLst/>
          </a:prstGeom>
          <a:gradFill>
            <a:gsLst>
              <a:gs pos="67000">
                <a:schemeClr val="bg1">
                  <a:lumMod val="0"/>
                  <a:lumOff val="100000"/>
                  <a:alpha val="69000"/>
                </a:schemeClr>
              </a:gs>
              <a:gs pos="0">
                <a:schemeClr val="accent2">
                  <a:lumMod val="20000"/>
                  <a:lumOff val="8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1A92A96C-D30A-6F48-D611-2A34102A7197}"/>
              </a:ext>
            </a:extLst>
          </p:cNvPr>
          <p:cNvSpPr txBox="1"/>
          <p:nvPr/>
        </p:nvSpPr>
        <p:spPr>
          <a:xfrm>
            <a:off x="685103" y="1228295"/>
            <a:ext cx="9829996" cy="276999"/>
          </a:xfrm>
          <a:prstGeom prst="rect">
            <a:avLst/>
          </a:prstGeom>
          <a:ln>
            <a:noFill/>
          </a:ln>
        </p:spPr>
        <p:txBody>
          <a:bodyPr wrap="square" lIns="0" r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5192B"/>
                </a:solidFill>
                <a:effectLst/>
                <a:uLnTx/>
                <a:uFillTx/>
                <a:latin typeface="Arial" panose="020B0604020202020204"/>
                <a:ea typeface="+mn-ea"/>
                <a:cs typeface="+mn-cs"/>
              </a:rPr>
              <a:t>Independent, third-party, single-center, single-surgeon, retrospective chart review study.</a:t>
            </a:r>
            <a:endParaRPr kumimoji="0" lang="en-US" sz="1200" b="1" i="1"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716BA357-1405-D96F-948E-0A7AEEFF3A57}"/>
              </a:ext>
            </a:extLst>
          </p:cNvPr>
          <p:cNvSpPr txBox="1"/>
          <p:nvPr/>
        </p:nvSpPr>
        <p:spPr>
          <a:xfrm>
            <a:off x="9270035" y="2683010"/>
            <a:ext cx="2877239" cy="228524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A538F"/>
                </a:solidFill>
                <a:effectLst/>
                <a:uLnTx/>
                <a:uFillTx/>
                <a:latin typeface="Arial" panose="020B0604020202020204"/>
                <a:ea typeface="+mn-ea"/>
                <a:cs typeface="+mn-cs"/>
              </a:rPr>
              <a:t>ZYNRELEF + Ropivacaine 50 mg (n = 29)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ZYNRELEF 400 mg/12 mg administered via instillation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Ropivacaine 50 mg administered as a periarticular injection</a:t>
            </a:r>
            <a:b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br>
            <a:endPar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763AF"/>
                </a:solidFill>
                <a:effectLst/>
                <a:uLnTx/>
                <a:uFillTx/>
                <a:latin typeface="Arial" panose="020B0604020202020204"/>
                <a:ea typeface="+mn-ea"/>
                <a:cs typeface="+mn-cs"/>
              </a:rPr>
              <a:t>Joint Cocktail (n = 27)</a:t>
            </a:r>
            <a:r>
              <a:rPr kumimoji="0" lang="en-US" sz="1000" b="0" i="0" u="none" strike="noStrike" kern="1200" cap="none" spc="0" normalizeH="0" baseline="0" noProof="0" dirty="0">
                <a:ln>
                  <a:noFill/>
                </a:ln>
                <a:solidFill>
                  <a:srgbClr val="3763AF"/>
                </a:solidFill>
                <a:effectLst/>
                <a:uLnTx/>
                <a:uFillTx/>
                <a:latin typeface="Arial" panose="020B0604020202020204"/>
                <a:ea typeface="+mn-ea"/>
                <a:cs typeface="+mn-cs"/>
              </a:rPr>
              <a:t> </a:t>
            </a:r>
            <a:br>
              <a:rPr kumimoji="0" lang="en-US" sz="1000" b="0" i="0" u="none" strike="noStrike" kern="1200" cap="none" spc="0" normalizeH="0" baseline="0" noProof="0" dirty="0">
                <a:ln>
                  <a:noFill/>
                </a:ln>
                <a:solidFill>
                  <a:srgbClr val="3763AF"/>
                </a:solidFill>
                <a:effectLst/>
                <a:uLnTx/>
                <a:uFillTx/>
                <a:latin typeface="Arial" panose="020B0604020202020204"/>
                <a:ea typeface="+mn-ea"/>
                <a:cs typeface="+mn-cs"/>
              </a:rPr>
            </a:br>
            <a:endParaRPr kumimoji="0" lang="en-US" sz="1000" b="0" i="0" u="none" strike="noStrike" kern="1200" cap="none" spc="0" normalizeH="0" baseline="0" noProof="0" dirty="0">
              <a:ln>
                <a:noFill/>
              </a:ln>
              <a:solidFill>
                <a:srgbClr val="3763A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100 mL periarticular injection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400 mg ropivacaine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30 mg ketorolac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0.6 mg epinephrine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0.5 mg hydromorphone or 5 mg morphine </a:t>
            </a:r>
          </a:p>
        </p:txBody>
      </p:sp>
      <p:sp>
        <p:nvSpPr>
          <p:cNvPr id="42" name="Rectangle 41">
            <a:extLst>
              <a:ext uri="{FF2B5EF4-FFF2-40B4-BE49-F238E27FC236}">
                <a16:creationId xmlns:a16="http://schemas.microsoft.com/office/drawing/2014/main" id="{692F57A1-ABDC-2FBD-D113-46D72A0DC1D2}"/>
              </a:ext>
            </a:extLst>
          </p:cNvPr>
          <p:cNvSpPr/>
          <p:nvPr/>
        </p:nvSpPr>
        <p:spPr>
          <a:xfrm>
            <a:off x="1377990" y="1866999"/>
            <a:ext cx="142859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A538F"/>
                </a:solidFill>
                <a:effectLst/>
                <a:uLnTx/>
                <a:uFillTx/>
                <a:latin typeface="Arial" panose="020B0604020202020204"/>
                <a:ea typeface="+mn-ea"/>
                <a:cs typeface="+mn-cs"/>
              </a:rPr>
              <a:t>Pain Relief </a:t>
            </a:r>
          </a:p>
        </p:txBody>
      </p:sp>
      <p:pic>
        <p:nvPicPr>
          <p:cNvPr id="43" name="Picture 42" descr="A picture containing drawing, clock&#10;&#10;Description automatically generated">
            <a:extLst>
              <a:ext uri="{FF2B5EF4-FFF2-40B4-BE49-F238E27FC236}">
                <a16:creationId xmlns:a16="http://schemas.microsoft.com/office/drawing/2014/main" id="{0A8E2703-0D6F-E62A-5472-A56F8C8ED6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363" y="1665562"/>
            <a:ext cx="466997" cy="502920"/>
          </a:xfrm>
          <a:prstGeom prst="rect">
            <a:avLst/>
          </a:prstGeom>
        </p:spPr>
      </p:pic>
      <p:sp>
        <p:nvSpPr>
          <p:cNvPr id="44" name="TextBox 43">
            <a:extLst>
              <a:ext uri="{FF2B5EF4-FFF2-40B4-BE49-F238E27FC236}">
                <a16:creationId xmlns:a16="http://schemas.microsoft.com/office/drawing/2014/main" id="{319E2A01-8796-7879-52CF-E42EC98C8CF6}"/>
              </a:ext>
            </a:extLst>
          </p:cNvPr>
          <p:cNvSpPr txBox="1"/>
          <p:nvPr/>
        </p:nvSpPr>
        <p:spPr>
          <a:xfrm>
            <a:off x="806077" y="2286285"/>
            <a:ext cx="2570283" cy="784830"/>
          </a:xfrm>
          <a:prstGeom prst="rect">
            <a:avLst/>
          </a:prstGeom>
          <a:noFill/>
          <a:ln>
            <a:noFill/>
          </a:ln>
        </p:spPr>
        <p:txBody>
          <a:bodyPr wrap="square" lIns="0" rIns="0" rtlCol="0" anchor="t" anchorCtr="0">
            <a:spAutoFit/>
          </a:bodyPr>
          <a:lstStyle>
            <a:defPPr>
              <a:defRPr lang="en-US"/>
            </a:defPPr>
            <a:lvl1pPr>
              <a:defRPr sz="1400" b="1"/>
            </a:lvl1pPr>
          </a:lstStyle>
          <a:p>
            <a:pPr marL="117475" marR="0" lvl="0" indent="-117475" algn="l" defTabSz="914400" rtl="0" eaLnBrk="1" fontAlgn="auto" latinLnBrk="0" hangingPunct="1">
              <a:lnSpc>
                <a:spcPct val="100000"/>
              </a:lnSpc>
              <a:spcBef>
                <a:spcPts val="0"/>
              </a:spcBef>
              <a:spcAft>
                <a:spcPts val="600"/>
              </a:spcAft>
              <a:buClr>
                <a:srgbClr val="00AEDA"/>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45% lower pain </a:t>
            </a:r>
            <a:r>
              <a:rPr kumimoji="0" lang="en-US" sz="1000" b="1" i="0" u="none" strike="noStrike" kern="1200" cap="none" spc="0" normalizeH="0" baseline="0" noProof="0" dirty="0" err="1">
                <a:ln>
                  <a:noFill/>
                </a:ln>
                <a:solidFill>
                  <a:srgbClr val="05192B"/>
                </a:solidFill>
                <a:effectLst/>
                <a:uLnTx/>
                <a:uFillTx/>
                <a:latin typeface="Arial" panose="020B0604020202020204"/>
                <a:ea typeface="+mn-ea"/>
                <a:cs typeface="+mn-cs"/>
              </a:rPr>
              <a:t>scores</a:t>
            </a:r>
            <a:r>
              <a:rPr kumimoji="0" lang="en-US" sz="1000" b="1" i="0" u="none" strike="noStrike" kern="1200" cap="none" spc="0" normalizeH="0" baseline="30000" noProof="0" dirty="0" err="1">
                <a:ln>
                  <a:noFill/>
                </a:ln>
                <a:solidFill>
                  <a:srgbClr val="05192B"/>
                </a:solidFill>
                <a:effectLst/>
                <a:uLnTx/>
                <a:uFillTx/>
                <a:latin typeface="Arial" panose="020B0604020202020204"/>
                <a:ea typeface="+mn-ea"/>
                <a:cs typeface="+mn-cs"/>
              </a:rPr>
              <a:t>a</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a:t>
            </a:r>
            <a:r>
              <a:rPr kumimoji="0" lang="en-US" sz="1000" b="1" i="1" u="none" strike="noStrike" kern="1200" cap="none" spc="0" normalizeH="0" baseline="0" noProof="0" dirty="0">
                <a:ln>
                  <a:noFill/>
                </a:ln>
                <a:solidFill>
                  <a:srgbClr val="05192B"/>
                </a:solidFill>
                <a:effectLst/>
                <a:uLnTx/>
                <a:uFillTx/>
                <a:latin typeface="Arial" panose="020B0604020202020204"/>
                <a:ea typeface="+mn-ea"/>
                <a:cs typeface="+mn-cs"/>
              </a:rPr>
              <a:t>P</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&lt; .001)</a:t>
            </a:r>
          </a:p>
          <a:p>
            <a:pPr marL="117475" marR="0" lvl="0" indent="-117475" algn="l" defTabSz="914400" rtl="0" eaLnBrk="1" fontAlgn="auto" latinLnBrk="0" hangingPunct="1">
              <a:lnSpc>
                <a:spcPct val="100000"/>
              </a:lnSpc>
              <a:spcBef>
                <a:spcPts val="0"/>
              </a:spcBef>
              <a:spcAft>
                <a:spcPts val="0"/>
              </a:spcAft>
              <a:buClr>
                <a:srgbClr val="00AEDA"/>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76% of ZYNRELEF patients experienced no severe pain (vs 45% for joint cocktail, </a:t>
            </a:r>
            <a:r>
              <a:rPr kumimoji="0" lang="en-US" sz="1000" b="1" i="1" u="none" strike="noStrike" kern="1200" cap="none" spc="0" normalizeH="0" baseline="0" noProof="0" dirty="0">
                <a:ln>
                  <a:noFill/>
                </a:ln>
                <a:solidFill>
                  <a:srgbClr val="05192B"/>
                </a:solidFill>
                <a:effectLst/>
                <a:uLnTx/>
                <a:uFillTx/>
                <a:latin typeface="Arial" panose="020B0604020202020204"/>
                <a:ea typeface="+mn-ea"/>
                <a:cs typeface="+mn-cs"/>
              </a:rPr>
              <a:t>P</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 .016)</a:t>
            </a:r>
          </a:p>
        </p:txBody>
      </p:sp>
      <p:sp>
        <p:nvSpPr>
          <p:cNvPr id="45" name="Rectangle 44">
            <a:extLst>
              <a:ext uri="{FF2B5EF4-FFF2-40B4-BE49-F238E27FC236}">
                <a16:creationId xmlns:a16="http://schemas.microsoft.com/office/drawing/2014/main" id="{3C162766-9495-575D-2F91-1CF532C5A917}"/>
              </a:ext>
            </a:extLst>
          </p:cNvPr>
          <p:cNvSpPr/>
          <p:nvPr/>
        </p:nvSpPr>
        <p:spPr>
          <a:xfrm>
            <a:off x="4204280" y="1590000"/>
            <a:ext cx="18227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A538F"/>
                </a:solidFill>
                <a:effectLst/>
                <a:uLnTx/>
                <a:uFillTx/>
                <a:latin typeface="Arial" panose="020B0604020202020204"/>
                <a:ea typeface="+mn-ea"/>
                <a:cs typeface="+mn-cs"/>
              </a:rPr>
              <a:t>Opioid </a:t>
            </a:r>
            <a:br>
              <a:rPr kumimoji="0" lang="en-US" sz="1800" b="1" i="0" u="none" strike="noStrike" kern="1200" cap="none" spc="0" normalizeH="0" baseline="0" noProof="0" dirty="0">
                <a:ln>
                  <a:noFill/>
                </a:ln>
                <a:solidFill>
                  <a:srgbClr val="9A538F"/>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9A538F"/>
                </a:solidFill>
                <a:effectLst/>
                <a:uLnTx/>
                <a:uFillTx/>
                <a:latin typeface="Arial" panose="020B0604020202020204"/>
                <a:ea typeface="+mn-ea"/>
                <a:cs typeface="+mn-cs"/>
              </a:rPr>
              <a:t>Consumption</a:t>
            </a:r>
          </a:p>
        </p:txBody>
      </p:sp>
      <p:pic>
        <p:nvPicPr>
          <p:cNvPr id="46" name="Picture 45">
            <a:extLst>
              <a:ext uri="{FF2B5EF4-FFF2-40B4-BE49-F238E27FC236}">
                <a16:creationId xmlns:a16="http://schemas.microsoft.com/office/drawing/2014/main" id="{170B2AB0-5989-3E76-C667-0D39F554F9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6887" y="1639017"/>
            <a:ext cx="601101" cy="601101"/>
          </a:xfrm>
          <a:prstGeom prst="rect">
            <a:avLst/>
          </a:prstGeom>
        </p:spPr>
      </p:pic>
      <p:sp>
        <p:nvSpPr>
          <p:cNvPr id="47" name="TextBox 46">
            <a:extLst>
              <a:ext uri="{FF2B5EF4-FFF2-40B4-BE49-F238E27FC236}">
                <a16:creationId xmlns:a16="http://schemas.microsoft.com/office/drawing/2014/main" id="{E8BF463D-70AC-E38C-2A1C-1B464BF97092}"/>
              </a:ext>
            </a:extLst>
          </p:cNvPr>
          <p:cNvSpPr txBox="1"/>
          <p:nvPr/>
        </p:nvSpPr>
        <p:spPr>
          <a:xfrm>
            <a:off x="3699644" y="2301675"/>
            <a:ext cx="2619183" cy="630942"/>
          </a:xfrm>
          <a:prstGeom prst="rect">
            <a:avLst/>
          </a:prstGeom>
          <a:noFill/>
          <a:ln>
            <a:noFill/>
          </a:ln>
        </p:spPr>
        <p:txBody>
          <a:bodyPr wrap="square" lIns="0" rIns="0" rtlCol="0" anchor="t" anchorCtr="0">
            <a:spAutoFit/>
          </a:bodyPr>
          <a:lstStyle>
            <a:defPPr>
              <a:defRPr lang="en-US"/>
            </a:defPPr>
            <a:lvl1pPr>
              <a:defRPr sz="2000" b="1"/>
            </a:lvl1pPr>
          </a:lstStyle>
          <a:p>
            <a:pPr marL="117475" marR="0" lvl="0" indent="-117475" algn="l" defTabSz="914400" rtl="0" eaLnBrk="1" fontAlgn="auto" latinLnBrk="0" hangingPunct="1">
              <a:lnSpc>
                <a:spcPct val="100000"/>
              </a:lnSpc>
              <a:spcBef>
                <a:spcPts val="0"/>
              </a:spcBef>
              <a:spcAft>
                <a:spcPts val="600"/>
              </a:spcAft>
              <a:buClr>
                <a:srgbClr val="00AEDA"/>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53% lower opioid consumption (</a:t>
            </a:r>
            <a:r>
              <a:rPr kumimoji="0" lang="en-US" sz="1000" b="1" i="1" u="none" strike="noStrike" kern="1200" cap="none" spc="0" normalizeH="0" baseline="0" noProof="0" dirty="0">
                <a:ln>
                  <a:noFill/>
                </a:ln>
                <a:solidFill>
                  <a:srgbClr val="05192B"/>
                </a:solidFill>
                <a:effectLst/>
                <a:uLnTx/>
                <a:uFillTx/>
                <a:latin typeface="Arial" panose="020B0604020202020204"/>
                <a:ea typeface="+mn-ea"/>
                <a:cs typeface="+mn-cs"/>
              </a:rPr>
              <a:t>P</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&lt; .05)</a:t>
            </a:r>
          </a:p>
          <a:p>
            <a:pPr marL="117475" marR="0" lvl="0" indent="-117475" algn="l" defTabSz="914400" rtl="0" eaLnBrk="1" fontAlgn="auto" latinLnBrk="0" hangingPunct="1">
              <a:lnSpc>
                <a:spcPct val="100000"/>
              </a:lnSpc>
              <a:spcBef>
                <a:spcPts val="0"/>
              </a:spcBef>
              <a:spcAft>
                <a:spcPts val="600"/>
              </a:spcAft>
              <a:buClr>
                <a:srgbClr val="00AEDA"/>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41% of ZYNRELEF patients were opioid free (vs 33% for joint cocktail, </a:t>
            </a:r>
            <a:r>
              <a:rPr kumimoji="0" lang="en-US" sz="1000" b="1" i="1" u="none" strike="noStrike" kern="1200" cap="none" spc="0" normalizeH="0" baseline="0" noProof="0" dirty="0">
                <a:ln>
                  <a:noFill/>
                </a:ln>
                <a:solidFill>
                  <a:srgbClr val="05192B"/>
                </a:solidFill>
                <a:effectLst/>
                <a:uLnTx/>
                <a:uFillTx/>
                <a:latin typeface="Arial" panose="020B0604020202020204"/>
                <a:ea typeface="+mn-ea"/>
                <a:cs typeface="+mn-cs"/>
              </a:rPr>
              <a:t>P</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 .053)</a:t>
            </a:r>
            <a:endParaRPr kumimoji="0" lang="en-US" sz="1000" b="1" i="0" u="none" strike="noStrike" kern="1200" cap="none" spc="0" normalizeH="0" baseline="30000" noProof="0" dirty="0">
              <a:ln>
                <a:noFill/>
              </a:ln>
              <a:solidFill>
                <a:srgbClr val="05192B"/>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7EFDDAF5-090C-CDB5-7F76-2E3E5A505C0D}"/>
              </a:ext>
            </a:extLst>
          </p:cNvPr>
          <p:cNvSpPr/>
          <p:nvPr/>
        </p:nvSpPr>
        <p:spPr>
          <a:xfrm>
            <a:off x="6994452" y="1866999"/>
            <a:ext cx="216984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A538F"/>
                </a:solidFill>
                <a:effectLst/>
                <a:uLnTx/>
                <a:uFillTx/>
                <a:latin typeface="Arial" panose="020B0604020202020204"/>
                <a:ea typeface="+mn-ea"/>
                <a:cs typeface="+mn-cs"/>
              </a:rPr>
              <a:t>Length of Stay</a:t>
            </a:r>
          </a:p>
        </p:txBody>
      </p:sp>
      <p:sp>
        <p:nvSpPr>
          <p:cNvPr id="49" name="TextBox 48">
            <a:extLst>
              <a:ext uri="{FF2B5EF4-FFF2-40B4-BE49-F238E27FC236}">
                <a16:creationId xmlns:a16="http://schemas.microsoft.com/office/drawing/2014/main" id="{3A457A0F-F054-1A73-C69A-C72335671CA6}"/>
              </a:ext>
            </a:extLst>
          </p:cNvPr>
          <p:cNvSpPr txBox="1"/>
          <p:nvPr/>
        </p:nvSpPr>
        <p:spPr>
          <a:xfrm>
            <a:off x="6655234" y="2301675"/>
            <a:ext cx="2430929" cy="630942"/>
          </a:xfrm>
          <a:prstGeom prst="rect">
            <a:avLst/>
          </a:prstGeom>
          <a:noFill/>
          <a:ln>
            <a:noFill/>
          </a:ln>
        </p:spPr>
        <p:txBody>
          <a:bodyPr wrap="square" lIns="0" rIns="0" rtlCol="0" anchor="t" anchorCtr="0">
            <a:spAutoFit/>
          </a:bodyPr>
          <a:lstStyle>
            <a:defPPr>
              <a:defRPr lang="en-US"/>
            </a:defPPr>
            <a:lvl1pPr>
              <a:defRPr sz="2000" b="1"/>
            </a:lvl1pPr>
          </a:lstStyle>
          <a:p>
            <a:pPr marL="117475" marR="0" lvl="0" indent="-117475" algn="l" defTabSz="914400" rtl="0" eaLnBrk="1" fontAlgn="auto" latinLnBrk="0" hangingPunct="1">
              <a:lnSpc>
                <a:spcPct val="100000"/>
              </a:lnSpc>
              <a:spcBef>
                <a:spcPts val="0"/>
              </a:spcBef>
              <a:spcAft>
                <a:spcPts val="600"/>
              </a:spcAft>
              <a:buClr>
                <a:srgbClr val="00AEDA"/>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56% shorter length of stay (</a:t>
            </a:r>
            <a:r>
              <a:rPr kumimoji="0" lang="en-US" sz="1000" b="1" i="1" u="none" strike="noStrike" kern="1200" cap="none" spc="0" normalizeH="0" baseline="0" noProof="0" dirty="0">
                <a:ln>
                  <a:noFill/>
                </a:ln>
                <a:solidFill>
                  <a:srgbClr val="05192B"/>
                </a:solidFill>
                <a:effectLst/>
                <a:uLnTx/>
                <a:uFillTx/>
                <a:latin typeface="Arial" panose="020B0604020202020204"/>
                <a:ea typeface="+mn-ea"/>
                <a:cs typeface="+mn-cs"/>
              </a:rPr>
              <a:t>P</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&lt; .05)</a:t>
            </a:r>
          </a:p>
          <a:p>
            <a:pPr marL="117475" marR="0" lvl="0" indent="-117475" algn="l" defTabSz="914400" rtl="0" eaLnBrk="1" fontAlgn="auto" latinLnBrk="0" hangingPunct="1">
              <a:lnSpc>
                <a:spcPct val="100000"/>
              </a:lnSpc>
              <a:spcBef>
                <a:spcPts val="0"/>
              </a:spcBef>
              <a:spcAft>
                <a:spcPts val="0"/>
              </a:spcAft>
              <a:buClr>
                <a:srgbClr val="00AEDA"/>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ZYNRELEF patients were discharged a day earlier on average</a:t>
            </a:r>
          </a:p>
        </p:txBody>
      </p:sp>
      <p:graphicFrame>
        <p:nvGraphicFramePr>
          <p:cNvPr id="50" name="Chart 49">
            <a:extLst>
              <a:ext uri="{FF2B5EF4-FFF2-40B4-BE49-F238E27FC236}">
                <a16:creationId xmlns:a16="http://schemas.microsoft.com/office/drawing/2014/main" id="{2AE8810C-0FAD-4EEA-EA1B-A144E4D10F23}"/>
              </a:ext>
            </a:extLst>
          </p:cNvPr>
          <p:cNvGraphicFramePr/>
          <p:nvPr/>
        </p:nvGraphicFramePr>
        <p:xfrm>
          <a:off x="1122841" y="3195288"/>
          <a:ext cx="2064781" cy="2786845"/>
        </p:xfrm>
        <a:graphic>
          <a:graphicData uri="http://schemas.openxmlformats.org/drawingml/2006/chart">
            <c:chart xmlns:c="http://schemas.openxmlformats.org/drawingml/2006/chart" xmlns:r="http://schemas.openxmlformats.org/officeDocument/2006/relationships" r:id="rId5"/>
          </a:graphicData>
        </a:graphic>
      </p:graphicFrame>
      <p:sp>
        <p:nvSpPr>
          <p:cNvPr id="51" name="TextBox 50">
            <a:extLst>
              <a:ext uri="{FF2B5EF4-FFF2-40B4-BE49-F238E27FC236}">
                <a16:creationId xmlns:a16="http://schemas.microsoft.com/office/drawing/2014/main" id="{A9107B43-9753-F48C-1667-E83080F6EA08}"/>
              </a:ext>
            </a:extLst>
          </p:cNvPr>
          <p:cNvSpPr txBox="1"/>
          <p:nvPr/>
        </p:nvSpPr>
        <p:spPr>
          <a:xfrm>
            <a:off x="1210254" y="5309243"/>
            <a:ext cx="1306918" cy="59093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ZYNRELEF </a:t>
            </a:r>
            <a:b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400 mg/12 mg + Ropivacaine 50 mg </a:t>
            </a:r>
            <a:b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(n = 29)</a:t>
            </a:r>
            <a:endParaRPr kumimoji="0" lang="en-US" sz="900" b="0" i="0" u="none" strike="noStrike" kern="1200" cap="none" spc="0" normalizeH="0" baseline="0" noProof="0" dirty="0">
              <a:ln>
                <a:noFill/>
              </a:ln>
              <a:solidFill>
                <a:srgbClr val="9A538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82B41CB8-0F9B-F90E-F0B4-1EAB9E72FC34}"/>
              </a:ext>
            </a:extLst>
          </p:cNvPr>
          <p:cNvSpPr txBox="1"/>
          <p:nvPr/>
        </p:nvSpPr>
        <p:spPr>
          <a:xfrm>
            <a:off x="2235795" y="5309243"/>
            <a:ext cx="1005840" cy="46628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Joint </a:t>
            </a:r>
            <a:b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Cocktail </a:t>
            </a:r>
            <a:b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(n = 27)</a:t>
            </a:r>
            <a:endParaRPr kumimoji="0" lang="en-US" sz="900" b="0" i="0" u="none" strike="noStrike" kern="1200" cap="none" spc="0" normalizeH="0" baseline="0" noProof="0" dirty="0">
              <a:ln>
                <a:noFill/>
              </a:ln>
              <a:solidFill>
                <a:srgbClr val="3763AF"/>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D2699362-CA5A-CA23-D25A-93EE18BAA481}"/>
              </a:ext>
            </a:extLst>
          </p:cNvPr>
          <p:cNvSpPr txBox="1"/>
          <p:nvPr/>
        </p:nvSpPr>
        <p:spPr>
          <a:xfrm rot="16200000">
            <a:off x="-20818" y="4135844"/>
            <a:ext cx="2011680" cy="246221"/>
          </a:xfrm>
          <a:prstGeom prst="rect">
            <a:avLst/>
          </a:prstGeom>
          <a:ln>
            <a:noFill/>
          </a:ln>
        </p:spPr>
        <p:txBody>
          <a:bodyPr wrap="square" lIns="0" r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5192B">
                    <a:lumMod val="65000"/>
                    <a:lumOff val="35000"/>
                  </a:srgbClr>
                </a:solidFill>
                <a:latin typeface="+mn-lt"/>
                <a:ea typeface="+mn-ea"/>
                <a:cs typeface="+mn-cs"/>
              </a:defRPr>
            </a:pPr>
            <a:r>
              <a:rPr kumimoji="0" lang="en-US" sz="1000" b="1" i="0" u="none" strike="noStrike" kern="1200" cap="none" spc="0" normalizeH="0" baseline="0" noProof="0" dirty="0">
                <a:ln>
                  <a:noFill/>
                </a:ln>
                <a:solidFill>
                  <a:srgbClr val="1E2D3A"/>
                </a:solidFill>
                <a:effectLst/>
                <a:uLnTx/>
                <a:uFillTx/>
                <a:latin typeface="Arial" panose="020B0604020202020204"/>
                <a:ea typeface="+mn-ea"/>
                <a:cs typeface="+mn-cs"/>
              </a:rPr>
              <a:t>Mean Pain Intensity Score (VAS)</a:t>
            </a:r>
            <a:r>
              <a:rPr kumimoji="0" lang="en-US" sz="1000" b="1" i="0" u="none" strike="noStrike" kern="1200" cap="none" spc="0" normalizeH="0" baseline="30000" noProof="0" dirty="0">
                <a:ln>
                  <a:noFill/>
                </a:ln>
                <a:solidFill>
                  <a:srgbClr val="1E2D3A"/>
                </a:solidFill>
                <a:effectLst/>
                <a:uLnTx/>
                <a:uFillTx/>
                <a:latin typeface="Arial" panose="020B0604020202020204"/>
                <a:ea typeface="+mn-ea"/>
                <a:cs typeface="+mn-cs"/>
              </a:rPr>
              <a:t>a</a:t>
            </a:r>
          </a:p>
        </p:txBody>
      </p:sp>
      <p:graphicFrame>
        <p:nvGraphicFramePr>
          <p:cNvPr id="54" name="Chart 53">
            <a:extLst>
              <a:ext uri="{FF2B5EF4-FFF2-40B4-BE49-F238E27FC236}">
                <a16:creationId xmlns:a16="http://schemas.microsoft.com/office/drawing/2014/main" id="{C0FE399D-5FD1-BBA1-7052-56B3A3AE035A}"/>
              </a:ext>
            </a:extLst>
          </p:cNvPr>
          <p:cNvGraphicFramePr/>
          <p:nvPr/>
        </p:nvGraphicFramePr>
        <p:xfrm>
          <a:off x="4130336" y="3204700"/>
          <a:ext cx="2016726" cy="2650033"/>
        </p:xfrm>
        <a:graphic>
          <a:graphicData uri="http://schemas.openxmlformats.org/drawingml/2006/chart">
            <c:chart xmlns:c="http://schemas.openxmlformats.org/drawingml/2006/chart" xmlns:r="http://schemas.openxmlformats.org/officeDocument/2006/relationships" r:id="rId6"/>
          </a:graphicData>
        </a:graphic>
      </p:graphicFrame>
      <p:sp>
        <p:nvSpPr>
          <p:cNvPr id="55" name="TextBox 54">
            <a:extLst>
              <a:ext uri="{FF2B5EF4-FFF2-40B4-BE49-F238E27FC236}">
                <a16:creationId xmlns:a16="http://schemas.microsoft.com/office/drawing/2014/main" id="{B2FDFC08-14E3-B425-22F6-857F3A682AFF}"/>
              </a:ext>
            </a:extLst>
          </p:cNvPr>
          <p:cNvSpPr txBox="1"/>
          <p:nvPr/>
        </p:nvSpPr>
        <p:spPr>
          <a:xfrm rot="16200000">
            <a:off x="2862333" y="4058898"/>
            <a:ext cx="2011680" cy="400110"/>
          </a:xfrm>
          <a:prstGeom prst="rect">
            <a:avLst/>
          </a:prstGeom>
          <a:ln>
            <a:noFill/>
          </a:ln>
        </p:spPr>
        <p:txBody>
          <a:bodyPr wrap="square" lIns="0" r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5192B">
                    <a:lumMod val="65000"/>
                    <a:lumOff val="35000"/>
                  </a:srgbClr>
                </a:solidFill>
                <a:latin typeface="+mn-lt"/>
                <a:ea typeface="+mn-ea"/>
                <a:cs typeface="+mn-cs"/>
              </a:defRPr>
            </a:pPr>
            <a:r>
              <a:rPr kumimoji="0" lang="en-US" sz="1000" b="1" i="0" u="none" strike="noStrike" kern="1200" cap="none" spc="0" normalizeH="0" baseline="0" noProof="0" dirty="0">
                <a:ln>
                  <a:noFill/>
                </a:ln>
                <a:solidFill>
                  <a:srgbClr val="1E2D3A"/>
                </a:solidFill>
                <a:effectLst/>
                <a:uLnTx/>
                <a:uFillTx/>
                <a:latin typeface="Arial" panose="020B0604020202020204"/>
                <a:ea typeface="+mn-ea"/>
                <a:cs typeface="+mn-cs"/>
              </a:rPr>
              <a:t>Postoperative Opioid Consumption (MME/24 Hours)</a:t>
            </a:r>
          </a:p>
        </p:txBody>
      </p:sp>
      <p:sp>
        <p:nvSpPr>
          <p:cNvPr id="56" name="TextBox 55">
            <a:extLst>
              <a:ext uri="{FF2B5EF4-FFF2-40B4-BE49-F238E27FC236}">
                <a16:creationId xmlns:a16="http://schemas.microsoft.com/office/drawing/2014/main" id="{9F6E71E2-C4ED-8310-FE89-AAA5BE2DC933}"/>
              </a:ext>
            </a:extLst>
          </p:cNvPr>
          <p:cNvSpPr txBox="1"/>
          <p:nvPr/>
        </p:nvSpPr>
        <p:spPr>
          <a:xfrm>
            <a:off x="4186083" y="5309243"/>
            <a:ext cx="1306918" cy="59093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ZYNRELEF </a:t>
            </a:r>
            <a:b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400 mg/12 mg + Ropivacaine 50 mg </a:t>
            </a:r>
            <a:b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(n = 29)</a:t>
            </a:r>
            <a:endParaRPr kumimoji="0" lang="en-US" sz="900" b="0" i="0" u="none" strike="noStrike" kern="1200" cap="none" spc="0" normalizeH="0" baseline="0" noProof="0" dirty="0">
              <a:ln>
                <a:noFill/>
              </a:ln>
              <a:solidFill>
                <a:srgbClr val="9A538F"/>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C68B14CE-9269-A71D-5A42-6EA57C6895F3}"/>
              </a:ext>
            </a:extLst>
          </p:cNvPr>
          <p:cNvSpPr txBox="1"/>
          <p:nvPr/>
        </p:nvSpPr>
        <p:spPr>
          <a:xfrm>
            <a:off x="5187240" y="5309243"/>
            <a:ext cx="1005840" cy="46628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Joint </a:t>
            </a:r>
            <a:b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Cocktail </a:t>
            </a:r>
            <a:b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(n = 27)</a:t>
            </a:r>
            <a:endParaRPr kumimoji="0" lang="en-US" sz="900" b="0" i="0" u="none" strike="noStrike" kern="1200" cap="none" spc="0" normalizeH="0" baseline="0" noProof="0" dirty="0">
              <a:ln>
                <a:noFill/>
              </a:ln>
              <a:solidFill>
                <a:srgbClr val="3763AF"/>
              </a:solidFill>
              <a:effectLst/>
              <a:uLnTx/>
              <a:uFillTx/>
              <a:latin typeface="Arial" panose="020B0604020202020204"/>
              <a:ea typeface="+mn-ea"/>
              <a:cs typeface="+mn-cs"/>
            </a:endParaRPr>
          </a:p>
        </p:txBody>
      </p:sp>
      <p:graphicFrame>
        <p:nvGraphicFramePr>
          <p:cNvPr id="58" name="Chart 57">
            <a:extLst>
              <a:ext uri="{FF2B5EF4-FFF2-40B4-BE49-F238E27FC236}">
                <a16:creationId xmlns:a16="http://schemas.microsoft.com/office/drawing/2014/main" id="{F2B13EF1-B693-D548-5ED0-BDA97A776729}"/>
              </a:ext>
            </a:extLst>
          </p:cNvPr>
          <p:cNvGraphicFramePr/>
          <p:nvPr/>
        </p:nvGraphicFramePr>
        <p:xfrm>
          <a:off x="6965131" y="3196370"/>
          <a:ext cx="1982794" cy="2602897"/>
        </p:xfrm>
        <a:graphic>
          <a:graphicData uri="http://schemas.openxmlformats.org/drawingml/2006/chart">
            <c:chart xmlns:c="http://schemas.openxmlformats.org/drawingml/2006/chart" xmlns:r="http://schemas.openxmlformats.org/officeDocument/2006/relationships" r:id="rId7"/>
          </a:graphicData>
        </a:graphic>
      </p:graphicFrame>
      <p:sp>
        <p:nvSpPr>
          <p:cNvPr id="59" name="TextBox 58">
            <a:extLst>
              <a:ext uri="{FF2B5EF4-FFF2-40B4-BE49-F238E27FC236}">
                <a16:creationId xmlns:a16="http://schemas.microsoft.com/office/drawing/2014/main" id="{754BD35F-042B-95AC-1490-EE1E04302E1D}"/>
              </a:ext>
            </a:extLst>
          </p:cNvPr>
          <p:cNvSpPr txBox="1"/>
          <p:nvPr/>
        </p:nvSpPr>
        <p:spPr>
          <a:xfrm rot="16200000">
            <a:off x="5833771" y="4135842"/>
            <a:ext cx="2011680" cy="246221"/>
          </a:xfrm>
          <a:prstGeom prst="rect">
            <a:avLst/>
          </a:prstGeom>
          <a:ln>
            <a:noFill/>
          </a:ln>
        </p:spPr>
        <p:txBody>
          <a:bodyPr wrap="square" lIns="0" r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5192B">
                    <a:lumMod val="65000"/>
                    <a:lumOff val="35000"/>
                  </a:srgbClr>
                </a:solidFill>
                <a:latin typeface="+mn-lt"/>
                <a:ea typeface="+mn-ea"/>
                <a:cs typeface="+mn-cs"/>
              </a:defRPr>
            </a:pPr>
            <a:r>
              <a:rPr kumimoji="0" lang="en-US" sz="1000" b="1" i="0" u="none" strike="noStrike" kern="1200" cap="none" spc="0" normalizeH="0" baseline="0" noProof="0" dirty="0">
                <a:ln>
                  <a:noFill/>
                </a:ln>
                <a:solidFill>
                  <a:srgbClr val="1E2D3A"/>
                </a:solidFill>
                <a:effectLst/>
                <a:uLnTx/>
                <a:uFillTx/>
                <a:latin typeface="Arial" panose="020B0604020202020204"/>
                <a:ea typeface="+mn-ea"/>
                <a:cs typeface="+mn-cs"/>
              </a:rPr>
              <a:t>Length of Stay (Hours)</a:t>
            </a:r>
          </a:p>
        </p:txBody>
      </p:sp>
      <p:sp>
        <p:nvSpPr>
          <p:cNvPr id="60" name="TextBox 59">
            <a:extLst>
              <a:ext uri="{FF2B5EF4-FFF2-40B4-BE49-F238E27FC236}">
                <a16:creationId xmlns:a16="http://schemas.microsoft.com/office/drawing/2014/main" id="{410E0E25-E6BF-ABAF-6F75-D753EEF8F43B}"/>
              </a:ext>
            </a:extLst>
          </p:cNvPr>
          <p:cNvSpPr txBox="1"/>
          <p:nvPr/>
        </p:nvSpPr>
        <p:spPr>
          <a:xfrm>
            <a:off x="7011149" y="5309243"/>
            <a:ext cx="1306918" cy="59093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ZYNRELEF </a:t>
            </a:r>
            <a:b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400 mg/12 mg + Ropivacaine 50 mg </a:t>
            </a:r>
            <a:b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9A538F"/>
                </a:solidFill>
                <a:effectLst/>
                <a:uLnTx/>
                <a:uFillTx/>
                <a:latin typeface="Calibri" panose="020F0502020204030204" pitchFamily="34" charset="0"/>
                <a:ea typeface="+mn-ea"/>
                <a:cs typeface="+mn-cs"/>
              </a:rPr>
              <a:t>(n = 29)</a:t>
            </a:r>
            <a:endParaRPr kumimoji="0" lang="en-US" sz="900" b="0" i="0" u="none" strike="noStrike" kern="1200" cap="none" spc="0" normalizeH="0" baseline="0" noProof="0" dirty="0">
              <a:ln>
                <a:noFill/>
              </a:ln>
              <a:solidFill>
                <a:srgbClr val="9A538F"/>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44C7DBAC-324D-D9FC-2FEB-C663794E8948}"/>
              </a:ext>
            </a:extLst>
          </p:cNvPr>
          <p:cNvSpPr txBox="1"/>
          <p:nvPr/>
        </p:nvSpPr>
        <p:spPr>
          <a:xfrm>
            <a:off x="8012306" y="5309243"/>
            <a:ext cx="1005840" cy="46628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Joint </a:t>
            </a:r>
            <a:b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Cocktail </a:t>
            </a:r>
            <a:b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3763AF"/>
                </a:solidFill>
                <a:effectLst/>
                <a:uLnTx/>
                <a:uFillTx/>
                <a:latin typeface="Calibri" panose="020F0502020204030204" pitchFamily="34" charset="0"/>
                <a:ea typeface="+mn-ea"/>
                <a:cs typeface="+mn-cs"/>
              </a:rPr>
              <a:t>(n = 27)</a:t>
            </a:r>
            <a:endParaRPr kumimoji="0" lang="en-US" sz="900" b="0" i="0" u="none" strike="noStrike" kern="1200" cap="none" spc="0" normalizeH="0" baseline="0" noProof="0" dirty="0">
              <a:ln>
                <a:noFill/>
              </a:ln>
              <a:solidFill>
                <a:srgbClr val="3763AF"/>
              </a:solidFill>
              <a:effectLst/>
              <a:uLnTx/>
              <a:uFillTx/>
              <a:latin typeface="Arial" panose="020B0604020202020204"/>
              <a:ea typeface="+mn-ea"/>
              <a:cs typeface="+mn-cs"/>
            </a:endParaRPr>
          </a:p>
        </p:txBody>
      </p:sp>
      <p:pic>
        <p:nvPicPr>
          <p:cNvPr id="62" name="Picture 61" descr="Icon&#10;&#10;Description automatically generated">
            <a:extLst>
              <a:ext uri="{FF2B5EF4-FFF2-40B4-BE49-F238E27FC236}">
                <a16:creationId xmlns:a16="http://schemas.microsoft.com/office/drawing/2014/main" id="{78658EA0-0205-9414-2818-3B5906070C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569" y="1658447"/>
            <a:ext cx="445697" cy="517973"/>
          </a:xfrm>
          <a:prstGeom prst="rect">
            <a:avLst/>
          </a:prstGeom>
        </p:spPr>
      </p:pic>
      <p:cxnSp>
        <p:nvCxnSpPr>
          <p:cNvPr id="63" name="Straight Connector 62">
            <a:extLst>
              <a:ext uri="{FF2B5EF4-FFF2-40B4-BE49-F238E27FC236}">
                <a16:creationId xmlns:a16="http://schemas.microsoft.com/office/drawing/2014/main" id="{C51DE813-1C25-CA01-3735-052E141B5922}"/>
              </a:ext>
            </a:extLst>
          </p:cNvPr>
          <p:cNvCxnSpPr/>
          <p:nvPr/>
        </p:nvCxnSpPr>
        <p:spPr>
          <a:xfrm>
            <a:off x="3505465" y="1505219"/>
            <a:ext cx="0" cy="402047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C8DB3A1-F732-567E-061B-19374ACBAF50}"/>
              </a:ext>
            </a:extLst>
          </p:cNvPr>
          <p:cNvCxnSpPr/>
          <p:nvPr/>
        </p:nvCxnSpPr>
        <p:spPr>
          <a:xfrm>
            <a:off x="6436811" y="1505219"/>
            <a:ext cx="0" cy="402047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F902EA90-7182-B60E-C016-9867E94EBE02}"/>
              </a:ext>
            </a:extLst>
          </p:cNvPr>
          <p:cNvSpPr/>
          <p:nvPr/>
        </p:nvSpPr>
        <p:spPr>
          <a:xfrm>
            <a:off x="9270035" y="3734971"/>
            <a:ext cx="2921965" cy="269690"/>
          </a:xfrm>
          <a:prstGeom prst="rect">
            <a:avLst/>
          </a:prstGeom>
          <a:solidFill>
            <a:schemeClr val="accent5">
              <a:alpha val="146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TextBox 65">
            <a:extLst>
              <a:ext uri="{FF2B5EF4-FFF2-40B4-BE49-F238E27FC236}">
                <a16:creationId xmlns:a16="http://schemas.microsoft.com/office/drawing/2014/main" id="{8E0F9908-C8C1-EC1B-95F6-14ED097EBDC6}"/>
              </a:ext>
            </a:extLst>
          </p:cNvPr>
          <p:cNvSpPr txBox="1"/>
          <p:nvPr/>
        </p:nvSpPr>
        <p:spPr>
          <a:xfrm>
            <a:off x="9270036" y="1521987"/>
            <a:ext cx="2877235" cy="109260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Primary outcomes: difference in pain scores (VAS) and 24-hour opioid consumption (MME).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All patients were opioid naive and received spinal and regional (adductor canal </a:t>
            </a:r>
            <a:r>
              <a:rPr kumimoji="0" lang="en-US" sz="1000" b="1" i="0" u="none" strike="noStrike" kern="1200" cap="none" spc="0" normalizeH="0" baseline="0" noProof="0" dirty="0" err="1">
                <a:ln>
                  <a:noFill/>
                </a:ln>
                <a:solidFill>
                  <a:srgbClr val="05192B"/>
                </a:solidFill>
                <a:effectLst/>
                <a:uLnTx/>
                <a:uFillTx/>
                <a:latin typeface="Arial" panose="020B0604020202020204"/>
                <a:ea typeface="+mn-ea"/>
                <a:cs typeface="+mn-cs"/>
              </a:rPr>
              <a:t>block</a:t>
            </a:r>
            <a:r>
              <a:rPr kumimoji="0" lang="en-US" sz="1000" b="1" i="0" u="none" strike="noStrike" kern="1200" cap="none" spc="0" normalizeH="0" baseline="30000" noProof="0" dirty="0" err="1">
                <a:ln>
                  <a:noFill/>
                </a:ln>
                <a:solidFill>
                  <a:srgbClr val="05192B"/>
                </a:solidFill>
                <a:effectLst/>
                <a:uLnTx/>
                <a:uFillTx/>
                <a:latin typeface="Arial" panose="020B0604020202020204"/>
                <a:ea typeface="+mn-ea"/>
                <a:cs typeface="+mn-cs"/>
              </a:rPr>
              <a:t>b</a:t>
            </a:r>
            <a:r>
              <a:rPr kumimoji="0" lang="en-US" sz="1000" b="1" i="0" u="none" strike="noStrike" kern="1200" cap="none" spc="0" normalizeH="0" noProof="0" dirty="0">
                <a:ln>
                  <a:noFill/>
                </a:ln>
                <a:solidFill>
                  <a:srgbClr val="05192B"/>
                </a:solidFill>
                <a:effectLst/>
                <a:uLnTx/>
                <a:uFillTx/>
                <a:latin typeface="Arial" panose="020B0604020202020204"/>
                <a:ea typeface="+mn-ea"/>
                <a:cs typeface="+mn-cs"/>
              </a:rPr>
              <a:t>)</a:t>
            </a:r>
            <a:r>
              <a:rPr kumimoji="0" lang="en-US" sz="1000" b="1" i="0" u="none" strike="noStrike" kern="1200" cap="none" spc="0" normalizeH="0" baseline="0" noProof="0" dirty="0">
                <a:ln>
                  <a:noFill/>
                </a:ln>
                <a:solidFill>
                  <a:srgbClr val="05192B"/>
                </a:solidFill>
                <a:effectLst/>
                <a:uLnTx/>
                <a:uFillTx/>
                <a:latin typeface="Arial" panose="020B0604020202020204"/>
                <a:ea typeface="+mn-ea"/>
                <a:cs typeface="+mn-cs"/>
              </a:rPr>
              <a:t> anesthesia as well as a standardized multimodal analgesic regimen.</a:t>
            </a:r>
          </a:p>
        </p:txBody>
      </p:sp>
    </p:spTree>
    <p:extLst>
      <p:ext uri="{BB962C8B-B14F-4D97-AF65-F5344CB8AC3E}">
        <p14:creationId xmlns:p14="http://schemas.microsoft.com/office/powerpoint/2010/main" val="1160219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A51203C-E0FA-6A45-A5ED-EB8EF3D6DB45}"/>
              </a:ext>
            </a:extLst>
          </p:cNvPr>
          <p:cNvPicPr>
            <a:picLocks noChangeAspect="1"/>
          </p:cNvPicPr>
          <p:nvPr/>
        </p:nvPicPr>
        <p:blipFill>
          <a:blip r:embed="rId3">
            <a:extLst>
              <a:ext uri="{28A0092B-C50C-407E-A947-70E740481C1C}">
                <a14:useLocalDpi xmlns:a14="http://schemas.microsoft.com/office/drawing/2010/main" val="0"/>
              </a:ext>
            </a:extLst>
          </a:blip>
          <a:srcRect t="13387" b="13387"/>
          <a:stretch/>
        </p:blipFill>
        <p:spPr>
          <a:xfrm>
            <a:off x="7385241" y="949056"/>
            <a:ext cx="5287165" cy="5013528"/>
          </a:xfrm>
          <a:prstGeom prst="rect">
            <a:avLst/>
          </a:prstGeom>
          <a:effectLst>
            <a:softEdge rad="642937"/>
          </a:effectLst>
        </p:spPr>
      </p:pic>
      <p:sp>
        <p:nvSpPr>
          <p:cNvPr id="7" name="Title 1">
            <a:extLst>
              <a:ext uri="{FF2B5EF4-FFF2-40B4-BE49-F238E27FC236}">
                <a16:creationId xmlns:a16="http://schemas.microsoft.com/office/drawing/2014/main" id="{F1F168E9-8069-4700-B47B-8DB06D7CB1E6}"/>
              </a:ext>
            </a:extLst>
          </p:cNvPr>
          <p:cNvSpPr>
            <a:spLocks noGrp="1"/>
          </p:cNvSpPr>
          <p:nvPr>
            <p:ph type="title"/>
          </p:nvPr>
        </p:nvSpPr>
        <p:spPr>
          <a:xfrm>
            <a:off x="683173" y="469298"/>
            <a:ext cx="9429016" cy="802060"/>
          </a:xfrm>
        </p:spPr>
        <p:txBody>
          <a:bodyPr>
            <a:normAutofit/>
          </a:bodyPr>
          <a:lstStyle/>
          <a:p>
            <a:r>
              <a:rPr lang="en-US" dirty="0"/>
              <a:t>Dosage and Administration </a:t>
            </a:r>
          </a:p>
        </p:txBody>
      </p:sp>
      <p:sp>
        <p:nvSpPr>
          <p:cNvPr id="8" name="Rectangle 7">
            <a:extLst>
              <a:ext uri="{FF2B5EF4-FFF2-40B4-BE49-F238E27FC236}">
                <a16:creationId xmlns:a16="http://schemas.microsoft.com/office/drawing/2014/main" id="{53F5E51F-B686-4758-8657-E875A679627E}"/>
              </a:ext>
            </a:extLst>
          </p:cNvPr>
          <p:cNvSpPr/>
          <p:nvPr/>
        </p:nvSpPr>
        <p:spPr>
          <a:xfrm>
            <a:off x="376318" y="6129222"/>
            <a:ext cx="11206084" cy="338554"/>
          </a:xfrm>
          <a:prstGeom prst="rect">
            <a:avLst/>
          </a:prstGeom>
        </p:spPr>
        <p:txBody>
          <a:bodyPr wrap="square" lIns="45720" rIns="45720" anchor="b" anchorCtr="0">
            <a:spAutoFit/>
          </a:bodyPr>
          <a:lstStyle/>
          <a:p>
            <a:r>
              <a:rPr lang="en-US" sz="800" b="1" dirty="0"/>
              <a:t>References: 1. </a:t>
            </a:r>
            <a:r>
              <a:rPr lang="en-US" sz="800" dirty="0"/>
              <a:t>ZYNRELEF [package insert]. San Diego, CA: Heron Therapeutics Inc; 2021. </a:t>
            </a:r>
            <a:r>
              <a:rPr lang="en-US" sz="800" b="1" dirty="0"/>
              <a:t>2. </a:t>
            </a:r>
            <a:r>
              <a:rPr lang="en-US" sz="800" dirty="0"/>
              <a:t>Viscusi E, Gimbel JS, Pollack RA, et al. </a:t>
            </a:r>
            <a:r>
              <a:rPr lang="en-US" sz="800" i="1" dirty="0"/>
              <a:t>Reg Anesth Pain Med</a:t>
            </a:r>
            <a:r>
              <a:rPr lang="en-US" sz="800" dirty="0"/>
              <a:t>. 2019;44(7):700-706. </a:t>
            </a:r>
            <a:r>
              <a:rPr lang="en-US" sz="800" b="1" dirty="0"/>
              <a:t>3. </a:t>
            </a:r>
            <a:r>
              <a:rPr lang="en-US" sz="800" dirty="0"/>
              <a:t>Lachiewicz PF, Lee G-C, Pollak R, et al. </a:t>
            </a:r>
            <a:r>
              <a:rPr lang="en-US" sz="800" i="1" dirty="0"/>
              <a:t>J Arthroplasty</a:t>
            </a:r>
            <a:r>
              <a:rPr lang="en-US" sz="800" dirty="0"/>
              <a:t>. 2020;35(10):2843-2851.</a:t>
            </a:r>
            <a:endParaRPr lang="en-US" sz="800" b="1" dirty="0"/>
          </a:p>
        </p:txBody>
      </p:sp>
      <p:sp>
        <p:nvSpPr>
          <p:cNvPr id="12" name="Rectangle 11">
            <a:extLst>
              <a:ext uri="{FF2B5EF4-FFF2-40B4-BE49-F238E27FC236}">
                <a16:creationId xmlns:a16="http://schemas.microsoft.com/office/drawing/2014/main" id="{F797CF66-3D63-A34C-B1BA-1798FBAF7A9F}"/>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DOSAGE AND ADMINISTRATION</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486C95BD-828A-F24A-A1B9-88A37B092E7E}"/>
              </a:ext>
            </a:extLst>
          </p:cNvPr>
          <p:cNvSpPr>
            <a:spLocks noGrp="1"/>
          </p:cNvSpPr>
          <p:nvPr>
            <p:ph idx="4294967295"/>
          </p:nvPr>
        </p:nvSpPr>
        <p:spPr>
          <a:xfrm>
            <a:off x="754650" y="1720652"/>
            <a:ext cx="7636995" cy="6103834"/>
          </a:xfrm>
        </p:spPr>
        <p:txBody>
          <a:bodyPr>
            <a:noAutofit/>
          </a:bodyPr>
          <a:lstStyle/>
          <a:p>
            <a:pPr>
              <a:lnSpc>
                <a:spcPct val="100000"/>
              </a:lnSpc>
              <a:buClr>
                <a:schemeClr val="accent2"/>
              </a:buClr>
            </a:pPr>
            <a:r>
              <a:rPr lang="en-US" sz="1500" dirty="0">
                <a:solidFill>
                  <a:schemeClr val="tx1"/>
                </a:solidFill>
              </a:rPr>
              <a:t>Single-dose instillation; applied via a needle-free syringe into the surgical site following final irrigation and suction and prior to suturing</a:t>
            </a:r>
            <a:r>
              <a:rPr lang="en-US" sz="1500" baseline="30000" dirty="0">
                <a:solidFill>
                  <a:schemeClr val="tx1"/>
                </a:solidFill>
              </a:rPr>
              <a:t>1</a:t>
            </a:r>
            <a:endParaRPr lang="en-US" sz="1500" dirty="0">
              <a:solidFill>
                <a:schemeClr val="tx1"/>
              </a:solidFill>
            </a:endParaRPr>
          </a:p>
          <a:p>
            <a:pPr>
              <a:lnSpc>
                <a:spcPct val="100000"/>
              </a:lnSpc>
              <a:buClr>
                <a:schemeClr val="accent2"/>
              </a:buClr>
            </a:pPr>
            <a:r>
              <a:rPr lang="en-US" sz="1500" dirty="0">
                <a:solidFill>
                  <a:schemeClr val="tx1"/>
                </a:solidFill>
              </a:rPr>
              <a:t>Prepare and administer ZYNRELEF using only the components provided in the kit</a:t>
            </a:r>
            <a:r>
              <a:rPr lang="en-US" sz="1500" baseline="30000" dirty="0">
                <a:solidFill>
                  <a:schemeClr val="tx1"/>
                </a:solidFill>
              </a:rPr>
              <a:t>1</a:t>
            </a:r>
            <a:endParaRPr lang="en-US" sz="1500" dirty="0">
              <a:solidFill>
                <a:schemeClr val="tx1"/>
              </a:solidFill>
            </a:endParaRPr>
          </a:p>
          <a:p>
            <a:pPr>
              <a:lnSpc>
                <a:spcPct val="100000"/>
              </a:lnSpc>
              <a:buClr>
                <a:schemeClr val="accent2"/>
              </a:buClr>
            </a:pPr>
            <a:r>
              <a:rPr lang="en-US" sz="1500" b="1" dirty="0">
                <a:solidFill>
                  <a:schemeClr val="tx1"/>
                </a:solidFill>
              </a:rPr>
              <a:t>No mixing with bupivacaine is required to achieve efficacy;</a:t>
            </a:r>
            <a:r>
              <a:rPr lang="en-US" sz="1500" dirty="0">
                <a:solidFill>
                  <a:schemeClr val="tx1"/>
                </a:solidFill>
              </a:rPr>
              <a:t> ZYNRELEF should not be diluted</a:t>
            </a:r>
            <a:r>
              <a:rPr lang="en-US" sz="1500" baseline="30000" dirty="0">
                <a:solidFill>
                  <a:schemeClr val="tx1"/>
                </a:solidFill>
              </a:rPr>
              <a:t>1</a:t>
            </a:r>
            <a:endParaRPr lang="en-US" sz="1500" dirty="0">
              <a:solidFill>
                <a:schemeClr val="tx1"/>
              </a:solidFill>
            </a:endParaRPr>
          </a:p>
          <a:p>
            <a:pPr>
              <a:lnSpc>
                <a:spcPct val="100000"/>
              </a:lnSpc>
              <a:buClr>
                <a:schemeClr val="accent2"/>
              </a:buClr>
            </a:pPr>
            <a:r>
              <a:rPr lang="en-US" sz="1500" dirty="0">
                <a:solidFill>
                  <a:schemeClr val="tx1"/>
                </a:solidFill>
              </a:rPr>
              <a:t>Other local anesthetics can be administered before ZYNRELEF without causing release of the active ingredients all at once.</a:t>
            </a:r>
            <a:r>
              <a:rPr lang="en-US" sz="1500" baseline="30000" dirty="0">
                <a:solidFill>
                  <a:schemeClr val="tx1"/>
                </a:solidFill>
              </a:rPr>
              <a:t>1-3 </a:t>
            </a:r>
            <a:r>
              <a:rPr lang="en-US" sz="1500" dirty="0">
                <a:solidFill>
                  <a:schemeClr val="tx1"/>
                </a:solidFill>
              </a:rPr>
              <a:t>The toxic effects of local anesthetics are additive. Avoid additional use of local anesthetics within 96 hours following administration of ZYNRELEF.</a:t>
            </a:r>
          </a:p>
          <a:p>
            <a:pPr>
              <a:lnSpc>
                <a:spcPct val="100000"/>
              </a:lnSpc>
              <a:buClr>
                <a:schemeClr val="accent2"/>
              </a:buClr>
            </a:pPr>
            <a:r>
              <a:rPr lang="en-US" sz="1500" dirty="0">
                <a:solidFill>
                  <a:schemeClr val="tx1"/>
                </a:solidFill>
              </a:rPr>
              <a:t>The recommended dose is based on the following factors</a:t>
            </a:r>
            <a:r>
              <a:rPr lang="en-US" sz="1500" baseline="30000" dirty="0">
                <a:solidFill>
                  <a:schemeClr val="tx1"/>
                </a:solidFill>
              </a:rPr>
              <a:t>1</a:t>
            </a:r>
            <a:r>
              <a:rPr lang="en-US" sz="1500" dirty="0">
                <a:solidFill>
                  <a:schemeClr val="tx1"/>
                </a:solidFill>
              </a:rPr>
              <a:t>:</a:t>
            </a:r>
          </a:p>
          <a:p>
            <a:pPr lvl="1">
              <a:lnSpc>
                <a:spcPct val="100000"/>
              </a:lnSpc>
              <a:buClr>
                <a:schemeClr val="accent2"/>
              </a:buClr>
              <a:buFont typeface="Arial" panose="020B0604020202020204" pitchFamily="34" charset="0"/>
              <a:buChar char="−"/>
            </a:pPr>
            <a:r>
              <a:rPr lang="en-US" sz="1400" dirty="0">
                <a:solidFill>
                  <a:schemeClr val="tx1"/>
                </a:solidFill>
              </a:rPr>
              <a:t>For foot and ankle surgical procedures, such as bunionectomy: up to 2.3 mL to deliver 60 mg of bupivacaine and 1.8 mg of meloxicam</a:t>
            </a:r>
          </a:p>
          <a:p>
            <a:pPr lvl="1">
              <a:lnSpc>
                <a:spcPct val="100000"/>
              </a:lnSpc>
              <a:buClr>
                <a:schemeClr val="accent2"/>
              </a:buClr>
              <a:buFont typeface="Arial" panose="020B0604020202020204" pitchFamily="34" charset="0"/>
              <a:buChar char="−"/>
            </a:pPr>
            <a:r>
              <a:rPr lang="en-US" sz="1400" dirty="0">
                <a:solidFill>
                  <a:schemeClr val="tx1"/>
                </a:solidFill>
              </a:rPr>
              <a:t>For small-to-medium open abdominal surgical procedures, such as open inguinal herniorrhaphy: up to 10.5 mL to deliver 300 mg of bupivacaine and 9 mg of meloxicam</a:t>
            </a:r>
          </a:p>
          <a:p>
            <a:pPr lvl="1">
              <a:lnSpc>
                <a:spcPct val="100000"/>
              </a:lnSpc>
              <a:buClr>
                <a:schemeClr val="accent2"/>
              </a:buClr>
              <a:buFont typeface="Arial" panose="020B0604020202020204" pitchFamily="34" charset="0"/>
              <a:buChar char="−"/>
            </a:pPr>
            <a:r>
              <a:rPr lang="en-US" sz="1400" dirty="0">
                <a:solidFill>
                  <a:schemeClr val="tx1"/>
                </a:solidFill>
              </a:rPr>
              <a:t>For lower extremity total joint arthroplasty surgical procedures, such as total knee arthroplasty: up to 14 mL to deliver 400 mg of bupivacaine and 12 mg of meloxicam</a:t>
            </a:r>
          </a:p>
        </p:txBody>
      </p:sp>
      <p:sp>
        <p:nvSpPr>
          <p:cNvPr id="9" name="Footer Placeholder 4">
            <a:extLst>
              <a:ext uri="{FF2B5EF4-FFF2-40B4-BE49-F238E27FC236}">
                <a16:creationId xmlns:a16="http://schemas.microsoft.com/office/drawing/2014/main" id="{0E359607-29AF-B243-A028-1B9FD941F89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37488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68AA5C9-D253-1B42-AD5C-9F633B9048B6}"/>
              </a:ext>
            </a:extLst>
          </p:cNvPr>
          <p:cNvPicPr>
            <a:picLocks noChangeAspect="1"/>
          </p:cNvPicPr>
          <p:nvPr/>
        </p:nvPicPr>
        <p:blipFill rotWithShape="1">
          <a:blip r:embed="rId3">
            <a:extLst>
              <a:ext uri="{28A0092B-C50C-407E-A947-70E740481C1C}">
                <a14:useLocalDpi xmlns:a14="http://schemas.microsoft.com/office/drawing/2010/main" val="0"/>
              </a:ext>
            </a:extLst>
          </a:blip>
          <a:srcRect l="11128" t="1798" r="11128" b="6441"/>
          <a:stretch/>
        </p:blipFill>
        <p:spPr>
          <a:xfrm>
            <a:off x="-345259" y="-1"/>
            <a:ext cx="4231642" cy="6467777"/>
          </a:xfrm>
          <a:prstGeom prst="rect">
            <a:avLst/>
          </a:prstGeom>
        </p:spPr>
      </p:pic>
      <p:pic>
        <p:nvPicPr>
          <p:cNvPr id="15" name="Picture 14">
            <a:extLst>
              <a:ext uri="{FF2B5EF4-FFF2-40B4-BE49-F238E27FC236}">
                <a16:creationId xmlns:a16="http://schemas.microsoft.com/office/drawing/2014/main" id="{F6F17151-2828-B645-B27B-9111C20AE887}"/>
              </a:ext>
            </a:extLst>
          </p:cNvPr>
          <p:cNvPicPr>
            <a:picLocks noChangeAspect="1"/>
          </p:cNvPicPr>
          <p:nvPr/>
        </p:nvPicPr>
        <p:blipFill rotWithShape="1">
          <a:blip r:embed="rId4">
            <a:extLst>
              <a:ext uri="{28A0092B-C50C-407E-A947-70E740481C1C}">
                <a14:useLocalDpi xmlns:a14="http://schemas.microsoft.com/office/drawing/2010/main" val="0"/>
              </a:ext>
            </a:extLst>
          </a:blip>
          <a:srcRect l="19898" t="-1975" r="19898" b="11003"/>
          <a:stretch/>
        </p:blipFill>
        <p:spPr>
          <a:xfrm>
            <a:off x="4080410" y="-143527"/>
            <a:ext cx="3445470" cy="6611304"/>
          </a:xfrm>
          <a:prstGeom prst="rect">
            <a:avLst/>
          </a:prstGeom>
        </p:spPr>
      </p:pic>
      <p:sp>
        <p:nvSpPr>
          <p:cNvPr id="2" name="Title 1">
            <a:extLst>
              <a:ext uri="{FF2B5EF4-FFF2-40B4-BE49-F238E27FC236}">
                <a16:creationId xmlns:a16="http://schemas.microsoft.com/office/drawing/2014/main" id="{718CE3C2-8001-4B03-9AD2-BBF39C3BD046}"/>
              </a:ext>
            </a:extLst>
          </p:cNvPr>
          <p:cNvSpPr>
            <a:spLocks noGrp="1"/>
          </p:cNvSpPr>
          <p:nvPr>
            <p:ph type="title"/>
          </p:nvPr>
        </p:nvSpPr>
        <p:spPr>
          <a:xfrm>
            <a:off x="699046" y="347602"/>
            <a:ext cx="10922873" cy="1042403"/>
          </a:xfrm>
        </p:spPr>
        <p:txBody>
          <a:bodyPr/>
          <a:lstStyle/>
          <a:p>
            <a:r>
              <a:rPr lang="en-US" dirty="0"/>
              <a:t>ZYNRELEF Is Available in 2 Volumes</a:t>
            </a:r>
            <a:br>
              <a:rPr lang="en-US" sz="3000" dirty="0"/>
            </a:br>
            <a:r>
              <a:rPr lang="en-US" sz="1600" dirty="0"/>
              <a:t>Suggested Vial Size for Example Procedures</a:t>
            </a:r>
            <a:r>
              <a:rPr lang="en-US" sz="1600" baseline="30000" dirty="0"/>
              <a:t>1,2</a:t>
            </a:r>
          </a:p>
        </p:txBody>
      </p:sp>
      <p:sp>
        <p:nvSpPr>
          <p:cNvPr id="3" name="TextBox 2">
            <a:extLst>
              <a:ext uri="{FF2B5EF4-FFF2-40B4-BE49-F238E27FC236}">
                <a16:creationId xmlns:a16="http://schemas.microsoft.com/office/drawing/2014/main" id="{9923FAE9-ECC1-EB48-9057-EDD2224D2509}"/>
              </a:ext>
            </a:extLst>
          </p:cNvPr>
          <p:cNvSpPr txBox="1"/>
          <p:nvPr/>
        </p:nvSpPr>
        <p:spPr>
          <a:xfrm>
            <a:off x="699046" y="1466337"/>
            <a:ext cx="10592126" cy="523220"/>
          </a:xfrm>
          <a:prstGeom prst="rect">
            <a:avLst/>
          </a:prstGeom>
          <a:noFill/>
        </p:spPr>
        <p:txBody>
          <a:bodyPr wrap="square" lIns="0" rtlCol="0">
            <a:spAutoFit/>
          </a:bodyPr>
          <a:lstStyle/>
          <a:p>
            <a:r>
              <a:rPr lang="en-US" sz="1400" dirty="0"/>
              <a:t>The recommended vial is based on the size of the surgical site and the volume required to cover the tissues within the surgical site that could result in pain generation. Maximum total dose is 400 mg bupivacaine/12 mg meloxicam (14 mL). </a:t>
            </a:r>
          </a:p>
        </p:txBody>
      </p:sp>
      <p:sp>
        <p:nvSpPr>
          <p:cNvPr id="20" name="Rectangle 19">
            <a:extLst>
              <a:ext uri="{FF2B5EF4-FFF2-40B4-BE49-F238E27FC236}">
                <a16:creationId xmlns:a16="http://schemas.microsoft.com/office/drawing/2014/main" id="{7C7D17D2-1369-FC4E-ADBA-3782447982FA}"/>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DOSAGE AND ADMINISTRATION</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7" name="TextBox 16">
            <a:extLst>
              <a:ext uri="{FF2B5EF4-FFF2-40B4-BE49-F238E27FC236}">
                <a16:creationId xmlns:a16="http://schemas.microsoft.com/office/drawing/2014/main" id="{94C1D1DC-547F-DD4F-9AAC-8639BF6BBECB}"/>
              </a:ext>
            </a:extLst>
          </p:cNvPr>
          <p:cNvSpPr txBox="1"/>
          <p:nvPr/>
        </p:nvSpPr>
        <p:spPr>
          <a:xfrm>
            <a:off x="1957279" y="2282784"/>
            <a:ext cx="3734165" cy="18928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Arial" panose="020B0604020202020204"/>
                <a:ea typeface="+mn-ea"/>
                <a:cs typeface="+mn-cs"/>
              </a:rPr>
              <a:t>14-mL Vial Size</a:t>
            </a:r>
          </a:p>
          <a:p>
            <a:pPr lvl="0">
              <a:defRPr/>
            </a:pPr>
            <a:r>
              <a:rPr kumimoji="0" lang="en-US" sz="1400" b="1" i="0" u="none" strike="noStrike" kern="1200" cap="none" spc="0" normalizeH="0" baseline="0" noProof="0" dirty="0">
                <a:ln>
                  <a:noFill/>
                </a:ln>
                <a:solidFill>
                  <a:schemeClr val="accent1"/>
                </a:solidFill>
                <a:effectLst/>
                <a:uLnTx/>
                <a:uFillTx/>
                <a:latin typeface="Arial" panose="020B0604020202020204"/>
                <a:ea typeface="+mn-ea"/>
                <a:cs typeface="+mn-cs"/>
              </a:rPr>
              <a:t>Example Procedures </a:t>
            </a:r>
            <a:br>
              <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rPr>
            </a:br>
            <a:r>
              <a:rPr lang="en-US" sz="1400" dirty="0">
                <a:solidFill>
                  <a:schemeClr val="accent2"/>
                </a:solidFill>
              </a:rPr>
              <a:t>• </a:t>
            </a:r>
            <a:r>
              <a:rPr lang="en-US" sz="1400" dirty="0">
                <a:solidFill>
                  <a:schemeClr val="accent3">
                    <a:lumMod val="50000"/>
                  </a:schemeClr>
                </a:solidFill>
              </a:rPr>
              <a:t>Appendectomy (Open)</a:t>
            </a:r>
          </a:p>
          <a:p>
            <a:pPr lvl="0">
              <a:defRPr/>
            </a:pPr>
            <a:r>
              <a:rPr lang="en-US" sz="1400" dirty="0">
                <a:solidFill>
                  <a:schemeClr val="accent2"/>
                </a:solidFill>
              </a:rPr>
              <a:t>• </a:t>
            </a:r>
            <a:r>
              <a:rPr lang="en-US" sz="1400" dirty="0">
                <a:solidFill>
                  <a:schemeClr val="accent3">
                    <a:lumMod val="50000"/>
                  </a:schemeClr>
                </a:solidFill>
              </a:rPr>
              <a:t>C-Section</a:t>
            </a:r>
          </a:p>
          <a:p>
            <a:r>
              <a:rPr lang="en-US" sz="1400" dirty="0">
                <a:solidFill>
                  <a:schemeClr val="accent2"/>
                </a:solidFill>
              </a:rPr>
              <a:t>• </a:t>
            </a:r>
            <a:r>
              <a:rPr lang="en-US" sz="1400" dirty="0"/>
              <a:t>Herniorrhaphy</a:t>
            </a:r>
            <a:r>
              <a:rPr lang="en-US" sz="1400" baseline="30000" dirty="0">
                <a:solidFill>
                  <a:schemeClr val="accent3">
                    <a:lumMod val="50000"/>
                  </a:schemeClr>
                </a:solidFill>
              </a:rPr>
              <a:t>a</a:t>
            </a:r>
            <a:r>
              <a:rPr lang="en-US" sz="1400" dirty="0"/>
              <a:t> (Open)</a:t>
            </a:r>
            <a:endParaRPr lang="en-US" sz="1400" dirty="0">
              <a:solidFill>
                <a:srgbClr val="FF0000"/>
              </a:solidFill>
            </a:endParaRPr>
          </a:p>
          <a:p>
            <a:r>
              <a:rPr lang="en-US" sz="1400" dirty="0">
                <a:solidFill>
                  <a:schemeClr val="accent2"/>
                </a:solidFill>
              </a:rPr>
              <a:t>• </a:t>
            </a:r>
            <a:r>
              <a:rPr lang="en-US" sz="1400" dirty="0"/>
              <a:t>Hysterectomy (Open)</a:t>
            </a:r>
          </a:p>
          <a:p>
            <a:pPr>
              <a:defRPr/>
            </a:pPr>
            <a:r>
              <a:rPr lang="en-US" sz="1400" dirty="0">
                <a:solidFill>
                  <a:schemeClr val="accent2"/>
                </a:solidFill>
              </a:rPr>
              <a:t>• </a:t>
            </a:r>
            <a:r>
              <a:rPr lang="en-US" sz="1400" dirty="0"/>
              <a:t>Total Hip Arthroplasty </a:t>
            </a:r>
            <a:br>
              <a:rPr lang="en-US" sz="1400" dirty="0"/>
            </a:br>
            <a:r>
              <a:rPr lang="en-US" sz="1400" dirty="0">
                <a:solidFill>
                  <a:schemeClr val="accent2"/>
                </a:solidFill>
              </a:rPr>
              <a:t>• </a:t>
            </a:r>
            <a:r>
              <a:rPr lang="en-US" sz="1400" dirty="0"/>
              <a:t>Total Knee Arthroplasty </a:t>
            </a:r>
          </a:p>
        </p:txBody>
      </p:sp>
      <p:sp>
        <p:nvSpPr>
          <p:cNvPr id="18" name="TextBox 17">
            <a:extLst>
              <a:ext uri="{FF2B5EF4-FFF2-40B4-BE49-F238E27FC236}">
                <a16:creationId xmlns:a16="http://schemas.microsoft.com/office/drawing/2014/main" id="{1B42ADFE-B821-1F4A-8992-C953C7A4C3DB}"/>
              </a:ext>
            </a:extLst>
          </p:cNvPr>
          <p:cNvSpPr txBox="1"/>
          <p:nvPr/>
        </p:nvSpPr>
        <p:spPr>
          <a:xfrm>
            <a:off x="5937837" y="2276768"/>
            <a:ext cx="2715319" cy="2754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Arial" panose="020B0604020202020204"/>
                <a:ea typeface="+mn-ea"/>
                <a:cs typeface="+mn-cs"/>
              </a:rPr>
              <a:t>7-mL Vial Size</a:t>
            </a:r>
          </a:p>
          <a:p>
            <a:pPr lvl="0">
              <a:defRPr/>
            </a:pPr>
            <a:r>
              <a:rPr kumimoji="0" lang="en-US" sz="1400" b="1" i="0" u="none" strike="noStrike" kern="1200" cap="none" spc="0" normalizeH="0" baseline="0" noProof="0" dirty="0">
                <a:ln>
                  <a:noFill/>
                </a:ln>
                <a:solidFill>
                  <a:schemeClr val="accent2"/>
                </a:solidFill>
                <a:effectLst/>
                <a:uLnTx/>
                <a:uFillTx/>
                <a:latin typeface="Arial" panose="020B0604020202020204"/>
                <a:ea typeface="+mn-ea"/>
                <a:cs typeface="+mn-cs"/>
              </a:rPr>
              <a:t>Example Procedures</a:t>
            </a:r>
            <a:br>
              <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rPr>
            </a:br>
            <a:r>
              <a:rPr lang="en-US" sz="1400" dirty="0">
                <a:solidFill>
                  <a:srgbClr val="00AEDA"/>
                </a:solidFill>
              </a:rPr>
              <a:t>• </a:t>
            </a:r>
            <a:r>
              <a:rPr lang="en-US" sz="1400" dirty="0">
                <a:solidFill>
                  <a:srgbClr val="05192B"/>
                </a:solidFill>
              </a:rPr>
              <a:t>Bunionectomy and</a:t>
            </a:r>
          </a:p>
          <a:p>
            <a:pPr lvl="0">
              <a:defRPr/>
            </a:pPr>
            <a:r>
              <a:rPr lang="en-US" sz="1400" dirty="0">
                <a:solidFill>
                  <a:schemeClr val="accent2"/>
                </a:solidFill>
              </a:rPr>
              <a:t>  </a:t>
            </a:r>
            <a:r>
              <a:rPr lang="en-US" sz="1400" dirty="0">
                <a:solidFill>
                  <a:srgbClr val="05192B"/>
                </a:solidFill>
              </a:rPr>
              <a:t>Phalangectomy</a:t>
            </a:r>
          </a:p>
          <a:p>
            <a:pPr>
              <a:defRPr/>
            </a:pPr>
            <a:r>
              <a:rPr kumimoji="0" lang="en-US" sz="1400" b="0" i="0" u="none" strike="noStrike" kern="1200" cap="none" spc="0" normalizeH="0" baseline="0" noProof="0" dirty="0">
                <a:ln>
                  <a:noFill/>
                </a:ln>
                <a:solidFill>
                  <a:srgbClr val="00AEDA"/>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rPr>
              <a:t>Female Sterilization</a:t>
            </a:r>
            <a:br>
              <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rPr>
            </a:br>
            <a:r>
              <a:rPr lang="en-US" sz="1400" dirty="0">
                <a:solidFill>
                  <a:srgbClr val="00AEDA"/>
                </a:solidFill>
              </a:rPr>
              <a:t>• </a:t>
            </a:r>
            <a:r>
              <a:rPr lang="en-US" sz="1400" dirty="0">
                <a:solidFill>
                  <a:srgbClr val="05192B"/>
                </a:solidFill>
              </a:rPr>
              <a:t>Fracture - Foot &amp; Ankle</a:t>
            </a:r>
          </a:p>
          <a:p>
            <a:r>
              <a:rPr lang="en-US" sz="1400" dirty="0">
                <a:solidFill>
                  <a:schemeClr val="accent2"/>
                </a:solidFill>
              </a:rPr>
              <a:t>• </a:t>
            </a:r>
            <a:r>
              <a:rPr lang="en-US" sz="1400" dirty="0"/>
              <a:t>Pelvic Floor Reconstruction</a:t>
            </a:r>
          </a:p>
          <a:p>
            <a:pPr>
              <a:defRPr/>
            </a:pPr>
            <a:r>
              <a:rPr lang="en-US" sz="1400" dirty="0">
                <a:solidFill>
                  <a:schemeClr val="accent2"/>
                </a:solidFill>
              </a:rPr>
              <a:t>• </a:t>
            </a:r>
            <a:r>
              <a:rPr lang="en-US" sz="1400" dirty="0"/>
              <a:t>Stoma Closure/Creation</a:t>
            </a:r>
            <a:br>
              <a:rPr lang="en-US" sz="1400" dirty="0"/>
            </a:br>
            <a:r>
              <a:rPr lang="en-US" sz="1400" dirty="0">
                <a:solidFill>
                  <a:schemeClr val="accent2"/>
                </a:solidFill>
              </a:rPr>
              <a:t>• </a:t>
            </a:r>
            <a:r>
              <a:rPr lang="en-US" sz="1400" dirty="0"/>
              <a:t>Suburethral Sling</a:t>
            </a:r>
          </a:p>
          <a:p>
            <a:pPr>
              <a:defRPr/>
            </a:pPr>
            <a:r>
              <a:rPr lang="en-US" sz="1400" dirty="0">
                <a:solidFill>
                  <a:schemeClr val="accent2"/>
                </a:solidFill>
              </a:rPr>
              <a:t>• </a:t>
            </a:r>
            <a:r>
              <a:rPr lang="en-US" sz="1400" dirty="0"/>
              <a:t>Total Ankle Arthroplasty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endParaRPr>
          </a:p>
          <a:p>
            <a:pPr lvl="0">
              <a:defRPr/>
            </a:pPr>
            <a:endPar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4AB2A5C-F19A-FC45-BED3-C4D42247190A}"/>
              </a:ext>
            </a:extLst>
          </p:cNvPr>
          <p:cNvSpPr txBox="1"/>
          <p:nvPr/>
        </p:nvSpPr>
        <p:spPr>
          <a:xfrm>
            <a:off x="8316139" y="2569200"/>
            <a:ext cx="3396835" cy="2246769"/>
          </a:xfrm>
          <a:prstGeom prst="rect">
            <a:avLst/>
          </a:prstGeom>
          <a:noFill/>
        </p:spPr>
        <p:txBody>
          <a:bodyPr wrap="square" rtlCol="0">
            <a:spAutoFit/>
          </a:bodyPr>
          <a:lstStyle/>
          <a:p>
            <a:pPr>
              <a:defRPr/>
            </a:pPr>
            <a:r>
              <a:rPr lang="en-US" sz="1400" b="1" dirty="0">
                <a:solidFill>
                  <a:srgbClr val="00AEDA"/>
                </a:solidFill>
              </a:rPr>
              <a:t>Small-to-Medium Laparoscopic Extraction Site Example Procedures</a:t>
            </a:r>
            <a:r>
              <a:rPr lang="en-US" sz="1400" b="1" baseline="30000" dirty="0">
                <a:solidFill>
                  <a:srgbClr val="00AEDA"/>
                </a:solidFill>
              </a:rPr>
              <a:t>b</a:t>
            </a:r>
            <a:r>
              <a:rPr lang="en-US" sz="1400" dirty="0">
                <a:solidFill>
                  <a:schemeClr val="accent2"/>
                </a:solidFill>
              </a:rPr>
              <a:t> </a:t>
            </a:r>
          </a:p>
          <a:p>
            <a:pPr>
              <a:defRPr/>
            </a:pPr>
            <a:r>
              <a:rPr lang="en-US" sz="1400" dirty="0">
                <a:solidFill>
                  <a:schemeClr val="accent2"/>
                </a:solidFill>
              </a:rPr>
              <a:t>• </a:t>
            </a:r>
            <a:r>
              <a:rPr lang="en-US" sz="1400" dirty="0"/>
              <a:t>Appendectomy</a:t>
            </a:r>
          </a:p>
          <a:p>
            <a:pPr>
              <a:defRPr/>
            </a:pPr>
            <a:r>
              <a:rPr lang="en-US" sz="1400" dirty="0">
                <a:solidFill>
                  <a:schemeClr val="accent2"/>
                </a:solidFill>
              </a:rPr>
              <a:t>• </a:t>
            </a:r>
            <a:r>
              <a:rPr lang="en-US" sz="1400" dirty="0"/>
              <a:t>Cholecystectomy</a:t>
            </a:r>
          </a:p>
          <a:p>
            <a:pPr>
              <a:defRPr/>
            </a:pPr>
            <a:r>
              <a:rPr lang="en-US" sz="1400" dirty="0">
                <a:solidFill>
                  <a:schemeClr val="accent2"/>
                </a:solidFill>
              </a:rPr>
              <a:t>• </a:t>
            </a:r>
            <a:r>
              <a:rPr lang="en-US" sz="1400" dirty="0"/>
              <a:t>Colon and Small Bowel Resection</a:t>
            </a:r>
          </a:p>
          <a:p>
            <a:pPr>
              <a:defRPr/>
            </a:pPr>
            <a:r>
              <a:rPr lang="en-US" sz="1400" dirty="0">
                <a:solidFill>
                  <a:srgbClr val="00AEDA"/>
                </a:solidFill>
              </a:rPr>
              <a:t>• </a:t>
            </a:r>
            <a:r>
              <a:rPr lang="en-US" sz="1400" dirty="0"/>
              <a:t>Gastrectomy</a:t>
            </a:r>
          </a:p>
          <a:p>
            <a:pPr lvl="0">
              <a:defRPr/>
            </a:pPr>
            <a:r>
              <a:rPr lang="en-US" sz="1400" dirty="0">
                <a:solidFill>
                  <a:schemeClr val="accent2"/>
                </a:solidFill>
              </a:rPr>
              <a:t>• </a:t>
            </a:r>
            <a:r>
              <a:rPr lang="en-US" sz="1400" dirty="0"/>
              <a:t>Hysterectomy </a:t>
            </a:r>
          </a:p>
          <a:p>
            <a:r>
              <a:rPr lang="en-US" sz="1400" dirty="0">
                <a:solidFill>
                  <a:schemeClr val="accent2"/>
                </a:solidFill>
              </a:rPr>
              <a:t>• </a:t>
            </a:r>
            <a:r>
              <a:rPr lang="en-US" sz="1400" dirty="0"/>
              <a:t>Prostatectomy </a:t>
            </a:r>
          </a:p>
          <a:p>
            <a:r>
              <a:rPr lang="en-US" sz="1400" dirty="0">
                <a:solidFill>
                  <a:schemeClr val="accent2"/>
                </a:solidFill>
              </a:rPr>
              <a:t>• </a:t>
            </a:r>
            <a:r>
              <a:rPr lang="en-US" sz="1400" dirty="0">
                <a:solidFill>
                  <a:srgbClr val="05192B"/>
                </a:solidFill>
              </a:rPr>
              <a:t>Roux-en-Y Gastric Bypass</a:t>
            </a:r>
            <a:r>
              <a:rPr lang="en-US" sz="1400" dirty="0"/>
              <a:t>  </a:t>
            </a:r>
          </a:p>
          <a:p>
            <a:pPr lvl="0">
              <a:defRPr/>
            </a:pPr>
            <a:endParaRPr kumimoji="0" lang="en-US" sz="14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4475E00D-EED1-7F4A-9C18-B97AD14932DB}"/>
              </a:ext>
            </a:extLst>
          </p:cNvPr>
          <p:cNvSpPr/>
          <p:nvPr/>
        </p:nvSpPr>
        <p:spPr>
          <a:xfrm>
            <a:off x="376318" y="6052278"/>
            <a:ext cx="11206084" cy="415498"/>
          </a:xfrm>
          <a:prstGeom prst="rect">
            <a:avLst/>
          </a:prstGeom>
        </p:spPr>
        <p:txBody>
          <a:bodyPr wrap="square" lIns="45720" rIns="45720" anchor="b" anchorCtr="0">
            <a:spAutoFit/>
          </a:bodyPr>
          <a:lstStyle/>
          <a:p>
            <a:pPr>
              <a:spcAft>
                <a:spcPts val="600"/>
              </a:spcAft>
              <a:defRPr/>
            </a:pPr>
            <a:r>
              <a:rPr lang="en-US" sz="800" baseline="30000" dirty="0" err="1"/>
              <a:t>a</a:t>
            </a:r>
            <a:r>
              <a:rPr lang="en-US" sz="800" dirty="0" err="1"/>
              <a:t>Includes</a:t>
            </a:r>
            <a:r>
              <a:rPr lang="en-US" sz="800" dirty="0"/>
              <a:t> small-to-medium open hernia repair. </a:t>
            </a:r>
            <a:r>
              <a:rPr lang="en-US" sz="800" baseline="30000" dirty="0"/>
              <a:t>b</a:t>
            </a:r>
            <a:r>
              <a:rPr lang="en-US" sz="800" dirty="0"/>
              <a:t>Extraction site is considered a small-to-medium open abdominal procedure. </a:t>
            </a:r>
          </a:p>
          <a:p>
            <a:pPr>
              <a:spcAft>
                <a:spcPts val="600"/>
              </a:spcAft>
              <a:defRPr/>
            </a:pPr>
            <a:r>
              <a:rPr lang="en-US" sz="800" b="1" dirty="0"/>
              <a:t>References: 1. </a:t>
            </a:r>
            <a:r>
              <a:rPr lang="en-US" sz="800" dirty="0"/>
              <a:t>ZYNRELEF [package insert]. San Diego, CA: Heron Therapeutics Inc; 2021. </a:t>
            </a:r>
            <a:r>
              <a:rPr lang="en-US" sz="800" b="1" dirty="0"/>
              <a:t>2. </a:t>
            </a:r>
            <a:r>
              <a:rPr lang="en-US" sz="800" dirty="0"/>
              <a:t>Data on file. Assessment of dose by procedure. San Diego, CA: Heron Therapeutics Inc; 2018.</a:t>
            </a:r>
            <a:endParaRPr lang="en-US" sz="800" b="1" dirty="0"/>
          </a:p>
        </p:txBody>
      </p:sp>
      <p:sp>
        <p:nvSpPr>
          <p:cNvPr id="16" name="Footer Placeholder 4">
            <a:extLst>
              <a:ext uri="{FF2B5EF4-FFF2-40B4-BE49-F238E27FC236}">
                <a16:creationId xmlns:a16="http://schemas.microsoft.com/office/drawing/2014/main" id="{F2598DF0-00AD-D54B-ADB9-030BE9163EF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19" name="TextBox 18">
            <a:extLst>
              <a:ext uri="{FF2B5EF4-FFF2-40B4-BE49-F238E27FC236}">
                <a16:creationId xmlns:a16="http://schemas.microsoft.com/office/drawing/2014/main" id="{F77ABF09-521B-4EB6-B537-7EDC09A2602C}"/>
              </a:ext>
            </a:extLst>
          </p:cNvPr>
          <p:cNvSpPr txBox="1"/>
          <p:nvPr/>
        </p:nvSpPr>
        <p:spPr>
          <a:xfrm>
            <a:off x="377554" y="5376506"/>
            <a:ext cx="8444953" cy="507831"/>
          </a:xfrm>
          <a:prstGeom prst="rect">
            <a:avLst/>
          </a:prstGeom>
          <a:noFill/>
        </p:spPr>
        <p:txBody>
          <a:bodyPr wrap="square" lIns="0" tIns="0" rIns="0" bIns="0" rtlCol="0" anchor="ctr">
            <a:spAutoFit/>
          </a:bodyPr>
          <a:lstStyle/>
          <a:p>
            <a:pPr>
              <a:spcAft>
                <a:spcPts val="600"/>
              </a:spcAft>
            </a:pPr>
            <a:r>
              <a:rPr lang="en-US" sz="1400" b="1" dirty="0"/>
              <a:t>Limit exposure to articular cartilage due to the potential risk of </a:t>
            </a:r>
            <a:r>
              <a:rPr lang="en-US" sz="1400" b="1" dirty="0" err="1"/>
              <a:t>chondrolysis</a:t>
            </a:r>
            <a:r>
              <a:rPr lang="en-US" sz="1400" b="1" dirty="0"/>
              <a:t>.</a:t>
            </a:r>
          </a:p>
          <a:p>
            <a:r>
              <a:rPr lang="en-US" sz="1400" b="1" dirty="0"/>
              <a:t>Note: Not all procedures listed under each vial size require full contents to cover affected tissues.</a:t>
            </a:r>
            <a:endParaRPr lang="en-US" dirty="0"/>
          </a:p>
        </p:txBody>
      </p:sp>
    </p:spTree>
    <p:extLst>
      <p:ext uri="{BB962C8B-B14F-4D97-AF65-F5344CB8AC3E}">
        <p14:creationId xmlns:p14="http://schemas.microsoft.com/office/powerpoint/2010/main" val="2284984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A5E62-F1F8-1B47-9DBE-03DB1D668115}"/>
              </a:ext>
            </a:extLst>
          </p:cNvPr>
          <p:cNvSpPr>
            <a:spLocks noGrp="1"/>
          </p:cNvSpPr>
          <p:nvPr>
            <p:ph type="title"/>
          </p:nvPr>
        </p:nvSpPr>
        <p:spPr>
          <a:xfrm>
            <a:off x="699046" y="229880"/>
            <a:ext cx="10922873" cy="1042403"/>
          </a:xfrm>
        </p:spPr>
        <p:txBody>
          <a:bodyPr/>
          <a:lstStyle/>
          <a:p>
            <a:r>
              <a:rPr lang="en-US" dirty="0"/>
              <a:t>In Vitro Release Rates of Active Ingredients</a:t>
            </a:r>
            <a:r>
              <a:rPr lang="en-US" baseline="30000" dirty="0"/>
              <a:t>1</a:t>
            </a:r>
          </a:p>
        </p:txBody>
      </p:sp>
      <p:sp>
        <p:nvSpPr>
          <p:cNvPr id="47" name="Rectangle 46">
            <a:extLst>
              <a:ext uri="{FF2B5EF4-FFF2-40B4-BE49-F238E27FC236}">
                <a16:creationId xmlns:a16="http://schemas.microsoft.com/office/drawing/2014/main" id="{1307430A-6DE2-6440-BE81-791BAFF5396B}"/>
              </a:ext>
            </a:extLst>
          </p:cNvPr>
          <p:cNvSpPr/>
          <p:nvPr/>
        </p:nvSpPr>
        <p:spPr>
          <a:xfrm>
            <a:off x="376318" y="6062703"/>
            <a:ext cx="7863673" cy="415498"/>
          </a:xfrm>
          <a:prstGeom prst="rect">
            <a:avLst/>
          </a:prstGeom>
        </p:spPr>
        <p:txBody>
          <a:bodyPr wrap="square" lIns="45720" rIns="45720" anchor="b" anchorCtr="0">
            <a:spAutoFit/>
          </a:bodyPr>
          <a:lstStyle/>
          <a:p>
            <a:pPr>
              <a:spcAft>
                <a:spcPts val="600"/>
              </a:spcAft>
            </a:pPr>
            <a:r>
              <a:rPr lang="en-US" sz="800" b="1" dirty="0"/>
              <a:t>Note:</a:t>
            </a:r>
            <a:r>
              <a:rPr lang="en-US" sz="800" dirty="0"/>
              <a:t> Milligram values extrapolated from in vitro release-rate percentages. ZYNRELEF was assayed in vitro.</a:t>
            </a:r>
          </a:p>
          <a:p>
            <a:pPr>
              <a:spcAft>
                <a:spcPts val="600"/>
              </a:spcAft>
            </a:pPr>
            <a:r>
              <a:rPr lang="en-US" sz="800" b="1" dirty="0"/>
              <a:t>References: 1. </a:t>
            </a:r>
            <a:r>
              <a:rPr lang="en-US" sz="800" dirty="0"/>
              <a:t>Data on file. Summary of biopharmaceutic studies and associated analytical methods. San Diego, CA: Heron Therapeutics Inc; 2018.</a:t>
            </a:r>
          </a:p>
        </p:txBody>
      </p:sp>
      <p:sp>
        <p:nvSpPr>
          <p:cNvPr id="72" name="Rectangle 71">
            <a:extLst>
              <a:ext uri="{FF2B5EF4-FFF2-40B4-BE49-F238E27FC236}">
                <a16:creationId xmlns:a16="http://schemas.microsoft.com/office/drawing/2014/main" id="{543426E9-9FDF-B444-B52D-B4377E7A6E8E}"/>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DOSAGE AND ADMINISTRATION</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graphicFrame>
        <p:nvGraphicFramePr>
          <p:cNvPr id="73" name="Chart 72">
            <a:extLst>
              <a:ext uri="{FF2B5EF4-FFF2-40B4-BE49-F238E27FC236}">
                <a16:creationId xmlns:a16="http://schemas.microsoft.com/office/drawing/2014/main" id="{E2B1096F-664B-D440-8BA5-2056DE49CF54}"/>
              </a:ext>
            </a:extLst>
          </p:cNvPr>
          <p:cNvGraphicFramePr>
            <a:graphicFrameLocks/>
          </p:cNvGraphicFramePr>
          <p:nvPr>
            <p:extLst>
              <p:ext uri="{D42A27DB-BD31-4B8C-83A1-F6EECF244321}">
                <p14:modId xmlns:p14="http://schemas.microsoft.com/office/powerpoint/2010/main" val="3418384119"/>
              </p:ext>
            </p:extLst>
          </p:nvPr>
        </p:nvGraphicFramePr>
        <p:xfrm>
          <a:off x="435952" y="1827914"/>
          <a:ext cx="5295611" cy="4202715"/>
        </p:xfrm>
        <a:graphic>
          <a:graphicData uri="http://schemas.openxmlformats.org/drawingml/2006/chart">
            <c:chart xmlns:c="http://schemas.openxmlformats.org/drawingml/2006/chart" xmlns:r="http://schemas.openxmlformats.org/officeDocument/2006/relationships" r:id="rId3"/>
          </a:graphicData>
        </a:graphic>
      </p:graphicFrame>
      <p:grpSp>
        <p:nvGrpSpPr>
          <p:cNvPr id="74" name="Group 73">
            <a:extLst>
              <a:ext uri="{FF2B5EF4-FFF2-40B4-BE49-F238E27FC236}">
                <a16:creationId xmlns:a16="http://schemas.microsoft.com/office/drawing/2014/main" id="{32D73E8D-4AA0-C34A-A57C-55244A8D0180}"/>
              </a:ext>
            </a:extLst>
          </p:cNvPr>
          <p:cNvGrpSpPr/>
          <p:nvPr/>
        </p:nvGrpSpPr>
        <p:grpSpPr>
          <a:xfrm>
            <a:off x="5562576" y="2281889"/>
            <a:ext cx="373372" cy="3301075"/>
            <a:chOff x="5562576" y="2425955"/>
            <a:chExt cx="373372" cy="3301075"/>
          </a:xfrm>
        </p:grpSpPr>
        <p:sp>
          <p:nvSpPr>
            <p:cNvPr id="75" name="TextBox 74">
              <a:extLst>
                <a:ext uri="{FF2B5EF4-FFF2-40B4-BE49-F238E27FC236}">
                  <a16:creationId xmlns:a16="http://schemas.microsoft.com/office/drawing/2014/main" id="{3FAADF20-D670-B04A-A084-1720D0908084}"/>
                </a:ext>
              </a:extLst>
            </p:cNvPr>
            <p:cNvSpPr txBox="1"/>
            <p:nvPr/>
          </p:nvSpPr>
          <p:spPr>
            <a:xfrm>
              <a:off x="5782060" y="3263993"/>
              <a:ext cx="153888" cy="1660634"/>
            </a:xfrm>
            <a:prstGeom prst="rect">
              <a:avLst/>
            </a:prstGeom>
            <a:noFill/>
          </p:spPr>
          <p:txBody>
            <a:bodyPr vert="vert270" wrap="square" lIns="0" tIns="0" rIns="0" bIns="0" rtlCol="0" anchor="t" anchorCtr="0">
              <a:spAutoFit/>
            </a:bodyPr>
            <a:lstStyle/>
            <a:p>
              <a:pPr algn="ctr"/>
              <a:r>
                <a:rPr lang="en-US" sz="1000" b="1" dirty="0"/>
                <a:t>Bupivacaine Released (%)</a:t>
              </a:r>
            </a:p>
          </p:txBody>
        </p:sp>
        <p:sp>
          <p:nvSpPr>
            <p:cNvPr id="76" name="TextBox 75">
              <a:extLst>
                <a:ext uri="{FF2B5EF4-FFF2-40B4-BE49-F238E27FC236}">
                  <a16:creationId xmlns:a16="http://schemas.microsoft.com/office/drawing/2014/main" id="{150A9D71-D8C7-8446-A787-78DBD45E8BF2}"/>
                </a:ext>
              </a:extLst>
            </p:cNvPr>
            <p:cNvSpPr txBox="1"/>
            <p:nvPr/>
          </p:nvSpPr>
          <p:spPr>
            <a:xfrm>
              <a:off x="5562576" y="5579886"/>
              <a:ext cx="104888" cy="147144"/>
            </a:xfrm>
            <a:prstGeom prst="rect">
              <a:avLst/>
            </a:prstGeom>
            <a:noFill/>
          </p:spPr>
          <p:txBody>
            <a:bodyPr wrap="square" lIns="0" tIns="0" rIns="0" bIns="0" rtlCol="0">
              <a:noAutofit/>
            </a:bodyPr>
            <a:lstStyle/>
            <a:p>
              <a:r>
                <a:rPr lang="en-US" sz="900" dirty="0"/>
                <a:t>0</a:t>
              </a:r>
            </a:p>
          </p:txBody>
        </p:sp>
        <p:sp>
          <p:nvSpPr>
            <p:cNvPr id="77" name="TextBox 76">
              <a:extLst>
                <a:ext uri="{FF2B5EF4-FFF2-40B4-BE49-F238E27FC236}">
                  <a16:creationId xmlns:a16="http://schemas.microsoft.com/office/drawing/2014/main" id="{2E829273-1734-9148-A178-F23EFCC81411}"/>
                </a:ext>
              </a:extLst>
            </p:cNvPr>
            <p:cNvSpPr txBox="1"/>
            <p:nvPr/>
          </p:nvSpPr>
          <p:spPr>
            <a:xfrm>
              <a:off x="5562576" y="2425955"/>
              <a:ext cx="217305" cy="147144"/>
            </a:xfrm>
            <a:prstGeom prst="rect">
              <a:avLst/>
            </a:prstGeom>
            <a:noFill/>
          </p:spPr>
          <p:txBody>
            <a:bodyPr wrap="square" lIns="0" tIns="0" rIns="0" bIns="0" rtlCol="0">
              <a:noAutofit/>
            </a:bodyPr>
            <a:lstStyle/>
            <a:p>
              <a:r>
                <a:rPr lang="en-US" sz="900" dirty="0"/>
                <a:t>100</a:t>
              </a:r>
            </a:p>
          </p:txBody>
        </p:sp>
        <p:sp>
          <p:nvSpPr>
            <p:cNvPr id="78" name="TextBox 77">
              <a:extLst>
                <a:ext uri="{FF2B5EF4-FFF2-40B4-BE49-F238E27FC236}">
                  <a16:creationId xmlns:a16="http://schemas.microsoft.com/office/drawing/2014/main" id="{C5A15DF8-EF00-E843-8231-832458558921}"/>
                </a:ext>
              </a:extLst>
            </p:cNvPr>
            <p:cNvSpPr txBox="1"/>
            <p:nvPr/>
          </p:nvSpPr>
          <p:spPr>
            <a:xfrm>
              <a:off x="5562576" y="2741348"/>
              <a:ext cx="217305" cy="147144"/>
            </a:xfrm>
            <a:prstGeom prst="rect">
              <a:avLst/>
            </a:prstGeom>
            <a:noFill/>
          </p:spPr>
          <p:txBody>
            <a:bodyPr wrap="square" lIns="0" tIns="0" rIns="0" bIns="0" rtlCol="0">
              <a:noAutofit/>
            </a:bodyPr>
            <a:lstStyle/>
            <a:p>
              <a:r>
                <a:rPr lang="en-US" sz="900" dirty="0"/>
                <a:t>90</a:t>
              </a:r>
            </a:p>
          </p:txBody>
        </p:sp>
        <p:sp>
          <p:nvSpPr>
            <p:cNvPr id="79" name="TextBox 78">
              <a:extLst>
                <a:ext uri="{FF2B5EF4-FFF2-40B4-BE49-F238E27FC236}">
                  <a16:creationId xmlns:a16="http://schemas.microsoft.com/office/drawing/2014/main" id="{6B89168A-1873-CB4A-8715-546A7F4A3811}"/>
                </a:ext>
              </a:extLst>
            </p:cNvPr>
            <p:cNvSpPr txBox="1"/>
            <p:nvPr/>
          </p:nvSpPr>
          <p:spPr>
            <a:xfrm>
              <a:off x="5562576" y="3056741"/>
              <a:ext cx="217305" cy="147144"/>
            </a:xfrm>
            <a:prstGeom prst="rect">
              <a:avLst/>
            </a:prstGeom>
            <a:noFill/>
          </p:spPr>
          <p:txBody>
            <a:bodyPr wrap="square" lIns="0" tIns="0" rIns="0" bIns="0" rtlCol="0">
              <a:noAutofit/>
            </a:bodyPr>
            <a:lstStyle/>
            <a:p>
              <a:r>
                <a:rPr lang="en-US" sz="900" dirty="0"/>
                <a:t>80</a:t>
              </a:r>
            </a:p>
          </p:txBody>
        </p:sp>
        <p:sp>
          <p:nvSpPr>
            <p:cNvPr id="80" name="TextBox 79">
              <a:extLst>
                <a:ext uri="{FF2B5EF4-FFF2-40B4-BE49-F238E27FC236}">
                  <a16:creationId xmlns:a16="http://schemas.microsoft.com/office/drawing/2014/main" id="{76D2FD55-641E-574B-B4D5-9D584DB4B382}"/>
                </a:ext>
              </a:extLst>
            </p:cNvPr>
            <p:cNvSpPr txBox="1"/>
            <p:nvPr/>
          </p:nvSpPr>
          <p:spPr>
            <a:xfrm>
              <a:off x="5562576" y="3372134"/>
              <a:ext cx="217305" cy="147144"/>
            </a:xfrm>
            <a:prstGeom prst="rect">
              <a:avLst/>
            </a:prstGeom>
            <a:noFill/>
          </p:spPr>
          <p:txBody>
            <a:bodyPr wrap="square" lIns="0" tIns="0" rIns="0" bIns="0" rtlCol="0">
              <a:noAutofit/>
            </a:bodyPr>
            <a:lstStyle/>
            <a:p>
              <a:r>
                <a:rPr lang="en-US" sz="900" dirty="0"/>
                <a:t>70</a:t>
              </a:r>
            </a:p>
          </p:txBody>
        </p:sp>
        <p:sp>
          <p:nvSpPr>
            <p:cNvPr id="81" name="TextBox 80">
              <a:extLst>
                <a:ext uri="{FF2B5EF4-FFF2-40B4-BE49-F238E27FC236}">
                  <a16:creationId xmlns:a16="http://schemas.microsoft.com/office/drawing/2014/main" id="{70D952AB-6D29-8742-A196-15F16A3A9F2B}"/>
                </a:ext>
              </a:extLst>
            </p:cNvPr>
            <p:cNvSpPr txBox="1"/>
            <p:nvPr/>
          </p:nvSpPr>
          <p:spPr>
            <a:xfrm>
              <a:off x="5562576" y="3687527"/>
              <a:ext cx="217305" cy="147144"/>
            </a:xfrm>
            <a:prstGeom prst="rect">
              <a:avLst/>
            </a:prstGeom>
            <a:noFill/>
          </p:spPr>
          <p:txBody>
            <a:bodyPr wrap="square" lIns="0" tIns="0" rIns="0" bIns="0" rtlCol="0">
              <a:noAutofit/>
            </a:bodyPr>
            <a:lstStyle/>
            <a:p>
              <a:r>
                <a:rPr lang="en-US" sz="900" dirty="0"/>
                <a:t>60</a:t>
              </a:r>
            </a:p>
          </p:txBody>
        </p:sp>
        <p:sp>
          <p:nvSpPr>
            <p:cNvPr id="82" name="TextBox 81">
              <a:extLst>
                <a:ext uri="{FF2B5EF4-FFF2-40B4-BE49-F238E27FC236}">
                  <a16:creationId xmlns:a16="http://schemas.microsoft.com/office/drawing/2014/main" id="{1CA24277-A8D4-7949-BEB6-94A030FE6C6B}"/>
                </a:ext>
              </a:extLst>
            </p:cNvPr>
            <p:cNvSpPr txBox="1"/>
            <p:nvPr/>
          </p:nvSpPr>
          <p:spPr>
            <a:xfrm>
              <a:off x="5562576" y="4002920"/>
              <a:ext cx="217305" cy="147144"/>
            </a:xfrm>
            <a:prstGeom prst="rect">
              <a:avLst/>
            </a:prstGeom>
            <a:noFill/>
          </p:spPr>
          <p:txBody>
            <a:bodyPr wrap="square" lIns="0" tIns="0" rIns="0" bIns="0" rtlCol="0">
              <a:noAutofit/>
            </a:bodyPr>
            <a:lstStyle/>
            <a:p>
              <a:r>
                <a:rPr lang="en-US" sz="900" dirty="0"/>
                <a:t>50</a:t>
              </a:r>
            </a:p>
          </p:txBody>
        </p:sp>
        <p:sp>
          <p:nvSpPr>
            <p:cNvPr id="83" name="TextBox 82">
              <a:extLst>
                <a:ext uri="{FF2B5EF4-FFF2-40B4-BE49-F238E27FC236}">
                  <a16:creationId xmlns:a16="http://schemas.microsoft.com/office/drawing/2014/main" id="{B0CB8510-D050-524C-ACBB-8D92049C4431}"/>
                </a:ext>
              </a:extLst>
            </p:cNvPr>
            <p:cNvSpPr txBox="1"/>
            <p:nvPr/>
          </p:nvSpPr>
          <p:spPr>
            <a:xfrm>
              <a:off x="5562576" y="4318313"/>
              <a:ext cx="217305" cy="147144"/>
            </a:xfrm>
            <a:prstGeom prst="rect">
              <a:avLst/>
            </a:prstGeom>
            <a:noFill/>
          </p:spPr>
          <p:txBody>
            <a:bodyPr wrap="square" lIns="0" tIns="0" rIns="0" bIns="0" rtlCol="0">
              <a:noAutofit/>
            </a:bodyPr>
            <a:lstStyle/>
            <a:p>
              <a:r>
                <a:rPr lang="en-US" sz="900" dirty="0"/>
                <a:t>40</a:t>
              </a:r>
            </a:p>
          </p:txBody>
        </p:sp>
        <p:sp>
          <p:nvSpPr>
            <p:cNvPr id="114" name="TextBox 113">
              <a:extLst>
                <a:ext uri="{FF2B5EF4-FFF2-40B4-BE49-F238E27FC236}">
                  <a16:creationId xmlns:a16="http://schemas.microsoft.com/office/drawing/2014/main" id="{042980C9-2BED-A547-B663-76AA27379994}"/>
                </a:ext>
              </a:extLst>
            </p:cNvPr>
            <p:cNvSpPr txBox="1"/>
            <p:nvPr/>
          </p:nvSpPr>
          <p:spPr>
            <a:xfrm>
              <a:off x="5562576" y="4633706"/>
              <a:ext cx="217305" cy="147144"/>
            </a:xfrm>
            <a:prstGeom prst="rect">
              <a:avLst/>
            </a:prstGeom>
            <a:noFill/>
          </p:spPr>
          <p:txBody>
            <a:bodyPr wrap="square" lIns="0" tIns="0" rIns="0" bIns="0" rtlCol="0">
              <a:noAutofit/>
            </a:bodyPr>
            <a:lstStyle/>
            <a:p>
              <a:r>
                <a:rPr lang="en-US" sz="900" dirty="0"/>
                <a:t>30</a:t>
              </a:r>
            </a:p>
          </p:txBody>
        </p:sp>
        <p:sp>
          <p:nvSpPr>
            <p:cNvPr id="115" name="TextBox 114">
              <a:extLst>
                <a:ext uri="{FF2B5EF4-FFF2-40B4-BE49-F238E27FC236}">
                  <a16:creationId xmlns:a16="http://schemas.microsoft.com/office/drawing/2014/main" id="{991FC3AF-845C-C347-9113-2DCE46156A5F}"/>
                </a:ext>
              </a:extLst>
            </p:cNvPr>
            <p:cNvSpPr txBox="1"/>
            <p:nvPr/>
          </p:nvSpPr>
          <p:spPr>
            <a:xfrm>
              <a:off x="5562576" y="4949099"/>
              <a:ext cx="217305" cy="147144"/>
            </a:xfrm>
            <a:prstGeom prst="rect">
              <a:avLst/>
            </a:prstGeom>
            <a:noFill/>
          </p:spPr>
          <p:txBody>
            <a:bodyPr wrap="square" lIns="0" tIns="0" rIns="0" bIns="0" rtlCol="0">
              <a:noAutofit/>
            </a:bodyPr>
            <a:lstStyle/>
            <a:p>
              <a:r>
                <a:rPr lang="en-US" sz="900" dirty="0"/>
                <a:t>20</a:t>
              </a:r>
            </a:p>
          </p:txBody>
        </p:sp>
        <p:sp>
          <p:nvSpPr>
            <p:cNvPr id="116" name="TextBox 115">
              <a:extLst>
                <a:ext uri="{FF2B5EF4-FFF2-40B4-BE49-F238E27FC236}">
                  <a16:creationId xmlns:a16="http://schemas.microsoft.com/office/drawing/2014/main" id="{77BC2B7E-5940-6D4A-ADD8-3BD31598FA20}"/>
                </a:ext>
              </a:extLst>
            </p:cNvPr>
            <p:cNvSpPr txBox="1"/>
            <p:nvPr/>
          </p:nvSpPr>
          <p:spPr>
            <a:xfrm>
              <a:off x="5562576" y="5264492"/>
              <a:ext cx="217305" cy="147144"/>
            </a:xfrm>
            <a:prstGeom prst="rect">
              <a:avLst/>
            </a:prstGeom>
            <a:noFill/>
          </p:spPr>
          <p:txBody>
            <a:bodyPr wrap="square" lIns="0" tIns="0" rIns="0" bIns="0" rtlCol="0">
              <a:noAutofit/>
            </a:bodyPr>
            <a:lstStyle/>
            <a:p>
              <a:r>
                <a:rPr lang="en-US" sz="900" dirty="0"/>
                <a:t>10</a:t>
              </a:r>
            </a:p>
          </p:txBody>
        </p:sp>
      </p:grpSp>
      <p:sp>
        <p:nvSpPr>
          <p:cNvPr id="117" name="TextBox 116">
            <a:extLst>
              <a:ext uri="{FF2B5EF4-FFF2-40B4-BE49-F238E27FC236}">
                <a16:creationId xmlns:a16="http://schemas.microsoft.com/office/drawing/2014/main" id="{D819C939-48B9-9E48-9C65-7D080D7D6117}"/>
              </a:ext>
            </a:extLst>
          </p:cNvPr>
          <p:cNvSpPr txBox="1"/>
          <p:nvPr/>
        </p:nvSpPr>
        <p:spPr>
          <a:xfrm>
            <a:off x="842298" y="1912287"/>
            <a:ext cx="4720030" cy="276999"/>
          </a:xfrm>
          <a:prstGeom prst="rect">
            <a:avLst/>
          </a:prstGeom>
          <a:noFill/>
        </p:spPr>
        <p:txBody>
          <a:bodyPr wrap="square" lIns="0" tIns="0" rIns="0" bIns="0" rtlCol="0">
            <a:spAutoFit/>
          </a:bodyPr>
          <a:lstStyle/>
          <a:p>
            <a:pPr lvl="0" algn="ctr">
              <a:defRPr/>
            </a:pPr>
            <a:r>
              <a:rPr lang="en-US" b="1" dirty="0"/>
              <a:t>Bupivacaine 400 mg from ZYNRELEF</a:t>
            </a:r>
            <a:endParaRPr kumimoji="0" lang="en-US" sz="1800" b="1" i="0" u="none" strike="noStrike" kern="1200" cap="none" spc="0" normalizeH="0" baseline="0" noProof="0" dirty="0">
              <a:ln>
                <a:noFill/>
              </a:ln>
              <a:effectLst/>
              <a:uLnTx/>
              <a:uFillTx/>
              <a:latin typeface="Arial"/>
              <a:ea typeface="+mn-ea"/>
              <a:cs typeface="+mn-cs"/>
            </a:endParaRPr>
          </a:p>
        </p:txBody>
      </p:sp>
      <p:grpSp>
        <p:nvGrpSpPr>
          <p:cNvPr id="118" name="Group 117">
            <a:extLst>
              <a:ext uri="{FF2B5EF4-FFF2-40B4-BE49-F238E27FC236}">
                <a16:creationId xmlns:a16="http://schemas.microsoft.com/office/drawing/2014/main" id="{CD44F23E-E9F3-1E4E-9292-5A18B5557B54}"/>
              </a:ext>
            </a:extLst>
          </p:cNvPr>
          <p:cNvGrpSpPr/>
          <p:nvPr/>
        </p:nvGrpSpPr>
        <p:grpSpPr>
          <a:xfrm>
            <a:off x="1743757" y="4599381"/>
            <a:ext cx="110941" cy="110941"/>
            <a:chOff x="1375697" y="4953382"/>
            <a:chExt cx="110941" cy="110941"/>
          </a:xfrm>
        </p:grpSpPr>
        <p:sp>
          <p:nvSpPr>
            <p:cNvPr id="119" name="Oval 118">
              <a:extLst>
                <a:ext uri="{FF2B5EF4-FFF2-40B4-BE49-F238E27FC236}">
                  <a16:creationId xmlns:a16="http://schemas.microsoft.com/office/drawing/2014/main" id="{4E37E351-F795-EA4C-9B18-28C1AAD2959F}"/>
                </a:ext>
              </a:extLst>
            </p:cNvPr>
            <p:cNvSpPr/>
            <p:nvPr/>
          </p:nvSpPr>
          <p:spPr>
            <a:xfrm>
              <a:off x="1375697" y="4953382"/>
              <a:ext cx="110941" cy="1109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B443904E-8706-E546-AC96-B6FB1A52E272}"/>
                </a:ext>
              </a:extLst>
            </p:cNvPr>
            <p:cNvSpPr/>
            <p:nvPr/>
          </p:nvSpPr>
          <p:spPr>
            <a:xfrm>
              <a:off x="1398802" y="4976487"/>
              <a:ext cx="64729" cy="64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 name="Group 120">
            <a:extLst>
              <a:ext uri="{FF2B5EF4-FFF2-40B4-BE49-F238E27FC236}">
                <a16:creationId xmlns:a16="http://schemas.microsoft.com/office/drawing/2014/main" id="{3CE8787F-27D5-CC4F-83E3-17E50C26CEAF}"/>
              </a:ext>
            </a:extLst>
          </p:cNvPr>
          <p:cNvGrpSpPr/>
          <p:nvPr/>
        </p:nvGrpSpPr>
        <p:grpSpPr>
          <a:xfrm>
            <a:off x="5418007" y="2516203"/>
            <a:ext cx="110941" cy="110941"/>
            <a:chOff x="5057789" y="2466770"/>
            <a:chExt cx="110941" cy="110941"/>
          </a:xfrm>
        </p:grpSpPr>
        <p:sp>
          <p:nvSpPr>
            <p:cNvPr id="122" name="Oval 121">
              <a:extLst>
                <a:ext uri="{FF2B5EF4-FFF2-40B4-BE49-F238E27FC236}">
                  <a16:creationId xmlns:a16="http://schemas.microsoft.com/office/drawing/2014/main" id="{A3DC3E1D-144A-8D4E-BF26-59E632F03FE4}"/>
                </a:ext>
              </a:extLst>
            </p:cNvPr>
            <p:cNvSpPr/>
            <p:nvPr/>
          </p:nvSpPr>
          <p:spPr>
            <a:xfrm>
              <a:off x="5057789" y="2466770"/>
              <a:ext cx="110941" cy="1109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58761B7E-5116-004A-A643-57F45FD40129}"/>
                </a:ext>
              </a:extLst>
            </p:cNvPr>
            <p:cNvSpPr/>
            <p:nvPr/>
          </p:nvSpPr>
          <p:spPr>
            <a:xfrm>
              <a:off x="5080894" y="2489875"/>
              <a:ext cx="64729" cy="64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 name="Group 123">
            <a:extLst>
              <a:ext uri="{FF2B5EF4-FFF2-40B4-BE49-F238E27FC236}">
                <a16:creationId xmlns:a16="http://schemas.microsoft.com/office/drawing/2014/main" id="{586009E3-8EFB-444E-A948-533CB89DFBFB}"/>
              </a:ext>
            </a:extLst>
          </p:cNvPr>
          <p:cNvGrpSpPr/>
          <p:nvPr/>
        </p:nvGrpSpPr>
        <p:grpSpPr>
          <a:xfrm>
            <a:off x="3952349" y="2894913"/>
            <a:ext cx="110941" cy="110941"/>
            <a:chOff x="3590139" y="2943180"/>
            <a:chExt cx="110941" cy="110941"/>
          </a:xfrm>
        </p:grpSpPr>
        <p:sp>
          <p:nvSpPr>
            <p:cNvPr id="125" name="Oval 124">
              <a:extLst>
                <a:ext uri="{FF2B5EF4-FFF2-40B4-BE49-F238E27FC236}">
                  <a16:creationId xmlns:a16="http://schemas.microsoft.com/office/drawing/2014/main" id="{CA4C7334-A921-744E-AC69-DE0A7687F84B}"/>
                </a:ext>
              </a:extLst>
            </p:cNvPr>
            <p:cNvSpPr/>
            <p:nvPr/>
          </p:nvSpPr>
          <p:spPr>
            <a:xfrm>
              <a:off x="3590139" y="2943180"/>
              <a:ext cx="110941" cy="1109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A4803B23-9328-A34F-A020-B9B25101140D}"/>
                </a:ext>
              </a:extLst>
            </p:cNvPr>
            <p:cNvSpPr/>
            <p:nvPr/>
          </p:nvSpPr>
          <p:spPr>
            <a:xfrm>
              <a:off x="3613244" y="2966285"/>
              <a:ext cx="64729" cy="64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7" name="Straight Connector 126">
            <a:extLst>
              <a:ext uri="{FF2B5EF4-FFF2-40B4-BE49-F238E27FC236}">
                <a16:creationId xmlns:a16="http://schemas.microsoft.com/office/drawing/2014/main" id="{677CC0CD-86BD-6349-9F9C-1B5A65E61901}"/>
              </a:ext>
            </a:extLst>
          </p:cNvPr>
          <p:cNvCxnSpPr>
            <a:cxnSpLocks/>
          </p:cNvCxnSpPr>
          <p:nvPr/>
        </p:nvCxnSpPr>
        <p:spPr>
          <a:xfrm>
            <a:off x="1854698" y="4654850"/>
            <a:ext cx="1393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2F18232C-9219-0D47-BF4D-3D6AAA4725AF}"/>
              </a:ext>
            </a:extLst>
          </p:cNvPr>
          <p:cNvCxnSpPr>
            <a:cxnSpLocks/>
          </p:cNvCxnSpPr>
          <p:nvPr/>
        </p:nvCxnSpPr>
        <p:spPr>
          <a:xfrm>
            <a:off x="2591298" y="3873800"/>
            <a:ext cx="1393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29" name="Straight Connector 128">
            <a:extLst>
              <a:ext uri="{FF2B5EF4-FFF2-40B4-BE49-F238E27FC236}">
                <a16:creationId xmlns:a16="http://schemas.microsoft.com/office/drawing/2014/main" id="{4C10A70E-5104-5646-A847-5F73B76C3C88}"/>
              </a:ext>
            </a:extLst>
          </p:cNvPr>
          <p:cNvCxnSpPr>
            <a:cxnSpLocks/>
          </p:cNvCxnSpPr>
          <p:nvPr/>
        </p:nvCxnSpPr>
        <p:spPr>
          <a:xfrm>
            <a:off x="3548270" y="2950443"/>
            <a:ext cx="404079"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6C0D17D2-C3C5-0A4F-9A60-4F9312B94D23}"/>
              </a:ext>
            </a:extLst>
          </p:cNvPr>
          <p:cNvCxnSpPr>
            <a:cxnSpLocks/>
          </p:cNvCxnSpPr>
          <p:nvPr/>
        </p:nvCxnSpPr>
        <p:spPr>
          <a:xfrm>
            <a:off x="4470127" y="2571672"/>
            <a:ext cx="94788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57" name="Group 156">
            <a:extLst>
              <a:ext uri="{FF2B5EF4-FFF2-40B4-BE49-F238E27FC236}">
                <a16:creationId xmlns:a16="http://schemas.microsoft.com/office/drawing/2014/main" id="{F1072F34-E7B6-214A-A264-C10DDC61F9BE}"/>
              </a:ext>
            </a:extLst>
          </p:cNvPr>
          <p:cNvGrpSpPr/>
          <p:nvPr/>
        </p:nvGrpSpPr>
        <p:grpSpPr>
          <a:xfrm>
            <a:off x="2480357" y="3818331"/>
            <a:ext cx="110941" cy="110941"/>
            <a:chOff x="1375697" y="4953382"/>
            <a:chExt cx="110941" cy="110941"/>
          </a:xfrm>
        </p:grpSpPr>
        <p:sp>
          <p:nvSpPr>
            <p:cNvPr id="158" name="Oval 157">
              <a:extLst>
                <a:ext uri="{FF2B5EF4-FFF2-40B4-BE49-F238E27FC236}">
                  <a16:creationId xmlns:a16="http://schemas.microsoft.com/office/drawing/2014/main" id="{23992A41-3F37-5F4F-A178-1C3836A094F3}"/>
                </a:ext>
              </a:extLst>
            </p:cNvPr>
            <p:cNvSpPr/>
            <p:nvPr/>
          </p:nvSpPr>
          <p:spPr>
            <a:xfrm>
              <a:off x="1375697" y="4953382"/>
              <a:ext cx="110941" cy="1109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8B4E8574-4081-184D-9390-2AAAEFBC5325}"/>
                </a:ext>
              </a:extLst>
            </p:cNvPr>
            <p:cNvSpPr/>
            <p:nvPr/>
          </p:nvSpPr>
          <p:spPr>
            <a:xfrm>
              <a:off x="1398802" y="4976487"/>
              <a:ext cx="64729" cy="64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4" name="Chart 63">
            <a:extLst>
              <a:ext uri="{FF2B5EF4-FFF2-40B4-BE49-F238E27FC236}">
                <a16:creationId xmlns:a16="http://schemas.microsoft.com/office/drawing/2014/main" id="{E7346724-7ADB-794E-80FB-48306FCC8295}"/>
              </a:ext>
            </a:extLst>
          </p:cNvPr>
          <p:cNvGraphicFramePr>
            <a:graphicFrameLocks/>
          </p:cNvGraphicFramePr>
          <p:nvPr>
            <p:extLst>
              <p:ext uri="{D42A27DB-BD31-4B8C-83A1-F6EECF244321}">
                <p14:modId xmlns:p14="http://schemas.microsoft.com/office/powerpoint/2010/main" val="285260049"/>
              </p:ext>
            </p:extLst>
          </p:nvPr>
        </p:nvGraphicFramePr>
        <p:xfrm>
          <a:off x="6331768" y="1658489"/>
          <a:ext cx="5065382" cy="4460885"/>
        </p:xfrm>
        <a:graphic>
          <a:graphicData uri="http://schemas.openxmlformats.org/drawingml/2006/chart">
            <c:chart xmlns:c="http://schemas.openxmlformats.org/drawingml/2006/chart" xmlns:r="http://schemas.openxmlformats.org/officeDocument/2006/relationships" r:id="rId4"/>
          </a:graphicData>
        </a:graphic>
      </p:graphicFrame>
      <p:grpSp>
        <p:nvGrpSpPr>
          <p:cNvPr id="65" name="Group 64">
            <a:extLst>
              <a:ext uri="{FF2B5EF4-FFF2-40B4-BE49-F238E27FC236}">
                <a16:creationId xmlns:a16="http://schemas.microsoft.com/office/drawing/2014/main" id="{18565F3B-0430-9342-8E7B-D3114ED2E643}"/>
              </a:ext>
            </a:extLst>
          </p:cNvPr>
          <p:cNvGrpSpPr/>
          <p:nvPr/>
        </p:nvGrpSpPr>
        <p:grpSpPr>
          <a:xfrm>
            <a:off x="11203199" y="2281889"/>
            <a:ext cx="373372" cy="3301075"/>
            <a:chOff x="5562576" y="2425955"/>
            <a:chExt cx="373372" cy="3301075"/>
          </a:xfrm>
        </p:grpSpPr>
        <p:sp>
          <p:nvSpPr>
            <p:cNvPr id="66" name="TextBox 65">
              <a:extLst>
                <a:ext uri="{FF2B5EF4-FFF2-40B4-BE49-F238E27FC236}">
                  <a16:creationId xmlns:a16="http://schemas.microsoft.com/office/drawing/2014/main" id="{DED8147E-5FEA-0B47-8BD5-9C39ED44D15E}"/>
                </a:ext>
              </a:extLst>
            </p:cNvPr>
            <p:cNvSpPr txBox="1"/>
            <p:nvPr/>
          </p:nvSpPr>
          <p:spPr>
            <a:xfrm>
              <a:off x="5782060" y="3263993"/>
              <a:ext cx="153888" cy="1660634"/>
            </a:xfrm>
            <a:prstGeom prst="rect">
              <a:avLst/>
            </a:prstGeom>
            <a:noFill/>
          </p:spPr>
          <p:txBody>
            <a:bodyPr vert="vert270" wrap="square" lIns="0" tIns="0" rIns="0" bIns="0" rtlCol="0" anchor="t" anchorCtr="0">
              <a:spAutoFit/>
            </a:bodyPr>
            <a:lstStyle/>
            <a:p>
              <a:pPr algn="ctr"/>
              <a:r>
                <a:rPr lang="en-US" sz="1000" b="1" dirty="0"/>
                <a:t>Meloxicam Released (%)</a:t>
              </a:r>
            </a:p>
          </p:txBody>
        </p:sp>
        <p:sp>
          <p:nvSpPr>
            <p:cNvPr id="67" name="TextBox 66">
              <a:extLst>
                <a:ext uri="{FF2B5EF4-FFF2-40B4-BE49-F238E27FC236}">
                  <a16:creationId xmlns:a16="http://schemas.microsoft.com/office/drawing/2014/main" id="{89807190-46FC-3540-ACAB-F3DC08AA5BB0}"/>
                </a:ext>
              </a:extLst>
            </p:cNvPr>
            <p:cNvSpPr txBox="1"/>
            <p:nvPr/>
          </p:nvSpPr>
          <p:spPr>
            <a:xfrm>
              <a:off x="5562576" y="5579886"/>
              <a:ext cx="104888" cy="147144"/>
            </a:xfrm>
            <a:prstGeom prst="rect">
              <a:avLst/>
            </a:prstGeom>
            <a:noFill/>
          </p:spPr>
          <p:txBody>
            <a:bodyPr wrap="square" lIns="0" tIns="0" rIns="0" bIns="0" rtlCol="0">
              <a:noAutofit/>
            </a:bodyPr>
            <a:lstStyle/>
            <a:p>
              <a:r>
                <a:rPr lang="en-US" sz="900" dirty="0"/>
                <a:t>0</a:t>
              </a:r>
            </a:p>
          </p:txBody>
        </p:sp>
        <p:sp>
          <p:nvSpPr>
            <p:cNvPr id="68" name="TextBox 67">
              <a:extLst>
                <a:ext uri="{FF2B5EF4-FFF2-40B4-BE49-F238E27FC236}">
                  <a16:creationId xmlns:a16="http://schemas.microsoft.com/office/drawing/2014/main" id="{36E70C8C-616C-2A45-B9FD-EE4E961E477E}"/>
                </a:ext>
              </a:extLst>
            </p:cNvPr>
            <p:cNvSpPr txBox="1"/>
            <p:nvPr/>
          </p:nvSpPr>
          <p:spPr>
            <a:xfrm>
              <a:off x="5562576" y="2425955"/>
              <a:ext cx="217305" cy="147144"/>
            </a:xfrm>
            <a:prstGeom prst="rect">
              <a:avLst/>
            </a:prstGeom>
            <a:noFill/>
          </p:spPr>
          <p:txBody>
            <a:bodyPr wrap="square" lIns="0" tIns="0" rIns="0" bIns="0" rtlCol="0">
              <a:noAutofit/>
            </a:bodyPr>
            <a:lstStyle/>
            <a:p>
              <a:r>
                <a:rPr lang="en-US" sz="900" dirty="0"/>
                <a:t>100</a:t>
              </a:r>
            </a:p>
          </p:txBody>
        </p:sp>
        <p:sp>
          <p:nvSpPr>
            <p:cNvPr id="69" name="TextBox 68">
              <a:extLst>
                <a:ext uri="{FF2B5EF4-FFF2-40B4-BE49-F238E27FC236}">
                  <a16:creationId xmlns:a16="http://schemas.microsoft.com/office/drawing/2014/main" id="{21408D50-DA8F-484A-A097-F08FAD6CD0F9}"/>
                </a:ext>
              </a:extLst>
            </p:cNvPr>
            <p:cNvSpPr txBox="1"/>
            <p:nvPr/>
          </p:nvSpPr>
          <p:spPr>
            <a:xfrm>
              <a:off x="5562576" y="2741348"/>
              <a:ext cx="217305" cy="147144"/>
            </a:xfrm>
            <a:prstGeom prst="rect">
              <a:avLst/>
            </a:prstGeom>
            <a:noFill/>
          </p:spPr>
          <p:txBody>
            <a:bodyPr wrap="square" lIns="0" tIns="0" rIns="0" bIns="0" rtlCol="0">
              <a:noAutofit/>
            </a:bodyPr>
            <a:lstStyle/>
            <a:p>
              <a:r>
                <a:rPr lang="en-US" sz="900" dirty="0"/>
                <a:t>90</a:t>
              </a:r>
            </a:p>
          </p:txBody>
        </p:sp>
        <p:sp>
          <p:nvSpPr>
            <p:cNvPr id="70" name="TextBox 69">
              <a:extLst>
                <a:ext uri="{FF2B5EF4-FFF2-40B4-BE49-F238E27FC236}">
                  <a16:creationId xmlns:a16="http://schemas.microsoft.com/office/drawing/2014/main" id="{F6BDB500-E965-F94E-9EA3-B47D5E4BF995}"/>
                </a:ext>
              </a:extLst>
            </p:cNvPr>
            <p:cNvSpPr txBox="1"/>
            <p:nvPr/>
          </p:nvSpPr>
          <p:spPr>
            <a:xfrm>
              <a:off x="5562576" y="3056741"/>
              <a:ext cx="217305" cy="147144"/>
            </a:xfrm>
            <a:prstGeom prst="rect">
              <a:avLst/>
            </a:prstGeom>
            <a:noFill/>
          </p:spPr>
          <p:txBody>
            <a:bodyPr wrap="square" lIns="0" tIns="0" rIns="0" bIns="0" rtlCol="0">
              <a:noAutofit/>
            </a:bodyPr>
            <a:lstStyle/>
            <a:p>
              <a:r>
                <a:rPr lang="en-US" sz="900" dirty="0"/>
                <a:t>80</a:t>
              </a:r>
            </a:p>
          </p:txBody>
        </p:sp>
        <p:sp>
          <p:nvSpPr>
            <p:cNvPr id="71" name="TextBox 70">
              <a:extLst>
                <a:ext uri="{FF2B5EF4-FFF2-40B4-BE49-F238E27FC236}">
                  <a16:creationId xmlns:a16="http://schemas.microsoft.com/office/drawing/2014/main" id="{7FEABC2D-0249-6F41-9B20-137F8605FB66}"/>
                </a:ext>
              </a:extLst>
            </p:cNvPr>
            <p:cNvSpPr txBox="1"/>
            <p:nvPr/>
          </p:nvSpPr>
          <p:spPr>
            <a:xfrm>
              <a:off x="5562576" y="3372134"/>
              <a:ext cx="217305" cy="147144"/>
            </a:xfrm>
            <a:prstGeom prst="rect">
              <a:avLst/>
            </a:prstGeom>
            <a:noFill/>
          </p:spPr>
          <p:txBody>
            <a:bodyPr wrap="square" lIns="0" tIns="0" rIns="0" bIns="0" rtlCol="0">
              <a:noAutofit/>
            </a:bodyPr>
            <a:lstStyle/>
            <a:p>
              <a:r>
                <a:rPr lang="en-US" sz="900" dirty="0"/>
                <a:t>70</a:t>
              </a:r>
            </a:p>
          </p:txBody>
        </p:sp>
        <p:sp>
          <p:nvSpPr>
            <p:cNvPr id="84" name="TextBox 83">
              <a:extLst>
                <a:ext uri="{FF2B5EF4-FFF2-40B4-BE49-F238E27FC236}">
                  <a16:creationId xmlns:a16="http://schemas.microsoft.com/office/drawing/2014/main" id="{A6793BF5-5C8F-0643-AD55-AFD83E45D887}"/>
                </a:ext>
              </a:extLst>
            </p:cNvPr>
            <p:cNvSpPr txBox="1"/>
            <p:nvPr/>
          </p:nvSpPr>
          <p:spPr>
            <a:xfrm>
              <a:off x="5562576" y="3687527"/>
              <a:ext cx="217305" cy="147144"/>
            </a:xfrm>
            <a:prstGeom prst="rect">
              <a:avLst/>
            </a:prstGeom>
            <a:noFill/>
          </p:spPr>
          <p:txBody>
            <a:bodyPr wrap="square" lIns="0" tIns="0" rIns="0" bIns="0" rtlCol="0">
              <a:noAutofit/>
            </a:bodyPr>
            <a:lstStyle/>
            <a:p>
              <a:r>
                <a:rPr lang="en-US" sz="900" dirty="0"/>
                <a:t>60</a:t>
              </a:r>
            </a:p>
          </p:txBody>
        </p:sp>
        <p:sp>
          <p:nvSpPr>
            <p:cNvPr id="85" name="TextBox 84">
              <a:extLst>
                <a:ext uri="{FF2B5EF4-FFF2-40B4-BE49-F238E27FC236}">
                  <a16:creationId xmlns:a16="http://schemas.microsoft.com/office/drawing/2014/main" id="{BC72C637-97C7-0D41-B4FC-D79DF4A5CA7E}"/>
                </a:ext>
              </a:extLst>
            </p:cNvPr>
            <p:cNvSpPr txBox="1"/>
            <p:nvPr/>
          </p:nvSpPr>
          <p:spPr>
            <a:xfrm>
              <a:off x="5562576" y="4002920"/>
              <a:ext cx="217305" cy="147144"/>
            </a:xfrm>
            <a:prstGeom prst="rect">
              <a:avLst/>
            </a:prstGeom>
            <a:noFill/>
          </p:spPr>
          <p:txBody>
            <a:bodyPr wrap="square" lIns="0" tIns="0" rIns="0" bIns="0" rtlCol="0">
              <a:noAutofit/>
            </a:bodyPr>
            <a:lstStyle/>
            <a:p>
              <a:r>
                <a:rPr lang="en-US" sz="900" dirty="0"/>
                <a:t>50</a:t>
              </a:r>
            </a:p>
          </p:txBody>
        </p:sp>
        <p:sp>
          <p:nvSpPr>
            <p:cNvPr id="86" name="TextBox 85">
              <a:extLst>
                <a:ext uri="{FF2B5EF4-FFF2-40B4-BE49-F238E27FC236}">
                  <a16:creationId xmlns:a16="http://schemas.microsoft.com/office/drawing/2014/main" id="{C2C342D0-2650-514A-BAB7-EAE0DE27A229}"/>
                </a:ext>
              </a:extLst>
            </p:cNvPr>
            <p:cNvSpPr txBox="1"/>
            <p:nvPr/>
          </p:nvSpPr>
          <p:spPr>
            <a:xfrm>
              <a:off x="5562576" y="4318313"/>
              <a:ext cx="217305" cy="147144"/>
            </a:xfrm>
            <a:prstGeom prst="rect">
              <a:avLst/>
            </a:prstGeom>
            <a:noFill/>
          </p:spPr>
          <p:txBody>
            <a:bodyPr wrap="square" lIns="0" tIns="0" rIns="0" bIns="0" rtlCol="0">
              <a:noAutofit/>
            </a:bodyPr>
            <a:lstStyle/>
            <a:p>
              <a:r>
                <a:rPr lang="en-US" sz="900" dirty="0"/>
                <a:t>40</a:t>
              </a:r>
            </a:p>
          </p:txBody>
        </p:sp>
        <p:sp>
          <p:nvSpPr>
            <p:cNvPr id="87" name="TextBox 86">
              <a:extLst>
                <a:ext uri="{FF2B5EF4-FFF2-40B4-BE49-F238E27FC236}">
                  <a16:creationId xmlns:a16="http://schemas.microsoft.com/office/drawing/2014/main" id="{AB0C3F2C-BA74-974C-9A50-001B7A1608A1}"/>
                </a:ext>
              </a:extLst>
            </p:cNvPr>
            <p:cNvSpPr txBox="1"/>
            <p:nvPr/>
          </p:nvSpPr>
          <p:spPr>
            <a:xfrm>
              <a:off x="5562576" y="4633706"/>
              <a:ext cx="217305" cy="147144"/>
            </a:xfrm>
            <a:prstGeom prst="rect">
              <a:avLst/>
            </a:prstGeom>
            <a:noFill/>
          </p:spPr>
          <p:txBody>
            <a:bodyPr wrap="square" lIns="0" tIns="0" rIns="0" bIns="0" rtlCol="0">
              <a:noAutofit/>
            </a:bodyPr>
            <a:lstStyle/>
            <a:p>
              <a:r>
                <a:rPr lang="en-US" sz="900" dirty="0"/>
                <a:t>30</a:t>
              </a:r>
            </a:p>
          </p:txBody>
        </p:sp>
        <p:sp>
          <p:nvSpPr>
            <p:cNvPr id="88" name="TextBox 87">
              <a:extLst>
                <a:ext uri="{FF2B5EF4-FFF2-40B4-BE49-F238E27FC236}">
                  <a16:creationId xmlns:a16="http://schemas.microsoft.com/office/drawing/2014/main" id="{121CD27D-8D21-3141-93F8-619A9A7D1417}"/>
                </a:ext>
              </a:extLst>
            </p:cNvPr>
            <p:cNvSpPr txBox="1"/>
            <p:nvPr/>
          </p:nvSpPr>
          <p:spPr>
            <a:xfrm>
              <a:off x="5562576" y="4949099"/>
              <a:ext cx="217305" cy="147144"/>
            </a:xfrm>
            <a:prstGeom prst="rect">
              <a:avLst/>
            </a:prstGeom>
            <a:noFill/>
          </p:spPr>
          <p:txBody>
            <a:bodyPr wrap="square" lIns="0" tIns="0" rIns="0" bIns="0" rtlCol="0">
              <a:noAutofit/>
            </a:bodyPr>
            <a:lstStyle/>
            <a:p>
              <a:r>
                <a:rPr lang="en-US" sz="900" dirty="0"/>
                <a:t>20</a:t>
              </a:r>
            </a:p>
          </p:txBody>
        </p:sp>
        <p:sp>
          <p:nvSpPr>
            <p:cNvPr id="89" name="TextBox 88">
              <a:extLst>
                <a:ext uri="{FF2B5EF4-FFF2-40B4-BE49-F238E27FC236}">
                  <a16:creationId xmlns:a16="http://schemas.microsoft.com/office/drawing/2014/main" id="{1A84E470-BE55-C94E-AF93-E257105FB094}"/>
                </a:ext>
              </a:extLst>
            </p:cNvPr>
            <p:cNvSpPr txBox="1"/>
            <p:nvPr/>
          </p:nvSpPr>
          <p:spPr>
            <a:xfrm>
              <a:off x="5562576" y="5264492"/>
              <a:ext cx="217305" cy="147144"/>
            </a:xfrm>
            <a:prstGeom prst="rect">
              <a:avLst/>
            </a:prstGeom>
            <a:noFill/>
          </p:spPr>
          <p:txBody>
            <a:bodyPr wrap="square" lIns="0" tIns="0" rIns="0" bIns="0" rtlCol="0">
              <a:noAutofit/>
            </a:bodyPr>
            <a:lstStyle/>
            <a:p>
              <a:r>
                <a:rPr lang="en-US" sz="900" dirty="0"/>
                <a:t>10</a:t>
              </a:r>
            </a:p>
          </p:txBody>
        </p:sp>
      </p:grpSp>
      <p:sp>
        <p:nvSpPr>
          <p:cNvPr id="90" name="TextBox 89">
            <a:extLst>
              <a:ext uri="{FF2B5EF4-FFF2-40B4-BE49-F238E27FC236}">
                <a16:creationId xmlns:a16="http://schemas.microsoft.com/office/drawing/2014/main" id="{4EF00AD9-8CDB-3045-B648-D11FE55E9DCB}"/>
              </a:ext>
            </a:extLst>
          </p:cNvPr>
          <p:cNvSpPr txBox="1"/>
          <p:nvPr/>
        </p:nvSpPr>
        <p:spPr>
          <a:xfrm>
            <a:off x="6589955" y="1912287"/>
            <a:ext cx="4720030" cy="276999"/>
          </a:xfrm>
          <a:prstGeom prst="rect">
            <a:avLst/>
          </a:prstGeom>
          <a:noFill/>
        </p:spPr>
        <p:txBody>
          <a:bodyPr wrap="square" lIns="0" tIns="0" rIns="0" bIns="0" rtlCol="0">
            <a:spAutoFit/>
          </a:bodyPr>
          <a:lstStyle/>
          <a:p>
            <a:pPr lvl="0" algn="ctr">
              <a:defRPr/>
            </a:pPr>
            <a:r>
              <a:rPr lang="en-US" b="1" dirty="0"/>
              <a:t>Meloxicam 12 mg from ZYNRELEF</a:t>
            </a:r>
            <a:endParaRPr kumimoji="0" lang="en-US" sz="1800" b="1" i="0" u="none" strike="noStrike" kern="1200" cap="none" spc="0" normalizeH="0" baseline="0" noProof="0" dirty="0">
              <a:ln>
                <a:noFill/>
              </a:ln>
              <a:effectLst/>
              <a:uLnTx/>
              <a:uFillTx/>
              <a:latin typeface="Arial"/>
              <a:ea typeface="+mn-ea"/>
              <a:cs typeface="+mn-cs"/>
            </a:endParaRPr>
          </a:p>
        </p:txBody>
      </p:sp>
      <p:grpSp>
        <p:nvGrpSpPr>
          <p:cNvPr id="91" name="Group 90">
            <a:extLst>
              <a:ext uri="{FF2B5EF4-FFF2-40B4-BE49-F238E27FC236}">
                <a16:creationId xmlns:a16="http://schemas.microsoft.com/office/drawing/2014/main" id="{58D980DF-0128-E84F-AB0A-82F4E3E74E94}"/>
              </a:ext>
            </a:extLst>
          </p:cNvPr>
          <p:cNvGrpSpPr/>
          <p:nvPr/>
        </p:nvGrpSpPr>
        <p:grpSpPr>
          <a:xfrm>
            <a:off x="7352341" y="4876777"/>
            <a:ext cx="110941" cy="110941"/>
            <a:chOff x="6984696" y="5120873"/>
            <a:chExt cx="110941" cy="110941"/>
          </a:xfrm>
        </p:grpSpPr>
        <p:sp>
          <p:nvSpPr>
            <p:cNvPr id="92" name="Oval 91">
              <a:extLst>
                <a:ext uri="{FF2B5EF4-FFF2-40B4-BE49-F238E27FC236}">
                  <a16:creationId xmlns:a16="http://schemas.microsoft.com/office/drawing/2014/main" id="{E69F043D-43A0-0143-AE9D-40162ED7F758}"/>
                </a:ext>
              </a:extLst>
            </p:cNvPr>
            <p:cNvSpPr/>
            <p:nvPr/>
          </p:nvSpPr>
          <p:spPr>
            <a:xfrm>
              <a:off x="6984696" y="5120873"/>
              <a:ext cx="110941" cy="11094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74EC68F9-CCF8-D145-B40F-CCBB6E85D02C}"/>
                </a:ext>
              </a:extLst>
            </p:cNvPr>
            <p:cNvSpPr/>
            <p:nvPr/>
          </p:nvSpPr>
          <p:spPr>
            <a:xfrm>
              <a:off x="7007802" y="5143979"/>
              <a:ext cx="64729" cy="64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3CF36BEA-1D60-FD46-A696-916EEE416DEC}"/>
              </a:ext>
            </a:extLst>
          </p:cNvPr>
          <p:cNvGrpSpPr/>
          <p:nvPr/>
        </p:nvGrpSpPr>
        <p:grpSpPr>
          <a:xfrm>
            <a:off x="8085503" y="4063306"/>
            <a:ext cx="110941" cy="110941"/>
            <a:chOff x="6984696" y="5120873"/>
            <a:chExt cx="110941" cy="110941"/>
          </a:xfrm>
        </p:grpSpPr>
        <p:sp>
          <p:nvSpPr>
            <p:cNvPr id="95" name="Oval 94">
              <a:extLst>
                <a:ext uri="{FF2B5EF4-FFF2-40B4-BE49-F238E27FC236}">
                  <a16:creationId xmlns:a16="http://schemas.microsoft.com/office/drawing/2014/main" id="{EEC5F4E6-7D3B-D440-BDD5-C03B4E7030CC}"/>
                </a:ext>
              </a:extLst>
            </p:cNvPr>
            <p:cNvSpPr/>
            <p:nvPr/>
          </p:nvSpPr>
          <p:spPr>
            <a:xfrm>
              <a:off x="6984696" y="5120873"/>
              <a:ext cx="110941" cy="11094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D4841D2C-1BA6-534A-92CB-D4AF41A8847C}"/>
                </a:ext>
              </a:extLst>
            </p:cNvPr>
            <p:cNvSpPr/>
            <p:nvPr/>
          </p:nvSpPr>
          <p:spPr>
            <a:xfrm>
              <a:off x="7007802" y="5143979"/>
              <a:ext cx="64729" cy="64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E699B01D-6E17-EA44-989E-0AA071D2B7F8}"/>
              </a:ext>
            </a:extLst>
          </p:cNvPr>
          <p:cNvGrpSpPr/>
          <p:nvPr/>
        </p:nvGrpSpPr>
        <p:grpSpPr>
          <a:xfrm>
            <a:off x="9567441" y="2907990"/>
            <a:ext cx="110941" cy="110941"/>
            <a:chOff x="6984696" y="5120873"/>
            <a:chExt cx="110941" cy="110941"/>
          </a:xfrm>
        </p:grpSpPr>
        <p:sp>
          <p:nvSpPr>
            <p:cNvPr id="98" name="Oval 97">
              <a:extLst>
                <a:ext uri="{FF2B5EF4-FFF2-40B4-BE49-F238E27FC236}">
                  <a16:creationId xmlns:a16="http://schemas.microsoft.com/office/drawing/2014/main" id="{329B896F-63CF-1546-BA8E-CED637B54132}"/>
                </a:ext>
              </a:extLst>
            </p:cNvPr>
            <p:cNvSpPr/>
            <p:nvPr/>
          </p:nvSpPr>
          <p:spPr>
            <a:xfrm>
              <a:off x="6984696" y="5120873"/>
              <a:ext cx="110941" cy="11094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F5471364-0ED9-7F47-B1B9-F1639690FEB0}"/>
                </a:ext>
              </a:extLst>
            </p:cNvPr>
            <p:cNvSpPr/>
            <p:nvPr/>
          </p:nvSpPr>
          <p:spPr>
            <a:xfrm>
              <a:off x="7007802" y="5143979"/>
              <a:ext cx="64729" cy="64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a:extLst>
              <a:ext uri="{FF2B5EF4-FFF2-40B4-BE49-F238E27FC236}">
                <a16:creationId xmlns:a16="http://schemas.microsoft.com/office/drawing/2014/main" id="{063497E1-ACA4-1244-A612-55EDBBBE2057}"/>
              </a:ext>
            </a:extLst>
          </p:cNvPr>
          <p:cNvGrpSpPr/>
          <p:nvPr/>
        </p:nvGrpSpPr>
        <p:grpSpPr>
          <a:xfrm>
            <a:off x="11037633" y="2445635"/>
            <a:ext cx="110941" cy="110941"/>
            <a:chOff x="6984696" y="5120873"/>
            <a:chExt cx="110941" cy="110941"/>
          </a:xfrm>
        </p:grpSpPr>
        <p:sp>
          <p:nvSpPr>
            <p:cNvPr id="101" name="Oval 100">
              <a:extLst>
                <a:ext uri="{FF2B5EF4-FFF2-40B4-BE49-F238E27FC236}">
                  <a16:creationId xmlns:a16="http://schemas.microsoft.com/office/drawing/2014/main" id="{337AC1E3-151A-9C4B-A3BE-1EE188E6EC3A}"/>
                </a:ext>
              </a:extLst>
            </p:cNvPr>
            <p:cNvSpPr/>
            <p:nvPr/>
          </p:nvSpPr>
          <p:spPr>
            <a:xfrm>
              <a:off x="6984696" y="5120873"/>
              <a:ext cx="110941" cy="11094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D4056A9E-1323-DF49-BC41-E67B9276191D}"/>
                </a:ext>
              </a:extLst>
            </p:cNvPr>
            <p:cNvSpPr/>
            <p:nvPr/>
          </p:nvSpPr>
          <p:spPr>
            <a:xfrm>
              <a:off x="7007802" y="5143979"/>
              <a:ext cx="64729" cy="64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TextBox 102">
            <a:extLst>
              <a:ext uri="{FF2B5EF4-FFF2-40B4-BE49-F238E27FC236}">
                <a16:creationId xmlns:a16="http://schemas.microsoft.com/office/drawing/2014/main" id="{93029C04-E6B9-734D-8006-BD61AB822335}"/>
              </a:ext>
            </a:extLst>
          </p:cNvPr>
          <p:cNvSpPr txBox="1"/>
          <p:nvPr/>
        </p:nvSpPr>
        <p:spPr>
          <a:xfrm>
            <a:off x="733099" y="1446293"/>
            <a:ext cx="8120615" cy="369332"/>
          </a:xfrm>
          <a:prstGeom prst="rect">
            <a:avLst/>
          </a:prstGeom>
          <a:noFill/>
        </p:spPr>
        <p:txBody>
          <a:bodyPr wrap="square" lIns="0" rtlCol="0">
            <a:spAutoFit/>
          </a:bodyPr>
          <a:lstStyle/>
          <a:p>
            <a:pPr lvl="0" defTabSz="457200">
              <a:spcAft>
                <a:spcPts val="600"/>
              </a:spcAft>
              <a:buClr>
                <a:srgbClr val="00AEEE"/>
              </a:buClr>
              <a:defRPr/>
            </a:pPr>
            <a:r>
              <a:rPr lang="en-US" spc="-5" dirty="0">
                <a:latin typeface="Arial" panose="020B0604020202020204" pitchFamily="34" charset="0"/>
                <a:cs typeface="Arial" panose="020B0604020202020204" pitchFamily="34" charset="0"/>
              </a:rPr>
              <a:t>Maximum total dose: 400 mg bupivacaine/12 mg meloxicam (14 mL)</a:t>
            </a:r>
            <a:endParaRPr lang="en-US" sz="1600" baseline="30000" dirty="0">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id="{3341C512-DCED-494D-B324-275383345F5D}"/>
              </a:ext>
            </a:extLst>
          </p:cNvPr>
          <p:cNvSpPr txBox="1"/>
          <p:nvPr/>
        </p:nvSpPr>
        <p:spPr>
          <a:xfrm>
            <a:off x="6187479" y="3119927"/>
            <a:ext cx="153888" cy="1660634"/>
          </a:xfrm>
          <a:prstGeom prst="rect">
            <a:avLst/>
          </a:prstGeom>
          <a:noFill/>
        </p:spPr>
        <p:txBody>
          <a:bodyPr vert="vert270" wrap="square" lIns="0" tIns="0" rIns="0" bIns="0" rtlCol="0" anchor="t" anchorCtr="0">
            <a:spAutoFit/>
          </a:bodyPr>
          <a:lstStyle/>
          <a:p>
            <a:pPr algn="ctr">
              <a:defRPr sz="1000" b="0" i="0" u="none" strike="noStrike" kern="1200" baseline="0">
                <a:solidFill>
                  <a:srgbClr val="05192B"/>
                </a:solidFill>
                <a:latin typeface="+mn-lt"/>
                <a:ea typeface="+mn-ea"/>
                <a:cs typeface="+mn-cs"/>
              </a:defRPr>
            </a:pPr>
            <a:r>
              <a:rPr lang="en-US" sz="1000" b="1" dirty="0"/>
              <a:t>Meloxicam Released (mg)</a:t>
            </a:r>
          </a:p>
        </p:txBody>
      </p:sp>
      <p:sp>
        <p:nvSpPr>
          <p:cNvPr id="104" name="Footer Placeholder 4">
            <a:extLst>
              <a:ext uri="{FF2B5EF4-FFF2-40B4-BE49-F238E27FC236}">
                <a16:creationId xmlns:a16="http://schemas.microsoft.com/office/drawing/2014/main" id="{161F90C8-AED8-D046-A208-392CB0058925}"/>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1650481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307430A-6DE2-6440-BE81-791BAFF5396B}"/>
              </a:ext>
            </a:extLst>
          </p:cNvPr>
          <p:cNvSpPr/>
          <p:nvPr/>
        </p:nvSpPr>
        <p:spPr>
          <a:xfrm>
            <a:off x="376318" y="6029070"/>
            <a:ext cx="7863673" cy="415498"/>
          </a:xfrm>
          <a:prstGeom prst="rect">
            <a:avLst/>
          </a:prstGeom>
        </p:spPr>
        <p:txBody>
          <a:bodyPr wrap="square" lIns="45720" rIns="45720" anchor="b" anchorCtr="0">
            <a:spAutoFit/>
          </a:bodyPr>
          <a:lstStyle/>
          <a:p>
            <a:pPr>
              <a:spcAft>
                <a:spcPts val="600"/>
              </a:spcAft>
            </a:pPr>
            <a:r>
              <a:rPr lang="en-US" sz="800" b="1" dirty="0"/>
              <a:t>Note: </a:t>
            </a:r>
            <a:r>
              <a:rPr lang="en-US" sz="800" dirty="0"/>
              <a:t>Milligram values extrapolated from in vitro release-rate percentages. ZYNRELEF was assayed in vitro.</a:t>
            </a:r>
          </a:p>
          <a:p>
            <a:pPr>
              <a:spcAft>
                <a:spcPts val="600"/>
              </a:spcAft>
            </a:pPr>
            <a:r>
              <a:rPr lang="en-US" sz="800" b="1" dirty="0"/>
              <a:t>References: 1. </a:t>
            </a:r>
            <a:r>
              <a:rPr lang="en-US" sz="800" dirty="0"/>
              <a:t>Data on file. Summary of biopharmaceutic studies and associated analytical methods. San Diego, CA: Heron Therapeutics Inc; 2018.</a:t>
            </a:r>
          </a:p>
        </p:txBody>
      </p:sp>
      <p:sp>
        <p:nvSpPr>
          <p:cNvPr id="7" name="Rectangle 6">
            <a:extLst>
              <a:ext uri="{FF2B5EF4-FFF2-40B4-BE49-F238E27FC236}">
                <a16:creationId xmlns:a16="http://schemas.microsoft.com/office/drawing/2014/main" id="{FE9FECC5-E5C0-994E-8E6D-D90E7D6C2BAB}"/>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DOSAGE AND ADMINISTRATION</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8" name="TextBox 7">
            <a:extLst>
              <a:ext uri="{FF2B5EF4-FFF2-40B4-BE49-F238E27FC236}">
                <a16:creationId xmlns:a16="http://schemas.microsoft.com/office/drawing/2014/main" id="{6573F474-F755-1644-9D61-9572BA537F6A}"/>
              </a:ext>
            </a:extLst>
          </p:cNvPr>
          <p:cNvSpPr txBox="1"/>
          <p:nvPr/>
        </p:nvSpPr>
        <p:spPr>
          <a:xfrm>
            <a:off x="733099" y="1446293"/>
            <a:ext cx="8120615" cy="369332"/>
          </a:xfrm>
          <a:prstGeom prst="rect">
            <a:avLst/>
          </a:prstGeom>
          <a:noFill/>
        </p:spPr>
        <p:txBody>
          <a:bodyPr wrap="square" lIns="0" rtlCol="0">
            <a:spAutoFit/>
          </a:bodyPr>
          <a:lstStyle/>
          <a:p>
            <a:pPr lvl="0" defTabSz="457200">
              <a:spcAft>
                <a:spcPts val="600"/>
              </a:spcAft>
              <a:buClr>
                <a:srgbClr val="00AEEE"/>
              </a:buClr>
              <a:defRPr/>
            </a:pPr>
            <a:r>
              <a:rPr lang="en-US" spc="-5" dirty="0">
                <a:latin typeface="Arial" panose="020B0604020202020204" pitchFamily="34" charset="0"/>
                <a:cs typeface="Arial" panose="020B0604020202020204" pitchFamily="34" charset="0"/>
              </a:rPr>
              <a:t>Maximum total dose: 400 mg bupivacaine/12 mg meloxicam (14 mL)</a:t>
            </a:r>
            <a:endParaRPr lang="en-US" sz="1600" baseline="300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E34E03B3-67BF-4C46-8F64-C82101EA380B}"/>
              </a:ext>
            </a:extLst>
          </p:cNvPr>
          <p:cNvSpPr>
            <a:spLocks noGrp="1"/>
          </p:cNvSpPr>
          <p:nvPr>
            <p:ph type="title"/>
          </p:nvPr>
        </p:nvSpPr>
        <p:spPr>
          <a:xfrm>
            <a:off x="699046" y="229880"/>
            <a:ext cx="10922873" cy="1042403"/>
          </a:xfrm>
        </p:spPr>
        <p:txBody>
          <a:bodyPr/>
          <a:lstStyle/>
          <a:p>
            <a:r>
              <a:rPr lang="en-US" dirty="0"/>
              <a:t>In Vitro Release Rates of Active Ingredients</a:t>
            </a:r>
            <a:r>
              <a:rPr lang="en-US" baseline="30000" dirty="0"/>
              <a:t>1</a:t>
            </a:r>
          </a:p>
        </p:txBody>
      </p:sp>
      <p:pic>
        <p:nvPicPr>
          <p:cNvPr id="3" name="Picture 2" descr="A screenshot of a video game&#10;&#10;Description automatically generated">
            <a:extLst>
              <a:ext uri="{FF2B5EF4-FFF2-40B4-BE49-F238E27FC236}">
                <a16:creationId xmlns:a16="http://schemas.microsoft.com/office/drawing/2014/main" id="{328CA741-87E6-0A46-8C05-E3F3AB9D3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46" y="1963119"/>
            <a:ext cx="10516106" cy="3341515"/>
          </a:xfrm>
          <a:prstGeom prst="rect">
            <a:avLst/>
          </a:prstGeom>
        </p:spPr>
      </p:pic>
      <p:sp>
        <p:nvSpPr>
          <p:cNvPr id="10" name="Footer Placeholder 4">
            <a:extLst>
              <a:ext uri="{FF2B5EF4-FFF2-40B4-BE49-F238E27FC236}">
                <a16:creationId xmlns:a16="http://schemas.microsoft.com/office/drawing/2014/main" id="{4624AC38-A782-4244-852D-518A539EF37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852447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17A96E-FAF3-44DF-995D-1433788856D7}"/>
              </a:ext>
            </a:extLst>
          </p:cNvPr>
          <p:cNvSpPr>
            <a:spLocks noGrp="1"/>
          </p:cNvSpPr>
          <p:nvPr>
            <p:ph type="title"/>
          </p:nvPr>
        </p:nvSpPr>
        <p:spPr>
          <a:xfrm>
            <a:off x="683173" y="295095"/>
            <a:ext cx="9429016" cy="977188"/>
          </a:xfrm>
        </p:spPr>
        <p:txBody>
          <a:bodyPr>
            <a:normAutofit/>
          </a:bodyPr>
          <a:lstStyle/>
          <a:p>
            <a:r>
              <a:rPr lang="en-US" dirty="0"/>
              <a:t>Packaging, Storage, and Handling </a:t>
            </a:r>
          </a:p>
        </p:txBody>
      </p:sp>
      <p:sp>
        <p:nvSpPr>
          <p:cNvPr id="6" name="Content Placeholder 1">
            <a:extLst>
              <a:ext uri="{FF2B5EF4-FFF2-40B4-BE49-F238E27FC236}">
                <a16:creationId xmlns:a16="http://schemas.microsoft.com/office/drawing/2014/main" id="{47851C85-419F-4FAA-B407-C5C752B70584}"/>
              </a:ext>
            </a:extLst>
          </p:cNvPr>
          <p:cNvSpPr>
            <a:spLocks noGrp="1"/>
          </p:cNvSpPr>
          <p:nvPr>
            <p:ph idx="4294967295"/>
          </p:nvPr>
        </p:nvSpPr>
        <p:spPr>
          <a:xfrm>
            <a:off x="693688" y="1708848"/>
            <a:ext cx="6390018" cy="4235476"/>
          </a:xfrm>
        </p:spPr>
        <p:txBody>
          <a:bodyPr>
            <a:normAutofit/>
          </a:bodyPr>
          <a:lstStyle/>
          <a:p>
            <a:pPr>
              <a:spcBef>
                <a:spcPts val="1800"/>
              </a:spcBef>
              <a:buClr>
                <a:schemeClr val="accent2"/>
              </a:buClr>
            </a:pPr>
            <a:r>
              <a:rPr lang="en-US" sz="1800" dirty="0"/>
              <a:t>Controlled room temperature 20°C to 25°C (68°F to 77°F)</a:t>
            </a:r>
            <a:r>
              <a:rPr lang="en-US" sz="1800" baseline="30000" dirty="0"/>
              <a:t>1</a:t>
            </a:r>
          </a:p>
          <a:p>
            <a:pPr lvl="1">
              <a:buClr>
                <a:schemeClr val="accent2"/>
              </a:buClr>
              <a:buFont typeface=".AppleSystemUIFont" charset="-120"/>
              <a:buChar char="–"/>
            </a:pPr>
            <a:r>
              <a:rPr lang="en-US" sz="1600" dirty="0"/>
              <a:t>Excursions permitted between 15°C to 30°C (59°F to 86°F)</a:t>
            </a:r>
            <a:r>
              <a:rPr lang="en-US" sz="1600" baseline="30000" dirty="0"/>
              <a:t>1</a:t>
            </a:r>
          </a:p>
          <a:p>
            <a:pPr lvl="1">
              <a:buClr>
                <a:schemeClr val="accent2"/>
              </a:buClr>
              <a:buFont typeface=".AppleSystemUIFont" charset="-120"/>
              <a:buChar char="–"/>
            </a:pPr>
            <a:r>
              <a:rPr lang="en-US" sz="1600" dirty="0"/>
              <a:t>36-month shelf life</a:t>
            </a:r>
            <a:r>
              <a:rPr lang="en-US" sz="1600" baseline="30000" dirty="0"/>
              <a:t>2</a:t>
            </a:r>
          </a:p>
          <a:p>
            <a:pPr>
              <a:lnSpc>
                <a:spcPct val="100000"/>
              </a:lnSpc>
              <a:spcBef>
                <a:spcPts val="1800"/>
              </a:spcBef>
              <a:spcAft>
                <a:spcPts val="0"/>
              </a:spcAft>
              <a:buClr>
                <a:schemeClr val="accent2"/>
              </a:buClr>
            </a:pPr>
            <a:r>
              <a:rPr lang="en-US" sz="1800" dirty="0"/>
              <a:t>Distribution through full-line wholesalers and specialty distributors; prime vendor discounts apply</a:t>
            </a:r>
          </a:p>
          <a:p>
            <a:pPr>
              <a:lnSpc>
                <a:spcPct val="100000"/>
              </a:lnSpc>
              <a:spcBef>
                <a:spcPts val="1800"/>
              </a:spcBef>
              <a:buClr>
                <a:schemeClr val="accent2"/>
              </a:buClr>
            </a:pPr>
            <a:r>
              <a:rPr lang="en-US" sz="1800" dirty="0"/>
              <a:t>2 SKUs for different surgery requirements</a:t>
            </a:r>
            <a:r>
              <a:rPr lang="en-US" sz="1800" baseline="30000" dirty="0"/>
              <a:t>1</a:t>
            </a:r>
            <a:endParaRPr lang="en-US" sz="1800" dirty="0"/>
          </a:p>
          <a:p>
            <a:pPr lvl="1">
              <a:lnSpc>
                <a:spcPct val="100000"/>
              </a:lnSpc>
              <a:spcBef>
                <a:spcPts val="500"/>
              </a:spcBef>
              <a:spcAft>
                <a:spcPts val="0"/>
              </a:spcAft>
              <a:buClr>
                <a:schemeClr val="accent2"/>
              </a:buClr>
              <a:buFont typeface=".AppleSystemUIFont" charset="-120"/>
              <a:buChar char="–"/>
            </a:pPr>
            <a:r>
              <a:rPr lang="en-US" sz="1600" dirty="0"/>
              <a:t>SKUs identifiable by different colors on package</a:t>
            </a:r>
          </a:p>
          <a:p>
            <a:pPr>
              <a:lnSpc>
                <a:spcPct val="100000"/>
              </a:lnSpc>
              <a:spcBef>
                <a:spcPts val="1800"/>
              </a:spcBef>
              <a:buClr>
                <a:schemeClr val="accent2"/>
              </a:buClr>
            </a:pPr>
            <a:r>
              <a:rPr lang="en-US" sz="1800" dirty="0"/>
              <a:t>Kit includes all necessary components</a:t>
            </a:r>
            <a:r>
              <a:rPr lang="en-US" sz="1800" baseline="30000" dirty="0"/>
              <a:t>1,a</a:t>
            </a:r>
            <a:r>
              <a:rPr lang="en-US" sz="1800" dirty="0"/>
              <a:t> </a:t>
            </a:r>
          </a:p>
          <a:p>
            <a:pPr lvl="1">
              <a:lnSpc>
                <a:spcPct val="100000"/>
              </a:lnSpc>
              <a:buClr>
                <a:schemeClr val="accent2"/>
              </a:buClr>
              <a:buFont typeface=".AppleSystemUIFont" charset="-120"/>
              <a:buChar char="–"/>
            </a:pPr>
            <a:r>
              <a:rPr lang="en-US" sz="1600" dirty="0"/>
              <a:t>Sized to fit in standard OR medication carts (eg, Pyxis™)</a:t>
            </a:r>
          </a:p>
          <a:p>
            <a:pPr lvl="1">
              <a:lnSpc>
                <a:spcPct val="100000"/>
              </a:lnSpc>
              <a:buClr>
                <a:schemeClr val="accent2"/>
              </a:buClr>
              <a:buFont typeface=".AppleSystemUIFont" charset="-120"/>
              <a:buChar char="–"/>
            </a:pPr>
            <a:r>
              <a:rPr lang="en-US" sz="1600" dirty="0"/>
              <a:t>Kits have the same outer package dimensions</a:t>
            </a:r>
          </a:p>
        </p:txBody>
      </p:sp>
      <p:sp>
        <p:nvSpPr>
          <p:cNvPr id="9" name="Rectangle 8">
            <a:extLst>
              <a:ext uri="{FF2B5EF4-FFF2-40B4-BE49-F238E27FC236}">
                <a16:creationId xmlns:a16="http://schemas.microsoft.com/office/drawing/2014/main" id="{1F7CD105-2310-4268-A96F-ABAAA604D394}"/>
              </a:ext>
            </a:extLst>
          </p:cNvPr>
          <p:cNvSpPr/>
          <p:nvPr/>
        </p:nvSpPr>
        <p:spPr>
          <a:xfrm>
            <a:off x="376319" y="5922629"/>
            <a:ext cx="11045660" cy="538609"/>
          </a:xfrm>
          <a:prstGeom prst="rect">
            <a:avLst/>
          </a:prstGeom>
        </p:spPr>
        <p:txBody>
          <a:bodyPr wrap="square" lIns="45720" rIns="45720" anchor="b" anchorCtr="0">
            <a:spAutoFit/>
          </a:bodyPr>
          <a:lstStyle/>
          <a:p>
            <a:pPr lvl="0">
              <a:spcAft>
                <a:spcPts val="600"/>
              </a:spcAft>
              <a:defRPr/>
            </a:pPr>
            <a:r>
              <a:rPr kumimoji="0" lang="en-US" sz="800" b="0" i="0" u="none" strike="noStrike" kern="1200" cap="none" spc="0" normalizeH="0" baseline="30000" noProof="0" dirty="0">
                <a:ln>
                  <a:noFill/>
                </a:ln>
                <a:effectLst/>
                <a:uLnTx/>
                <a:uFillTx/>
                <a:latin typeface="Arial" panose="020B0604020202020204"/>
                <a:ea typeface="+mn-ea"/>
                <a:cs typeface="+mn-cs"/>
              </a:rPr>
              <a:t>a</a:t>
            </a:r>
            <a:r>
              <a:rPr kumimoji="0" lang="en-US" sz="800" b="0" i="0" u="none" strike="noStrike" kern="1200" cap="none" spc="0" normalizeH="0" baseline="0" noProof="0" dirty="0">
                <a:ln>
                  <a:noFill/>
                </a:ln>
                <a:effectLst/>
                <a:uLnTx/>
                <a:uFillTx/>
                <a:latin typeface="Arial" panose="020B0604020202020204"/>
                <a:ea typeface="+mn-ea"/>
                <a:cs typeface="+mn-cs"/>
              </a:rPr>
              <a:t>Kit components include single-dose glass vial, Luer lock syringe(s), vented vial spike, Luer lock applicator(s), and tip cap(s).</a:t>
            </a:r>
            <a:r>
              <a:rPr lang="en-US" sz="800" b="1" noProof="0" dirty="0">
                <a:latin typeface="Arial" panose="020B0604020202020204"/>
              </a:rPr>
              <a:t> </a:t>
            </a:r>
            <a:r>
              <a:rPr kumimoji="0" lang="en-US" sz="800" b="1" i="0" u="none" strike="noStrike" kern="1200" cap="none" spc="0" normalizeH="0" baseline="0" noProof="0" dirty="0">
                <a:ln>
                  <a:noFill/>
                </a:ln>
                <a:effectLst/>
                <a:uLnTx/>
                <a:uFillTx/>
                <a:latin typeface="Arial" panose="020B0604020202020204"/>
                <a:ea typeface="+mn-ea"/>
                <a:cs typeface="+mn-cs"/>
              </a:rPr>
              <a:t>SKU:</a:t>
            </a:r>
            <a:r>
              <a:rPr kumimoji="0" lang="en-US" sz="800" b="0" i="0" u="none" strike="noStrike" kern="1200" cap="none" spc="0" normalizeH="0" baseline="0" noProof="0" dirty="0">
                <a:ln>
                  <a:noFill/>
                </a:ln>
                <a:effectLst/>
                <a:uLnTx/>
                <a:uFillTx/>
                <a:latin typeface="Arial" panose="020B0604020202020204"/>
                <a:ea typeface="+mn-ea"/>
                <a:cs typeface="+mn-cs"/>
              </a:rPr>
              <a:t> stock keeping unit. </a:t>
            </a:r>
          </a:p>
          <a:p>
            <a:pPr>
              <a:spcAft>
                <a:spcPts val="600"/>
              </a:spcAft>
              <a:defRPr/>
            </a:pPr>
            <a:r>
              <a:rPr kumimoji="0" lang="en-US" sz="800" b="1" i="0" u="none" strike="noStrike" kern="1200" cap="none" spc="0" normalizeH="0" baseline="0" noProof="0" dirty="0">
                <a:ln>
                  <a:noFill/>
                </a:ln>
                <a:effectLst/>
                <a:uLnTx/>
                <a:uFillTx/>
                <a:latin typeface="Arial" panose="020B0604020202020204"/>
                <a:ea typeface="+mn-ea"/>
                <a:cs typeface="+mn-cs"/>
              </a:rPr>
              <a:t>References:</a:t>
            </a:r>
            <a:r>
              <a:rPr kumimoji="0" lang="en-US" sz="800" b="0" i="0" u="none" strike="noStrike" kern="1200" cap="none" spc="0" normalizeH="0" baseline="0" noProof="0" dirty="0">
                <a:ln>
                  <a:noFill/>
                </a:ln>
                <a:effectLst/>
                <a:uLnTx/>
                <a:uFillTx/>
                <a:latin typeface="Arial" panose="020B0604020202020204"/>
                <a:ea typeface="+mn-ea"/>
                <a:cs typeface="+mn-cs"/>
              </a:rPr>
              <a:t> </a:t>
            </a:r>
            <a:r>
              <a:rPr lang="en-US" sz="800" b="1" dirty="0"/>
              <a:t>1.</a:t>
            </a:r>
            <a:r>
              <a:rPr lang="en-US" sz="800" dirty="0"/>
              <a:t> </a:t>
            </a:r>
            <a:r>
              <a:rPr kumimoji="0" lang="en-US" sz="800" b="0" i="0" u="none" strike="noStrike" kern="1200" cap="none" spc="0" normalizeH="0" baseline="0" noProof="0" dirty="0">
                <a:ln>
                  <a:noFill/>
                </a:ln>
                <a:effectLst/>
                <a:uLnTx/>
                <a:uFillTx/>
                <a:latin typeface="Arial" panose="020B0604020202020204"/>
                <a:ea typeface="+mn-ea"/>
                <a:cs typeface="+mn-cs"/>
              </a:rPr>
              <a:t>ZYNRELEF [package insert]. San Diego, CA: Heron Therapeutics Inc; 2021. </a:t>
            </a:r>
            <a:r>
              <a:rPr kumimoji="0" lang="en-US" sz="800" b="1" i="0" u="none" strike="noStrike" kern="1200" cap="none" spc="0" normalizeH="0" baseline="0" noProof="0" dirty="0">
                <a:ln>
                  <a:noFill/>
                </a:ln>
                <a:effectLst/>
                <a:uLnTx/>
                <a:uFillTx/>
                <a:latin typeface="Arial" panose="020B0604020202020204"/>
                <a:ea typeface="+mn-ea"/>
                <a:cs typeface="+mn-cs"/>
              </a:rPr>
              <a:t>2. </a:t>
            </a:r>
            <a:r>
              <a:rPr lang="da-DK" sz="800" dirty="0"/>
              <a:t>Roca R; Center for Drug Evaluation and Research. https://www.accessdata.fda.gov/drugsatfda_docs/appletter/2021/211988Orig1s000ltr.pdf. Accessed May 13, 2021.</a:t>
            </a:r>
          </a:p>
        </p:txBody>
      </p:sp>
      <p:sp>
        <p:nvSpPr>
          <p:cNvPr id="8" name="Rectangle 7">
            <a:extLst>
              <a:ext uri="{FF2B5EF4-FFF2-40B4-BE49-F238E27FC236}">
                <a16:creationId xmlns:a16="http://schemas.microsoft.com/office/drawing/2014/main" id="{B8A4451F-FD6C-534D-AE74-84ECBEBD31C5}"/>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PACKAGING, STORAGE, AND HANDLING</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pic>
        <p:nvPicPr>
          <p:cNvPr id="3" name="Picture 2">
            <a:extLst>
              <a:ext uri="{FF2B5EF4-FFF2-40B4-BE49-F238E27FC236}">
                <a16:creationId xmlns:a16="http://schemas.microsoft.com/office/drawing/2014/main" id="{0EDE82E8-93B7-5542-A2AE-DD75E32B9A53}"/>
              </a:ext>
            </a:extLst>
          </p:cNvPr>
          <p:cNvPicPr>
            <a:picLocks noChangeAspect="1"/>
          </p:cNvPicPr>
          <p:nvPr/>
        </p:nvPicPr>
        <p:blipFill rotWithShape="1">
          <a:blip r:embed="rId2">
            <a:extLst>
              <a:ext uri="{28A0092B-C50C-407E-A947-70E740481C1C}">
                <a14:useLocalDpi xmlns:a14="http://schemas.microsoft.com/office/drawing/2010/main" val="0"/>
              </a:ext>
            </a:extLst>
          </a:blip>
          <a:srcRect l="26690" t="22458" r="41032" b="6508"/>
          <a:stretch/>
        </p:blipFill>
        <p:spPr>
          <a:xfrm>
            <a:off x="7190938" y="1272283"/>
            <a:ext cx="4123809" cy="4065644"/>
          </a:xfrm>
          <a:prstGeom prst="ellipse">
            <a:avLst/>
          </a:prstGeom>
        </p:spPr>
      </p:pic>
      <p:sp>
        <p:nvSpPr>
          <p:cNvPr id="10" name="Footer Placeholder 4">
            <a:extLst>
              <a:ext uri="{FF2B5EF4-FFF2-40B4-BE49-F238E27FC236}">
                <a16:creationId xmlns:a16="http://schemas.microsoft.com/office/drawing/2014/main" id="{D86C798E-E5A9-404E-B9F0-CBE7E287B941}"/>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44695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CA6A8D-3CE5-4726-AE43-5E7B612C2255}"/>
              </a:ext>
            </a:extLst>
          </p:cNvPr>
          <p:cNvSpPr>
            <a:spLocks noGrp="1"/>
          </p:cNvSpPr>
          <p:nvPr>
            <p:ph type="title"/>
          </p:nvPr>
        </p:nvSpPr>
        <p:spPr/>
        <p:txBody>
          <a:bodyPr>
            <a:normAutofit/>
          </a:bodyPr>
          <a:lstStyle/>
          <a:p>
            <a:r>
              <a:rPr lang="en-US" cap="none" dirty="0"/>
              <a:t> </a:t>
            </a:r>
            <a:br>
              <a:rPr lang="en-US" cap="none" dirty="0"/>
            </a:br>
            <a:r>
              <a:rPr lang="en-US" cap="none" dirty="0"/>
              <a:t>Inflammation and Postsurgical Pain</a:t>
            </a:r>
          </a:p>
        </p:txBody>
      </p:sp>
      <p:sp>
        <p:nvSpPr>
          <p:cNvPr id="6" name="Content Placeholder 2">
            <a:extLst>
              <a:ext uri="{FF2B5EF4-FFF2-40B4-BE49-F238E27FC236}">
                <a16:creationId xmlns:a16="http://schemas.microsoft.com/office/drawing/2014/main" id="{F6FC9293-EC60-4D04-8548-E1D498696590}"/>
              </a:ext>
            </a:extLst>
          </p:cNvPr>
          <p:cNvSpPr>
            <a:spLocks noGrp="1"/>
          </p:cNvSpPr>
          <p:nvPr>
            <p:ph idx="1"/>
          </p:nvPr>
        </p:nvSpPr>
        <p:spPr>
          <a:xfrm>
            <a:off x="733100" y="1713189"/>
            <a:ext cx="10144008" cy="4484541"/>
          </a:xfrm>
        </p:spPr>
        <p:txBody>
          <a:bodyPr>
            <a:normAutofit/>
          </a:bodyPr>
          <a:lstStyle/>
          <a:p>
            <a:pPr>
              <a:lnSpc>
                <a:spcPct val="100000"/>
              </a:lnSpc>
              <a:spcBef>
                <a:spcPts val="1800"/>
              </a:spcBef>
              <a:buClr>
                <a:schemeClr val="accent2"/>
              </a:buClr>
            </a:pPr>
            <a:r>
              <a:rPr lang="en-US" sz="1800" dirty="0"/>
              <a:t>Postsurgical pain is greatest during the first 72 hours after surgery</a:t>
            </a:r>
            <a:r>
              <a:rPr lang="en-US" sz="1800" baseline="30000" dirty="0"/>
              <a:t>1</a:t>
            </a:r>
            <a:endParaRPr lang="en-US" sz="1800" dirty="0"/>
          </a:p>
          <a:p>
            <a:pPr>
              <a:lnSpc>
                <a:spcPct val="100000"/>
              </a:lnSpc>
              <a:spcBef>
                <a:spcPts val="1800"/>
              </a:spcBef>
              <a:buClr>
                <a:schemeClr val="accent2"/>
              </a:buClr>
            </a:pPr>
            <a:r>
              <a:rPr lang="en-US" sz="1800" dirty="0"/>
              <a:t>Most local anesthetics, including liposomal bupivacaine and formulations delivered via wound infiltration catheters or pumps, inconsistently provide pain relief beyond 12 to 24 hours after surgery</a:t>
            </a:r>
            <a:r>
              <a:rPr lang="en-US" sz="1800" baseline="30000" dirty="0"/>
              <a:t>2-7</a:t>
            </a:r>
          </a:p>
          <a:p>
            <a:pPr>
              <a:lnSpc>
                <a:spcPct val="100000"/>
              </a:lnSpc>
              <a:spcBef>
                <a:spcPts val="1800"/>
              </a:spcBef>
              <a:buClr>
                <a:schemeClr val="accent2"/>
              </a:buClr>
            </a:pPr>
            <a:r>
              <a:rPr lang="en-US" sz="1800" dirty="0"/>
              <a:t>The primary reason most longer-acting local anesthetics are less effective beyond 12 to 24 hours may be inflammation at the wound site, which increases acidity. Acidity decreases the ability of local anesthetics to penetrate nerve cells and block pain </a:t>
            </a:r>
            <a:r>
              <a:rPr lang="en-US" sz="1800" dirty="0" err="1"/>
              <a:t>signals.</a:t>
            </a:r>
            <a:r>
              <a:rPr lang="en-US" sz="1800" baseline="30000" dirty="0" err="1"/>
              <a:t>2</a:t>
            </a:r>
            <a:r>
              <a:rPr lang="en-US" sz="1800" baseline="30000" dirty="0"/>
              <a:t>-7</a:t>
            </a:r>
          </a:p>
          <a:p>
            <a:pPr>
              <a:lnSpc>
                <a:spcPct val="100000"/>
              </a:lnSpc>
              <a:spcBef>
                <a:spcPts val="1800"/>
              </a:spcBef>
              <a:spcAft>
                <a:spcPts val="1800"/>
              </a:spcAft>
              <a:buClr>
                <a:schemeClr val="accent2"/>
              </a:buClr>
            </a:pPr>
            <a:r>
              <a:rPr lang="en-US" sz="1800" dirty="0"/>
              <a:t>ZYNRELEF is the first and only extended-release DALA, with a novel, synergistic mechanism of action designed to overcome the challenges of inflammation at the surgical site</a:t>
            </a:r>
            <a:r>
              <a:rPr lang="en-US" sz="1800" baseline="30000" dirty="0"/>
              <a:t>8-11</a:t>
            </a:r>
            <a:endParaRPr lang="en-US" sz="1800" dirty="0"/>
          </a:p>
        </p:txBody>
      </p:sp>
      <p:sp>
        <p:nvSpPr>
          <p:cNvPr id="8" name="Rectangle 7">
            <a:extLst>
              <a:ext uri="{FF2B5EF4-FFF2-40B4-BE49-F238E27FC236}">
                <a16:creationId xmlns:a16="http://schemas.microsoft.com/office/drawing/2014/main" id="{2B4C8AFE-6C75-4D57-A6D8-707D3BFBF9A8}"/>
              </a:ext>
            </a:extLst>
          </p:cNvPr>
          <p:cNvSpPr/>
          <p:nvPr/>
        </p:nvSpPr>
        <p:spPr>
          <a:xfrm>
            <a:off x="376318" y="5874250"/>
            <a:ext cx="10451553" cy="584775"/>
          </a:xfrm>
          <a:prstGeom prst="rect">
            <a:avLst/>
          </a:prstGeom>
        </p:spPr>
        <p:txBody>
          <a:bodyPr wrap="square" lIns="45720" rIns="45720" anchor="b" anchorCtr="0">
            <a:spAutoFit/>
          </a:bodyPr>
          <a:lstStyle/>
          <a:p>
            <a:pPr lvl="0"/>
            <a:r>
              <a:rPr lang="en-US" sz="800" b="1" dirty="0"/>
              <a:t>References: 1.</a:t>
            </a:r>
            <a:r>
              <a:rPr lang="en-US" sz="800" dirty="0"/>
              <a:t> Svensson I, Sjöström B, Haljamäe H. </a:t>
            </a:r>
            <a:r>
              <a:rPr lang="en-US" sz="800" i="1" dirty="0"/>
              <a:t>J Pain Symptom Manage</a:t>
            </a:r>
            <a:r>
              <a:rPr lang="en-US" sz="800" dirty="0"/>
              <a:t>. 2000;20(3):193-201. </a:t>
            </a:r>
            <a:r>
              <a:rPr lang="en-US" sz="800" b="1" dirty="0"/>
              <a:t>2. </a:t>
            </a:r>
            <a:r>
              <a:rPr lang="en-US" sz="800" dirty="0"/>
              <a:t>Ali A, Sundberg M, Hansson U, et al. </a:t>
            </a:r>
            <a:r>
              <a:rPr lang="en-US" sz="800" i="1" dirty="0"/>
              <a:t>Acta Orthop. </a:t>
            </a:r>
            <a:r>
              <a:rPr lang="en-US" sz="800" dirty="0"/>
              <a:t>2015;86(3):373-377. </a:t>
            </a:r>
            <a:r>
              <a:rPr lang="en-US" sz="800" b="1" dirty="0"/>
              <a:t>3. </a:t>
            </a:r>
            <a:r>
              <a:rPr lang="en-US" sz="800" dirty="0"/>
              <a:t>Kim J, Burke SM, Kryzanski JT, et al. </a:t>
            </a:r>
            <a:r>
              <a:rPr lang="en-US" sz="800" i="1" dirty="0"/>
              <a:t>World Neurosurg</a:t>
            </a:r>
            <a:r>
              <a:rPr lang="en-US" sz="800" dirty="0"/>
              <a:t>. 2016;91:460-467. </a:t>
            </a:r>
            <a:r>
              <a:rPr lang="en-US" sz="800" b="1" dirty="0"/>
              <a:t>4. </a:t>
            </a:r>
            <a:r>
              <a:rPr lang="en-US" sz="800" dirty="0"/>
              <a:t>Data on file. DRG physician survey. San Diego, CA: Heron Therapeutics Inc; 2017. </a:t>
            </a:r>
            <a:r>
              <a:rPr lang="en-US" sz="800" b="1" dirty="0"/>
              <a:t>5. </a:t>
            </a:r>
            <a:r>
              <a:rPr lang="en-US" sz="800" dirty="0"/>
              <a:t>Becker DE, Reed KL. </a:t>
            </a:r>
            <a:r>
              <a:rPr lang="en-US" sz="800" i="1" dirty="0"/>
              <a:t>Anesth Prog</a:t>
            </a:r>
            <a:r>
              <a:rPr lang="en-US" sz="800" dirty="0"/>
              <a:t>. 2006;53(3):98-109. </a:t>
            </a:r>
            <a:r>
              <a:rPr lang="en-US" sz="800" b="1" dirty="0"/>
              <a:t>6. </a:t>
            </a:r>
            <a:r>
              <a:rPr lang="en-US" sz="800" dirty="0"/>
              <a:t>Exparel [package insert]. San Diego, CA: Pacira Pharmaceuticals Inc; 2021. </a:t>
            </a:r>
            <a:r>
              <a:rPr lang="en-US" sz="800" b="1" dirty="0"/>
              <a:t>7. </a:t>
            </a:r>
            <a:r>
              <a:rPr lang="en-US" sz="800" dirty="0"/>
              <a:t>Hargreaves KM, Keiser K. </a:t>
            </a:r>
            <a:r>
              <a:rPr lang="en-US" sz="800" i="1" dirty="0"/>
              <a:t>Endod Topics</a:t>
            </a:r>
            <a:r>
              <a:rPr lang="en-US" sz="800" dirty="0"/>
              <a:t>. 2002;1(1):26-39. </a:t>
            </a:r>
            <a:r>
              <a:rPr lang="en-US" sz="800" b="1" dirty="0"/>
              <a:t>8. </a:t>
            </a:r>
            <a:r>
              <a:rPr lang="en-US" sz="800" dirty="0"/>
              <a:t>ZYNRELEF [package insert]. San Diego, CA: Heron Therapeutics Inc; 2021. </a:t>
            </a:r>
            <a:r>
              <a:rPr lang="en-US" sz="800" b="1" dirty="0"/>
              <a:t>9. </a:t>
            </a:r>
            <a:r>
              <a:rPr lang="en-US" sz="800" dirty="0"/>
              <a:t>Viscusi E, Gimbel JS, Pollack RA, et al. </a:t>
            </a:r>
            <a:r>
              <a:rPr lang="en-US" sz="800" i="1" dirty="0"/>
              <a:t>Reg Anesth Pain Med</a:t>
            </a:r>
            <a:r>
              <a:rPr lang="en-US" sz="800" dirty="0"/>
              <a:t>. 2019;44(7):700-706. </a:t>
            </a:r>
            <a:r>
              <a:rPr lang="en-US" sz="800" b="1" dirty="0"/>
              <a:t>10. </a:t>
            </a:r>
            <a:r>
              <a:rPr lang="en-US" sz="800" dirty="0"/>
              <a:t>Viscusi E, Minkowitz H, Winkle P, et al. </a:t>
            </a:r>
            <a:r>
              <a:rPr lang="en-US" sz="800" i="1" dirty="0"/>
              <a:t>Hernia.</a:t>
            </a:r>
            <a:r>
              <a:rPr lang="en-US" sz="800" dirty="0"/>
              <a:t> 2019;23(6):1071-1080. </a:t>
            </a:r>
            <a:r>
              <a:rPr lang="en-US" sz="800" b="1" dirty="0"/>
              <a:t>11. </a:t>
            </a:r>
            <a:r>
              <a:rPr lang="en-US" sz="800" dirty="0"/>
              <a:t>Lachiewicz PF, Lee G-C, Pollak R, et al. </a:t>
            </a:r>
            <a:r>
              <a:rPr lang="en-US" sz="800" i="1" dirty="0"/>
              <a:t>J Arthroplasty</a:t>
            </a:r>
            <a:r>
              <a:rPr lang="en-US" sz="800" dirty="0"/>
              <a:t>. 2020;35(10):2843-2851. </a:t>
            </a:r>
            <a:endParaRPr lang="en-US" dirty="0"/>
          </a:p>
        </p:txBody>
      </p:sp>
      <p:sp>
        <p:nvSpPr>
          <p:cNvPr id="9" name="Rectangle 8">
            <a:extLst>
              <a:ext uri="{FF2B5EF4-FFF2-40B4-BE49-F238E27FC236}">
                <a16:creationId xmlns:a16="http://schemas.microsoft.com/office/drawing/2014/main" id="{8C16E784-A0DD-4090-B7BF-573978EE6956}"/>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10" name="Footer Placeholder 4">
            <a:extLst>
              <a:ext uri="{FF2B5EF4-FFF2-40B4-BE49-F238E27FC236}">
                <a16:creationId xmlns:a16="http://schemas.microsoft.com/office/drawing/2014/main" id="{79DF82B1-9031-4A44-8604-5C826F1719EA}"/>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343346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7EA855E-61C6-4FC2-ADD7-B74206C643BE}"/>
              </a:ext>
            </a:extLst>
          </p:cNvPr>
          <p:cNvGraphicFramePr>
            <a:graphicFrameLocks noGrp="1"/>
          </p:cNvGraphicFramePr>
          <p:nvPr>
            <p:ph idx="4294967295"/>
            <p:extLst>
              <p:ext uri="{D42A27DB-BD31-4B8C-83A1-F6EECF244321}">
                <p14:modId xmlns:p14="http://schemas.microsoft.com/office/powerpoint/2010/main" val="752635636"/>
              </p:ext>
            </p:extLst>
          </p:nvPr>
        </p:nvGraphicFramePr>
        <p:xfrm>
          <a:off x="683172" y="1711949"/>
          <a:ext cx="10022928" cy="2625144"/>
        </p:xfrm>
        <a:graphic>
          <a:graphicData uri="http://schemas.openxmlformats.org/drawingml/2006/table">
            <a:tbl>
              <a:tblPr firstRow="1" firstCol="1" bandRow="1">
                <a:tableStyleId>{F5AB1C69-6EDB-4FF4-983F-18BD219EF322}</a:tableStyleId>
              </a:tblPr>
              <a:tblGrid>
                <a:gridCol w="1630355">
                  <a:extLst>
                    <a:ext uri="{9D8B030D-6E8A-4147-A177-3AD203B41FA5}">
                      <a16:colId xmlns:a16="http://schemas.microsoft.com/office/drawing/2014/main" val="525975782"/>
                    </a:ext>
                  </a:extLst>
                </a:gridCol>
                <a:gridCol w="1993022">
                  <a:extLst>
                    <a:ext uri="{9D8B030D-6E8A-4147-A177-3AD203B41FA5}">
                      <a16:colId xmlns:a16="http://schemas.microsoft.com/office/drawing/2014/main" val="3065302474"/>
                    </a:ext>
                  </a:extLst>
                </a:gridCol>
                <a:gridCol w="1008796">
                  <a:extLst>
                    <a:ext uri="{9D8B030D-6E8A-4147-A177-3AD203B41FA5}">
                      <a16:colId xmlns:a16="http://schemas.microsoft.com/office/drawing/2014/main" val="1763232999"/>
                    </a:ext>
                  </a:extLst>
                </a:gridCol>
                <a:gridCol w="1301673">
                  <a:extLst>
                    <a:ext uri="{9D8B030D-6E8A-4147-A177-3AD203B41FA5}">
                      <a16:colId xmlns:a16="http://schemas.microsoft.com/office/drawing/2014/main" val="3609166335"/>
                    </a:ext>
                  </a:extLst>
                </a:gridCol>
                <a:gridCol w="1301672">
                  <a:extLst>
                    <a:ext uri="{9D8B030D-6E8A-4147-A177-3AD203B41FA5}">
                      <a16:colId xmlns:a16="http://schemas.microsoft.com/office/drawing/2014/main" val="513796141"/>
                    </a:ext>
                  </a:extLst>
                </a:gridCol>
                <a:gridCol w="1636934">
                  <a:extLst>
                    <a:ext uri="{9D8B030D-6E8A-4147-A177-3AD203B41FA5}">
                      <a16:colId xmlns:a16="http://schemas.microsoft.com/office/drawing/2014/main" val="952710461"/>
                    </a:ext>
                  </a:extLst>
                </a:gridCol>
                <a:gridCol w="1150476">
                  <a:extLst>
                    <a:ext uri="{9D8B030D-6E8A-4147-A177-3AD203B41FA5}">
                      <a16:colId xmlns:a16="http://schemas.microsoft.com/office/drawing/2014/main" val="3236306284"/>
                    </a:ext>
                  </a:extLst>
                </a:gridCol>
              </a:tblGrid>
              <a:tr h="381261">
                <a:tc gridSpan="3">
                  <a:txBody>
                    <a:bodyPr/>
                    <a:lstStyle/>
                    <a:p>
                      <a:pPr marL="0" marR="0" algn="ctr">
                        <a:spcBef>
                          <a:spcPts val="300"/>
                        </a:spcBef>
                        <a:spcAft>
                          <a:spcPts val="300"/>
                        </a:spcAft>
                      </a:pPr>
                      <a:r>
                        <a:rPr lang="en-US" sz="1800" dirty="0">
                          <a:effectLst/>
                          <a:latin typeface="Arial" panose="020B0604020202020204" pitchFamily="34" charset="0"/>
                          <a:cs typeface="Arial" panose="020B0604020202020204" pitchFamily="34" charset="0"/>
                        </a:rPr>
                        <a:t>Product Presentation</a:t>
                      </a:r>
                      <a:r>
                        <a:rPr lang="en-US" sz="1800" baseline="30000" dirty="0">
                          <a:effectLst/>
                          <a:latin typeface="Arial" panose="020B0604020202020204" pitchFamily="34" charset="0"/>
                          <a:cs typeface="Arial" panose="020B0604020202020204" pitchFamily="34" charset="0"/>
                        </a:rPr>
                        <a:t>1</a:t>
                      </a:r>
                      <a:endParaRPr lang="en-US" sz="1800" b="1" baseline="30000" dirty="0">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B w="12700" cap="flat" cmpd="sng" algn="ctr">
                      <a:solidFill>
                        <a:schemeClr val="bg1"/>
                      </a:solidFill>
                      <a:prstDash val="solid"/>
                      <a:round/>
                      <a:headEnd type="none" w="med" len="med"/>
                      <a:tailEnd type="none" w="med" len="med"/>
                    </a:lnB>
                    <a:solidFill>
                      <a:srgbClr val="3763B0"/>
                    </a:solidFill>
                  </a:tcPr>
                </a:tc>
                <a:tc hMerge="1">
                  <a:txBody>
                    <a:bodyPr/>
                    <a:lstStyle/>
                    <a:p>
                      <a:endParaRPr lang="en-US"/>
                    </a:p>
                  </a:txBody>
                  <a:tcPr/>
                </a:tc>
                <a:tc hMerge="1">
                  <a:txBody>
                    <a:bodyPr/>
                    <a:lstStyle/>
                    <a:p>
                      <a:endParaRPr lang="en-US"/>
                    </a:p>
                  </a:txBody>
                  <a:tcPr/>
                </a:tc>
                <a:tc rowSpan="2">
                  <a:txBody>
                    <a:bodyPr/>
                    <a:lstStyle/>
                    <a:p>
                      <a:pPr marL="0" marR="0" algn="ctr">
                        <a:spcBef>
                          <a:spcPts val="300"/>
                        </a:spcBef>
                        <a:spcAft>
                          <a:spcPts val="300"/>
                        </a:spcAft>
                      </a:pPr>
                      <a:r>
                        <a:rPr lang="en-US" sz="1800" dirty="0">
                          <a:effectLst/>
                          <a:latin typeface="Arial" panose="020B0604020202020204" pitchFamily="34" charset="0"/>
                          <a:cs typeface="Arial" panose="020B0604020202020204" pitchFamily="34" charset="0"/>
                        </a:rPr>
                        <a:t>Vented Vial Spike</a:t>
                      </a:r>
                      <a:endParaRPr lang="en-US" sz="1800" b="1" dirty="0">
                        <a:effectLst/>
                        <a:latin typeface="Arial" panose="020B0604020202020204" pitchFamily="34" charset="0"/>
                        <a:cs typeface="Arial" panose="020B0604020202020204" pitchFamily="34" charset="0"/>
                      </a:endParaRPr>
                    </a:p>
                  </a:txBody>
                  <a:tcPr marL="64086" marR="64086" marT="0" marB="0" anchor="ctr">
                    <a:lnB w="12700" cap="flat" cmpd="sng" algn="ctr">
                      <a:solidFill>
                        <a:schemeClr val="bg1"/>
                      </a:solidFill>
                      <a:prstDash val="solid"/>
                      <a:round/>
                      <a:headEnd type="none" w="med" len="med"/>
                      <a:tailEnd type="none" w="med" len="med"/>
                    </a:lnB>
                    <a:solidFill>
                      <a:srgbClr val="3763B0"/>
                    </a:solidFill>
                  </a:tcPr>
                </a:tc>
                <a:tc rowSpan="2">
                  <a:txBody>
                    <a:bodyPr/>
                    <a:lstStyle/>
                    <a:p>
                      <a:pPr marL="0" marR="0" algn="ctr">
                        <a:spcBef>
                          <a:spcPts val="300"/>
                        </a:spcBef>
                        <a:spcAft>
                          <a:spcPts val="300"/>
                        </a:spcAft>
                      </a:pPr>
                      <a:r>
                        <a:rPr lang="en-US" sz="1800" dirty="0">
                          <a:effectLst/>
                          <a:latin typeface="Arial" panose="020B0604020202020204" pitchFamily="34" charset="0"/>
                          <a:cs typeface="Arial" panose="020B0604020202020204" pitchFamily="34" charset="0"/>
                        </a:rPr>
                        <a:t>Luer Lock Syringe(s)</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B w="12700" cap="flat" cmpd="sng" algn="ctr">
                      <a:solidFill>
                        <a:schemeClr val="bg1"/>
                      </a:solidFill>
                      <a:prstDash val="solid"/>
                      <a:round/>
                      <a:headEnd type="none" w="med" len="med"/>
                      <a:tailEnd type="none" w="med" len="med"/>
                    </a:lnB>
                    <a:solidFill>
                      <a:srgbClr val="3763B0"/>
                    </a:solidFill>
                  </a:tcPr>
                </a:tc>
                <a:tc rowSpan="2">
                  <a:txBody>
                    <a:bodyPr/>
                    <a:lstStyle/>
                    <a:p>
                      <a:pPr marL="0" marR="0" algn="ctr">
                        <a:spcBef>
                          <a:spcPts val="300"/>
                        </a:spcBef>
                        <a:spcAft>
                          <a:spcPts val="300"/>
                        </a:spcAft>
                      </a:pPr>
                      <a:r>
                        <a:rPr lang="en-US" sz="1800" dirty="0">
                          <a:effectLst/>
                          <a:latin typeface="Arial" panose="020B0604020202020204" pitchFamily="34" charset="0"/>
                          <a:cs typeface="Arial" panose="020B0604020202020204" pitchFamily="34" charset="0"/>
                        </a:rPr>
                        <a:t>Luer Lock Applicator(s) </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B w="12700" cap="flat" cmpd="sng" algn="ctr">
                      <a:solidFill>
                        <a:schemeClr val="bg1"/>
                      </a:solidFill>
                      <a:prstDash val="solid"/>
                      <a:round/>
                      <a:headEnd type="none" w="med" len="med"/>
                      <a:tailEnd type="none" w="med" len="med"/>
                    </a:lnB>
                    <a:solidFill>
                      <a:srgbClr val="3763B0"/>
                    </a:solidFill>
                  </a:tcPr>
                </a:tc>
                <a:tc rowSpan="2">
                  <a:txBody>
                    <a:bodyPr/>
                    <a:lstStyle/>
                    <a:p>
                      <a:pPr marL="0" marR="0" algn="ctr">
                        <a:spcBef>
                          <a:spcPts val="300"/>
                        </a:spcBef>
                        <a:spcAft>
                          <a:spcPts val="300"/>
                        </a:spcAft>
                      </a:pPr>
                      <a:r>
                        <a:rPr lang="en-US" sz="1800" dirty="0">
                          <a:effectLst/>
                          <a:latin typeface="Arial" panose="020B0604020202020204" pitchFamily="34" charset="0"/>
                          <a:cs typeface="Arial" panose="020B0604020202020204" pitchFamily="34" charset="0"/>
                        </a:rPr>
                        <a:t>Syringe Tip Cap(s)</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B w="12700" cap="flat" cmpd="sng" algn="ctr">
                      <a:solidFill>
                        <a:schemeClr val="bg1"/>
                      </a:solidFill>
                      <a:prstDash val="solid"/>
                      <a:round/>
                      <a:headEnd type="none" w="med" len="med"/>
                      <a:tailEnd type="none" w="med" len="med"/>
                    </a:lnB>
                    <a:solidFill>
                      <a:srgbClr val="3763B0"/>
                    </a:solidFill>
                  </a:tcPr>
                </a:tc>
                <a:extLst>
                  <a:ext uri="{0D108BD9-81ED-4DB2-BD59-A6C34878D82A}">
                    <a16:rowId xmlns:a16="http://schemas.microsoft.com/office/drawing/2014/main" val="556311556"/>
                  </a:ext>
                </a:extLst>
              </a:tr>
              <a:tr h="1020797">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NDC</a:t>
                      </a:r>
                      <a:endParaRPr lang="en-US" sz="1800" b="1"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T w="12700" cap="flat" cmpd="sng" algn="ctr">
                      <a:solidFill>
                        <a:schemeClr val="bg1"/>
                      </a:solidFill>
                      <a:prstDash val="solid"/>
                      <a:round/>
                      <a:headEnd type="none" w="med" len="med"/>
                      <a:tailEnd type="none" w="med" len="med"/>
                    </a:lnT>
                    <a:solidFill>
                      <a:srgbClr val="3763B0">
                        <a:alpha val="38000"/>
                      </a:srgbClr>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Bupivacaine/</a:t>
                      </a:r>
                      <a:br>
                        <a:rPr lang="en-US" sz="1800" dirty="0">
                          <a:solidFill>
                            <a:srgbClr val="05192B"/>
                          </a:solidFill>
                          <a:effectLst/>
                          <a:latin typeface="Arial" panose="020B0604020202020204" pitchFamily="34" charset="0"/>
                          <a:cs typeface="Arial" panose="020B0604020202020204" pitchFamily="34" charset="0"/>
                        </a:rPr>
                      </a:br>
                      <a:r>
                        <a:rPr lang="en-US" sz="1800" dirty="0">
                          <a:solidFill>
                            <a:srgbClr val="05192B"/>
                          </a:solidFill>
                          <a:effectLst/>
                          <a:latin typeface="Arial" panose="020B0604020202020204" pitchFamily="34" charset="0"/>
                          <a:cs typeface="Arial" panose="020B0604020202020204" pitchFamily="34" charset="0"/>
                        </a:rPr>
                        <a:t>Meloxicam</a:t>
                      </a:r>
                      <a:endParaRPr lang="en-US" sz="1800" b="1"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T w="12700" cap="flat" cmpd="sng" algn="ctr">
                      <a:solidFill>
                        <a:schemeClr val="bg1"/>
                      </a:solidFill>
                      <a:prstDash val="solid"/>
                      <a:round/>
                      <a:headEnd type="none" w="med" len="med"/>
                      <a:tailEnd type="none" w="med" len="med"/>
                    </a:lnT>
                    <a:solidFill>
                      <a:srgbClr val="3763B0">
                        <a:alpha val="38000"/>
                      </a:srgbClr>
                    </a:solidFill>
                  </a:tcPr>
                </a:tc>
                <a:tc>
                  <a:txBody>
                    <a:bodyPr/>
                    <a:lstStyle/>
                    <a:p>
                      <a:pPr marL="0" marR="0" algn="ctr">
                        <a:spcBef>
                          <a:spcPts val="300"/>
                        </a:spcBef>
                        <a:spcAft>
                          <a:spcPts val="300"/>
                        </a:spcAft>
                      </a:pPr>
                      <a:r>
                        <a:rPr lang="en-US" sz="1800" b="0" dirty="0">
                          <a:solidFill>
                            <a:srgbClr val="05192B"/>
                          </a:solidFill>
                          <a:effectLst/>
                          <a:latin typeface="Arial" panose="020B0604020202020204" pitchFamily="34" charset="0"/>
                          <a:ea typeface="Times New Roman" panose="02020603050405020304" pitchFamily="18" charset="0"/>
                          <a:cs typeface="Arial" panose="020B0604020202020204" pitchFamily="34" charset="0"/>
                        </a:rPr>
                        <a:t>Volume</a:t>
                      </a:r>
                    </a:p>
                  </a:txBody>
                  <a:tcPr marL="64086" marR="64086"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3763B0">
                        <a:alpha val="38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14714968"/>
                  </a:ext>
                </a:extLst>
              </a:tr>
              <a:tr h="611543">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47426-301-02</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400 mg/12 mg</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rPr>
                        <a:t>14 mL</a:t>
                      </a: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1</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T w="12700" cap="flat" cmpd="sng" algn="ctr">
                      <a:solidFill>
                        <a:schemeClr val="bg1"/>
                      </a:solidFill>
                      <a:prstDash val="solid"/>
                      <a:round/>
                      <a:headEnd type="none" w="med" len="med"/>
                      <a:tailEnd type="none" w="med" len="med"/>
                    </a:lnT>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2 x 12 mL</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T w="12700" cap="flat" cmpd="sng" algn="ctr">
                      <a:solidFill>
                        <a:schemeClr val="bg1"/>
                      </a:solidFill>
                      <a:prstDash val="solid"/>
                      <a:round/>
                      <a:headEnd type="none" w="med" len="med"/>
                      <a:tailEnd type="none" w="med" len="med"/>
                    </a:lnT>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2</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T w="12700" cap="flat" cmpd="sng" algn="ctr">
                      <a:solidFill>
                        <a:schemeClr val="bg1"/>
                      </a:solidFill>
                      <a:prstDash val="solid"/>
                      <a:round/>
                      <a:headEnd type="none" w="med" len="med"/>
                      <a:tailEnd type="none" w="med" len="med"/>
                    </a:lnT>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2</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lnT w="12700" cap="flat" cmpd="sng" algn="ctr">
                      <a:solidFill>
                        <a:schemeClr val="bg1"/>
                      </a:solidFill>
                      <a:prstDash val="solid"/>
                      <a:round/>
                      <a:headEnd type="none" w="med" len="med"/>
                      <a:tailEnd type="none" w="med" len="med"/>
                    </a:lnT>
                    <a:solidFill>
                      <a:srgbClr val="E7E7E8"/>
                    </a:solidFill>
                  </a:tcPr>
                </a:tc>
                <a:extLst>
                  <a:ext uri="{0D108BD9-81ED-4DB2-BD59-A6C34878D82A}">
                    <a16:rowId xmlns:a16="http://schemas.microsoft.com/office/drawing/2014/main" val="2584071466"/>
                  </a:ext>
                </a:extLst>
              </a:tr>
              <a:tr h="611543">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47426-303-01</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200 mg/6 mg</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rPr>
                        <a:t>7 mL</a:t>
                      </a: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1</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1 x 12 mL</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1</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tc>
                  <a:txBody>
                    <a:bodyPr/>
                    <a:lstStyle/>
                    <a:p>
                      <a:pPr marL="0" marR="0" algn="ctr">
                        <a:spcBef>
                          <a:spcPts val="300"/>
                        </a:spcBef>
                        <a:spcAft>
                          <a:spcPts val="300"/>
                        </a:spcAft>
                      </a:pPr>
                      <a:r>
                        <a:rPr lang="en-US" sz="1800" dirty="0">
                          <a:solidFill>
                            <a:srgbClr val="05192B"/>
                          </a:solidFill>
                          <a:effectLst/>
                          <a:latin typeface="Arial" panose="020B0604020202020204" pitchFamily="34" charset="0"/>
                          <a:cs typeface="Arial" panose="020B0604020202020204" pitchFamily="34" charset="0"/>
                        </a:rPr>
                        <a:t>1</a:t>
                      </a:r>
                      <a:endParaRPr lang="en-US" sz="1800" dirty="0">
                        <a:solidFill>
                          <a:srgbClr val="05192B"/>
                        </a:solidFill>
                        <a:effectLst/>
                        <a:latin typeface="Arial" panose="020B0604020202020204" pitchFamily="34" charset="0"/>
                        <a:ea typeface="Times New Roman" panose="02020603050405020304" pitchFamily="18" charset="0"/>
                        <a:cs typeface="Arial" panose="020B0604020202020204" pitchFamily="34" charset="0"/>
                      </a:endParaRPr>
                    </a:p>
                  </a:txBody>
                  <a:tcPr marL="64086" marR="64086" marT="0" marB="0" anchor="ctr">
                    <a:solidFill>
                      <a:srgbClr val="E7E7E8"/>
                    </a:solidFill>
                  </a:tcPr>
                </a:tc>
                <a:extLst>
                  <a:ext uri="{0D108BD9-81ED-4DB2-BD59-A6C34878D82A}">
                    <a16:rowId xmlns:a16="http://schemas.microsoft.com/office/drawing/2014/main" val="3463277545"/>
                  </a:ext>
                </a:extLst>
              </a:tr>
            </a:tbl>
          </a:graphicData>
        </a:graphic>
      </p:graphicFrame>
      <p:sp>
        <p:nvSpPr>
          <p:cNvPr id="8" name="Rectangle 7">
            <a:extLst>
              <a:ext uri="{FF2B5EF4-FFF2-40B4-BE49-F238E27FC236}">
                <a16:creationId xmlns:a16="http://schemas.microsoft.com/office/drawing/2014/main" id="{FDEE1684-7ADD-420E-B9B9-5102C79501AD}"/>
              </a:ext>
            </a:extLst>
          </p:cNvPr>
          <p:cNvSpPr/>
          <p:nvPr/>
        </p:nvSpPr>
        <p:spPr>
          <a:xfrm>
            <a:off x="376319" y="6129222"/>
            <a:ext cx="7598764" cy="338554"/>
          </a:xfrm>
          <a:prstGeom prst="rect">
            <a:avLst/>
          </a:prstGeom>
        </p:spPr>
        <p:txBody>
          <a:bodyPr wrap="square" lIns="45720" rIns="4572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30000" noProof="0" dirty="0">
                <a:ln>
                  <a:noFill/>
                </a:ln>
                <a:solidFill>
                  <a:srgbClr val="05192B"/>
                </a:solidFill>
                <a:effectLst/>
                <a:uLnTx/>
                <a:uFillTx/>
                <a:latin typeface="Arial" panose="020B0604020202020204"/>
                <a:ea typeface="+mn-ea"/>
                <a:cs typeface="+mn-cs"/>
              </a:rPr>
              <a:t>a</a:t>
            </a:r>
            <a:r>
              <a:rPr kumimoji="0" lang="en-US" sz="800" i="0" u="none" strike="noStrike" kern="1200" cap="none" spc="0" normalizeH="0" baseline="0" noProof="0" dirty="0">
                <a:ln>
                  <a:noFill/>
                </a:ln>
                <a:solidFill>
                  <a:srgbClr val="05192B"/>
                </a:solidFill>
                <a:effectLst/>
                <a:uLnTx/>
                <a:uFillTx/>
                <a:latin typeface="Arial" panose="020B0604020202020204"/>
                <a:ea typeface="+mn-ea"/>
                <a:cs typeface="+mn-cs"/>
              </a:rPr>
              <a:t>Luer lock cone-shaped applicators (GTIN 00347426902106), </a:t>
            </a:r>
            <a:r>
              <a:rPr lang="en-US" sz="800" dirty="0">
                <a:solidFill>
                  <a:srgbClr val="05192B"/>
                </a:solidFill>
                <a:latin typeface="Arial" panose="020B0604020202020204"/>
              </a:rPr>
              <a:t>v</a:t>
            </a:r>
            <a:r>
              <a:rPr kumimoji="0" lang="en-US" sz="800" i="0" u="none" strike="noStrike" kern="1200" cap="none" spc="0" normalizeH="0" baseline="0" noProof="0" dirty="0">
                <a:ln>
                  <a:noFill/>
                </a:ln>
                <a:solidFill>
                  <a:srgbClr val="05192B"/>
                </a:solidFill>
                <a:effectLst/>
                <a:uLnTx/>
                <a:uFillTx/>
                <a:latin typeface="Arial" panose="020B0604020202020204"/>
                <a:ea typeface="+mn-ea"/>
                <a:cs typeface="+mn-cs"/>
              </a:rPr>
              <a:t>ented vial spikes (GTIN 00347426903059), 12-mL Luer lock syringes (GTIN 00347426904087).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References: 1. </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ZYNRELEF [package insert]. San Diego, CA: Heron Therapeutics Inc; 2021.</a:t>
            </a:r>
            <a:endParaRPr kumimoji="0" lang="en-US" sz="18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C75BA4F8-9FE1-46F3-987F-30440FEED026}"/>
              </a:ext>
            </a:extLst>
          </p:cNvPr>
          <p:cNvSpPr/>
          <p:nvPr/>
        </p:nvSpPr>
        <p:spPr>
          <a:xfrm>
            <a:off x="683173" y="4901045"/>
            <a:ext cx="10112346" cy="984885"/>
          </a:xfrm>
          <a:prstGeom prst="rect">
            <a:avLst/>
          </a:prstGeom>
        </p:spPr>
        <p:txBody>
          <a:bodyPr wrap="square" lIns="0" tIns="0" rIns="0" bIns="0">
            <a:spAutoFit/>
          </a:bodyPr>
          <a:lstStyle/>
          <a:p>
            <a:pPr lvl="0">
              <a:defRPr/>
            </a:pPr>
            <a:r>
              <a:rPr lang="en-US" sz="1600" dirty="0">
                <a:solidFill>
                  <a:srgbClr val="05192B"/>
                </a:solidFill>
              </a:rPr>
              <a:t>ZYNRELEF should be prepared and administered using only the components provided in the ZYNRELEF kit.</a:t>
            </a:r>
          </a:p>
          <a:p>
            <a:pPr lvl="0">
              <a:defRPr/>
            </a:pPr>
            <a:r>
              <a:rPr lang="en-US" sz="1600" dirty="0">
                <a:solidFill>
                  <a:srgbClr val="05192B"/>
                </a:solidFill>
              </a:rPr>
              <a:t>In case parts are dropped or mishandled during preparation, replacement kit components can be ordered for $0.01 per carton. Search “ZYNRELEF” on your distributor’s ordering website and add 1 carton of each component</a:t>
            </a:r>
            <a:r>
              <a:rPr lang="en-US" sz="1600" baseline="30000" dirty="0">
                <a:solidFill>
                  <a:srgbClr val="05192B"/>
                </a:solidFill>
              </a:rPr>
              <a:t>a</a:t>
            </a:r>
            <a:r>
              <a:rPr lang="en-US" sz="1600" dirty="0">
                <a:solidFill>
                  <a:srgbClr val="05192B"/>
                </a:solidFill>
              </a:rPr>
              <a:t> to your initial order.</a:t>
            </a:r>
            <a:endParaRPr kumimoji="0" lang="en-US" sz="1600" b="0" i="1"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07CD36-2DBF-764A-8E73-5B6D72EAE314}"/>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6769"/>
                </a:solidFill>
                <a:effectLst/>
                <a:uLnTx/>
                <a:uFillTx/>
                <a:latin typeface="Arial"/>
                <a:ea typeface="+mn-ea"/>
                <a:cs typeface="+mn-cs"/>
              </a:rPr>
              <a:t>PACKAGING, STORAGE, AND HANDLING</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3" name="Title 1">
            <a:extLst>
              <a:ext uri="{FF2B5EF4-FFF2-40B4-BE49-F238E27FC236}">
                <a16:creationId xmlns:a16="http://schemas.microsoft.com/office/drawing/2014/main" id="{2A00C64F-8A6A-8E46-8DBF-8C8996B2C1A9}"/>
              </a:ext>
            </a:extLst>
          </p:cNvPr>
          <p:cNvSpPr>
            <a:spLocks noGrp="1"/>
          </p:cNvSpPr>
          <p:nvPr>
            <p:ph type="title"/>
          </p:nvPr>
        </p:nvSpPr>
        <p:spPr>
          <a:xfrm>
            <a:off x="683173" y="295095"/>
            <a:ext cx="9429016" cy="977188"/>
          </a:xfrm>
        </p:spPr>
        <p:txBody>
          <a:bodyPr>
            <a:normAutofit/>
          </a:bodyPr>
          <a:lstStyle/>
          <a:p>
            <a:r>
              <a:rPr lang="en-US" dirty="0"/>
              <a:t>Packaging, Storage, and Handling (cont) </a:t>
            </a:r>
          </a:p>
        </p:txBody>
      </p:sp>
      <p:sp>
        <p:nvSpPr>
          <p:cNvPr id="11" name="Rectangle 10">
            <a:extLst>
              <a:ext uri="{FF2B5EF4-FFF2-40B4-BE49-F238E27FC236}">
                <a16:creationId xmlns:a16="http://schemas.microsoft.com/office/drawing/2014/main" id="{6445395F-7A28-4930-9AD5-CC6CA884EBCC}"/>
              </a:ext>
            </a:extLst>
          </p:cNvPr>
          <p:cNvSpPr/>
          <p:nvPr/>
        </p:nvSpPr>
        <p:spPr>
          <a:xfrm>
            <a:off x="683172" y="4575730"/>
            <a:ext cx="7761032" cy="246221"/>
          </a:xfrm>
          <a:prstGeom prst="rect">
            <a:avLst/>
          </a:prstGeom>
        </p:spPr>
        <p:txBody>
          <a:bodyPr wrap="square" lIns="0" tIns="0" rIns="0" bIns="0">
            <a:spAutoFit/>
          </a:bodyPr>
          <a:lstStyle/>
          <a:p>
            <a:r>
              <a:rPr lang="en-US" sz="1600" b="1" dirty="0">
                <a:solidFill>
                  <a:schemeClr val="accent5"/>
                </a:solidFill>
              </a:rPr>
              <a:t>Order Replacement Kit Components for ZYNRELEF</a:t>
            </a:r>
            <a:endParaRPr lang="en-US" sz="1600" dirty="0">
              <a:solidFill>
                <a:schemeClr val="accent5"/>
              </a:solidFill>
            </a:endParaRPr>
          </a:p>
        </p:txBody>
      </p:sp>
      <p:sp>
        <p:nvSpPr>
          <p:cNvPr id="15" name="Footer Placeholder 4">
            <a:extLst>
              <a:ext uri="{FF2B5EF4-FFF2-40B4-BE49-F238E27FC236}">
                <a16:creationId xmlns:a16="http://schemas.microsoft.com/office/drawing/2014/main" id="{707F5CF2-1A7F-0E4B-98CD-C1E2693335B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4146562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793BE5B-7A4B-46CB-8CC0-7E740EC85952}"/>
              </a:ext>
            </a:extLst>
          </p:cNvPr>
          <p:cNvGrpSpPr/>
          <p:nvPr/>
        </p:nvGrpSpPr>
        <p:grpSpPr>
          <a:xfrm>
            <a:off x="5873909" y="1767310"/>
            <a:ext cx="3826350" cy="1197216"/>
            <a:chOff x="6171504" y="1786881"/>
            <a:chExt cx="3118307" cy="1690286"/>
          </a:xfrm>
          <a:solidFill>
            <a:srgbClr val="E9E8EB"/>
          </a:solidFill>
        </p:grpSpPr>
        <p:sp>
          <p:nvSpPr>
            <p:cNvPr id="12" name="Rectangle: Rounded Corners 11">
              <a:extLst>
                <a:ext uri="{FF2B5EF4-FFF2-40B4-BE49-F238E27FC236}">
                  <a16:creationId xmlns:a16="http://schemas.microsoft.com/office/drawing/2014/main" id="{BBB4EBB5-3891-4878-9754-CF3DA7C8FC6A}"/>
                </a:ext>
              </a:extLst>
            </p:cNvPr>
            <p:cNvSpPr/>
            <p:nvPr/>
          </p:nvSpPr>
          <p:spPr>
            <a:xfrm>
              <a:off x="6195396" y="1786881"/>
              <a:ext cx="3094415" cy="1690286"/>
            </a:xfrm>
            <a:prstGeom prst="roundRect">
              <a:avLst/>
            </a:prstGeom>
            <a:solidFill>
              <a:srgbClr val="E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D3F895B5-BB3D-4291-ACF1-4FF61162217F}"/>
                </a:ext>
              </a:extLst>
            </p:cNvPr>
            <p:cNvCxnSpPr>
              <a:cxnSpLocks/>
            </p:cNvCxnSpPr>
            <p:nvPr/>
          </p:nvCxnSpPr>
          <p:spPr>
            <a:xfrm>
              <a:off x="6171504" y="2821559"/>
              <a:ext cx="3118307"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71E45FE6-A15D-49FF-85B3-1D0F4D2277C0}"/>
              </a:ext>
            </a:extLst>
          </p:cNvPr>
          <p:cNvSpPr/>
          <p:nvPr/>
        </p:nvSpPr>
        <p:spPr>
          <a:xfrm>
            <a:off x="5942203" y="1826231"/>
            <a:ext cx="2351314" cy="53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05192B"/>
                </a:solidFill>
                <a:effectLst/>
                <a:uLnTx/>
                <a:uFillTx/>
                <a:latin typeface="Arial" panose="020B0604020202020204"/>
                <a:ea typeface="+mn-ea"/>
                <a:cs typeface="+mn-cs"/>
              </a:rPr>
              <a:t>Exparel</a:t>
            </a:r>
            <a:r>
              <a:rPr kumimoji="0" lang="en-US" sz="1200" b="0" i="0" u="none" strike="noStrike" kern="1200" cap="none" spc="0" normalizeH="0" baseline="30000" noProof="0" dirty="0">
                <a:ln>
                  <a:noFill/>
                </a:ln>
                <a:solidFill>
                  <a:srgbClr val="05192B"/>
                </a:solidFill>
                <a:effectLst/>
                <a:uLnTx/>
                <a:uFillTx/>
                <a:latin typeface="Arial" panose="020B0604020202020204"/>
                <a:ea typeface="+mn-ea"/>
                <a:cs typeface="+mn-cs"/>
              </a:rPr>
              <a:t>®</a:t>
            </a:r>
            <a:r>
              <a:rPr lang="en-US" sz="1200" baseline="30000" dirty="0" err="1">
                <a:solidFill>
                  <a:srgbClr val="05192B"/>
                </a:solidFill>
                <a:latin typeface="Arial" panose="020B0604020202020204"/>
              </a:rPr>
              <a:t>c,d</a:t>
            </a:r>
            <a:endParaRPr kumimoji="0" lang="en-US" sz="1200" b="0" i="0" u="none" strike="noStrike" kern="1200" cap="none" spc="0" normalizeH="0" baseline="30000" noProof="0" dirty="0">
              <a:ln>
                <a:noFill/>
              </a:ln>
              <a:solidFill>
                <a:srgbClr val="05192B"/>
              </a:solidFill>
              <a:effectLst/>
              <a:uLnTx/>
              <a:uFillTx/>
              <a:latin typeface="Arial" panose="020B0604020202020204"/>
              <a:ea typeface="+mn-ea"/>
              <a:cs typeface="+mn-cs"/>
            </a:endParaRPr>
          </a:p>
          <a:p>
            <a:pPr>
              <a:defRPr/>
            </a:pPr>
            <a:r>
              <a:rPr lang="en-US" sz="1000" i="1" dirty="0">
                <a:solidFill>
                  <a:srgbClr val="05192B"/>
                </a:solidFill>
              </a:rPr>
              <a:t>Not including</a:t>
            </a:r>
            <a:br>
              <a:rPr lang="en-US" sz="1000" i="1" dirty="0">
                <a:solidFill>
                  <a:srgbClr val="05192B"/>
                </a:solidFill>
              </a:rPr>
            </a:br>
            <a:r>
              <a:rPr lang="en-US" sz="1000" i="1" dirty="0">
                <a:solidFill>
                  <a:srgbClr val="05192B"/>
                </a:solidFill>
              </a:rPr>
              <a:t>bupivacaine cost</a:t>
            </a:r>
          </a:p>
        </p:txBody>
      </p:sp>
      <p:sp>
        <p:nvSpPr>
          <p:cNvPr id="14" name="Rectangle 13">
            <a:extLst>
              <a:ext uri="{FF2B5EF4-FFF2-40B4-BE49-F238E27FC236}">
                <a16:creationId xmlns:a16="http://schemas.microsoft.com/office/drawing/2014/main" id="{D083976E-E45D-47AB-91C8-E33BA791034B}"/>
              </a:ext>
            </a:extLst>
          </p:cNvPr>
          <p:cNvSpPr/>
          <p:nvPr/>
        </p:nvSpPr>
        <p:spPr>
          <a:xfrm>
            <a:off x="7566801" y="2023404"/>
            <a:ext cx="145921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92B"/>
                </a:solidFill>
                <a:effectLst/>
                <a:uLnTx/>
                <a:uFillTx/>
                <a:latin typeface="Arial" panose="020B0604020202020204"/>
                <a:ea typeface="+mn-ea"/>
                <a:cs typeface="+mn-cs"/>
              </a:rPr>
              <a:t>20 mL    </a:t>
            </a: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$365.16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92B"/>
                </a:solidFill>
                <a:effectLst/>
                <a:uLnTx/>
                <a:uFillTx/>
                <a:latin typeface="Arial" panose="020B0604020202020204"/>
                <a:ea typeface="+mn-ea"/>
                <a:cs typeface="+mn-cs"/>
              </a:rPr>
              <a:t>10 mL    </a:t>
            </a: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$214.75</a:t>
            </a:r>
            <a:endParaRPr kumimoji="0" lang="en-US" sz="12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9B3F36C9-BBB9-4B47-BC1C-D1690BB7AB4F}"/>
              </a:ext>
            </a:extLst>
          </p:cNvPr>
          <p:cNvSpPr/>
          <p:nvPr/>
        </p:nvSpPr>
        <p:spPr>
          <a:xfrm>
            <a:off x="8154156" y="2585509"/>
            <a:ext cx="1459217" cy="301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$318-$630</a:t>
            </a:r>
          </a:p>
        </p:txBody>
      </p:sp>
      <p:sp>
        <p:nvSpPr>
          <p:cNvPr id="22" name="Rectangle 21">
            <a:extLst>
              <a:ext uri="{FF2B5EF4-FFF2-40B4-BE49-F238E27FC236}">
                <a16:creationId xmlns:a16="http://schemas.microsoft.com/office/drawing/2014/main" id="{23048F85-DA22-47F4-B9A3-A5DAF89CBB62}"/>
              </a:ext>
            </a:extLst>
          </p:cNvPr>
          <p:cNvSpPr/>
          <p:nvPr/>
        </p:nvSpPr>
        <p:spPr>
          <a:xfrm>
            <a:off x="9814493" y="1786342"/>
            <a:ext cx="1604068" cy="1169551"/>
          </a:xfrm>
          <a:prstGeom prst="rect">
            <a:avLst/>
          </a:prstGeom>
        </p:spPr>
        <p:txBody>
          <a:bodyPr wrap="square" lIns="45720" r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Cost comparisons do not imply safety or efficacy. WAC and list prices may not reflect discounts available to customers through manufacturers or other parties.</a:t>
            </a:r>
          </a:p>
        </p:txBody>
      </p:sp>
      <p:sp>
        <p:nvSpPr>
          <p:cNvPr id="21" name="Rectangle 20">
            <a:extLst>
              <a:ext uri="{FF2B5EF4-FFF2-40B4-BE49-F238E27FC236}">
                <a16:creationId xmlns:a16="http://schemas.microsoft.com/office/drawing/2014/main" id="{24A72EAA-3742-4833-AB82-F7F551A8432B}"/>
              </a:ext>
            </a:extLst>
          </p:cNvPr>
          <p:cNvSpPr/>
          <p:nvPr/>
        </p:nvSpPr>
        <p:spPr>
          <a:xfrm>
            <a:off x="5942203" y="2585509"/>
            <a:ext cx="2351314" cy="297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92B"/>
                </a:solidFill>
                <a:effectLst/>
                <a:uLnTx/>
                <a:uFillTx/>
                <a:latin typeface="Arial" panose="020B0604020202020204"/>
                <a:ea typeface="+mn-ea"/>
                <a:cs typeface="+mn-cs"/>
              </a:rPr>
              <a:t>Catheter-based pump </a:t>
            </a:r>
            <a:r>
              <a:rPr kumimoji="0" lang="en-US" sz="1200" b="0" i="0" u="none" strike="noStrike" kern="1200" cap="none" spc="0" normalizeH="0" baseline="0" noProof="0" dirty="0" err="1">
                <a:ln>
                  <a:noFill/>
                </a:ln>
                <a:solidFill>
                  <a:srgbClr val="05192B"/>
                </a:solidFill>
                <a:effectLst/>
                <a:uLnTx/>
                <a:uFillTx/>
                <a:latin typeface="Arial" panose="020B0604020202020204"/>
                <a:ea typeface="+mn-ea"/>
                <a:cs typeface="+mn-cs"/>
              </a:rPr>
              <a:t>cost</a:t>
            </a:r>
            <a:r>
              <a:rPr kumimoji="0" lang="en-US" sz="1200" b="0" i="0" u="none" strike="noStrike" kern="1200" cap="none" spc="0" normalizeH="0" baseline="30000" noProof="0" dirty="0" err="1">
                <a:ln>
                  <a:noFill/>
                </a:ln>
                <a:solidFill>
                  <a:srgbClr val="05192B"/>
                </a:solidFill>
                <a:effectLst/>
                <a:uLnTx/>
                <a:uFillTx/>
                <a:latin typeface="Arial" panose="020B0604020202020204"/>
                <a:ea typeface="+mn-ea"/>
                <a:cs typeface="+mn-cs"/>
              </a:rPr>
              <a:t>1</a:t>
            </a:r>
            <a:r>
              <a:rPr kumimoji="0" lang="en-US" sz="1200" b="0" i="0" u="none" strike="noStrike" kern="1200" cap="none" spc="0" normalizeH="0" baseline="30000" noProof="0" dirty="0">
                <a:ln>
                  <a:noFill/>
                </a:ln>
                <a:solidFill>
                  <a:srgbClr val="05192B"/>
                </a:solidFill>
                <a:effectLst/>
                <a:uLnTx/>
                <a:uFillTx/>
                <a:latin typeface="Arial" panose="020B0604020202020204"/>
                <a:ea typeface="+mn-ea"/>
                <a:cs typeface="+mn-cs"/>
              </a:rPr>
              <a:t>,</a:t>
            </a:r>
            <a:r>
              <a:rPr lang="en-US" sz="1200" baseline="30000" dirty="0">
                <a:solidFill>
                  <a:srgbClr val="05192B"/>
                </a:solidFill>
                <a:latin typeface="Arial" panose="020B0604020202020204"/>
              </a:rPr>
              <a:t>e</a:t>
            </a:r>
            <a:endParaRPr kumimoji="0" lang="en-US" sz="12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1AABCBA-A4E4-8C5C-AB42-992B104380F6}"/>
              </a:ext>
            </a:extLst>
          </p:cNvPr>
          <p:cNvSpPr/>
          <p:nvPr/>
        </p:nvSpPr>
        <p:spPr>
          <a:xfrm>
            <a:off x="8850248" y="2023404"/>
            <a:ext cx="78587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$266.00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$151.00</a:t>
            </a:r>
            <a:endParaRPr kumimoji="0" lang="en-US" sz="12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F63FFDD-4EE6-5BB9-882E-C9FE99C4D51B}"/>
              </a:ext>
            </a:extLst>
          </p:cNvPr>
          <p:cNvSpPr/>
          <p:nvPr/>
        </p:nvSpPr>
        <p:spPr>
          <a:xfrm>
            <a:off x="8209486" y="1826231"/>
            <a:ext cx="617904"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200" dirty="0">
                <a:solidFill>
                  <a:srgbClr val="05192B"/>
                </a:solidFill>
                <a:latin typeface="Arial" panose="020B0604020202020204"/>
              </a:rPr>
              <a:t>WAC</a:t>
            </a:r>
          </a:p>
        </p:txBody>
      </p:sp>
      <p:sp>
        <p:nvSpPr>
          <p:cNvPr id="10" name="Rectangle 9">
            <a:extLst>
              <a:ext uri="{FF2B5EF4-FFF2-40B4-BE49-F238E27FC236}">
                <a16:creationId xmlns:a16="http://schemas.microsoft.com/office/drawing/2014/main" id="{3E8BBA3F-698B-507C-32CD-D66F15A7857C}"/>
              </a:ext>
            </a:extLst>
          </p:cNvPr>
          <p:cNvSpPr/>
          <p:nvPr/>
        </p:nvSpPr>
        <p:spPr>
          <a:xfrm>
            <a:off x="8850248" y="1826231"/>
            <a:ext cx="785878"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200" dirty="0">
                <a:solidFill>
                  <a:srgbClr val="05192B"/>
                </a:solidFill>
                <a:latin typeface="Arial" panose="020B0604020202020204"/>
              </a:rPr>
              <a:t>340B</a:t>
            </a:r>
          </a:p>
        </p:txBody>
      </p:sp>
      <p:sp>
        <p:nvSpPr>
          <p:cNvPr id="2" name="Title 1">
            <a:extLst>
              <a:ext uri="{FF2B5EF4-FFF2-40B4-BE49-F238E27FC236}">
                <a16:creationId xmlns:a16="http://schemas.microsoft.com/office/drawing/2014/main" id="{2EB45C35-F7F4-4789-8792-6A8A0751E81C}"/>
              </a:ext>
            </a:extLst>
          </p:cNvPr>
          <p:cNvSpPr>
            <a:spLocks noGrp="1"/>
          </p:cNvSpPr>
          <p:nvPr>
            <p:ph type="title"/>
          </p:nvPr>
        </p:nvSpPr>
        <p:spPr>
          <a:xfrm>
            <a:off x="683173" y="229921"/>
            <a:ext cx="11016991" cy="1042403"/>
          </a:xfrm>
        </p:spPr>
        <p:txBody>
          <a:bodyPr/>
          <a:lstStyle/>
          <a:p>
            <a:r>
              <a:rPr lang="en-US" dirty="0"/>
              <a:t>ZYNRELEF Is Priced to Reduce Average Cost Across the Surgical Mix</a:t>
            </a:r>
          </a:p>
        </p:txBody>
      </p:sp>
      <p:sp>
        <p:nvSpPr>
          <p:cNvPr id="6" name="Rectangle 5">
            <a:extLst>
              <a:ext uri="{FF2B5EF4-FFF2-40B4-BE49-F238E27FC236}">
                <a16:creationId xmlns:a16="http://schemas.microsoft.com/office/drawing/2014/main" id="{9685CDA6-EAD0-43B9-A6B3-A67F051B59B2}"/>
              </a:ext>
            </a:extLst>
          </p:cNvPr>
          <p:cNvSpPr/>
          <p:nvPr/>
        </p:nvSpPr>
        <p:spPr>
          <a:xfrm>
            <a:off x="376318" y="5486100"/>
            <a:ext cx="11323846" cy="984885"/>
          </a:xfrm>
          <a:prstGeom prst="rect">
            <a:avLst/>
          </a:prstGeom>
        </p:spPr>
        <p:txBody>
          <a:bodyPr wrap="square" lIns="45720" rIns="45720" anchor="b" anchorCtr="0">
            <a:spAutoFit/>
          </a:bodyPr>
          <a:lstStyle/>
          <a:p>
            <a:pPr>
              <a:spcAft>
                <a:spcPts val="600"/>
              </a:spcAft>
              <a:defRPr/>
            </a:pPr>
            <a:r>
              <a:rPr lang="en-US" sz="800" baseline="30000" dirty="0">
                <a:solidFill>
                  <a:srgbClr val="05192B"/>
                </a:solidFill>
              </a:rPr>
              <a:t>a</a:t>
            </a:r>
            <a:r>
              <a:rPr lang="en-US" sz="800" dirty="0">
                <a:solidFill>
                  <a:srgbClr val="05192B"/>
                </a:solidFill>
              </a:rPr>
              <a:t>ZYNRELEF pricing as of January 1, 2023. 340B prices update quarterly. Confirm current pricing with your Heron representative. </a:t>
            </a:r>
            <a:r>
              <a:rPr kumimoji="0" lang="en-US" sz="800" b="0" i="0" u="none" strike="noStrike" kern="1200" cap="none" spc="0" normalizeH="0" baseline="30000" noProof="0" dirty="0" err="1">
                <a:ln>
                  <a:noFill/>
                </a:ln>
                <a:solidFill>
                  <a:srgbClr val="05192B"/>
                </a:solidFill>
                <a:effectLst/>
                <a:uLnTx/>
                <a:uFillTx/>
                <a:latin typeface="Arial" panose="020B0604020202020204"/>
                <a:ea typeface="+mn-ea"/>
                <a:cs typeface="+mn-cs"/>
              </a:rPr>
              <a:t>b</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340B</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pricing allows purchases by eligible customers for outpatient use at a minimum discount of 23.1%. </a:t>
            </a:r>
            <a:r>
              <a:rPr kumimoji="0" lang="en-US" sz="800" b="0" i="0" u="none" strike="noStrike" kern="1200" cap="none" spc="0" normalizeH="0" baseline="30000" noProof="0" dirty="0" err="1">
                <a:ln>
                  <a:noFill/>
                </a:ln>
                <a:solidFill>
                  <a:srgbClr val="05192B"/>
                </a:solidFill>
                <a:effectLst/>
                <a:uLnTx/>
                <a:uFillTx/>
                <a:latin typeface="Arial" panose="020B0604020202020204"/>
                <a:ea typeface="+mn-ea"/>
                <a:cs typeface="+mn-cs"/>
              </a:rPr>
              <a:t>c</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Exparel</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(bupivacaine liposome injectable suspension) is a trademark of Pacira Pharmaceuticals, Inc. </a:t>
            </a:r>
            <a:r>
              <a:rPr kumimoji="0" lang="en-US" sz="800" b="0" i="0" u="none" strike="noStrike" kern="1200" cap="none" spc="0" normalizeH="0" baseline="30000" noProof="0" dirty="0" err="1">
                <a:ln>
                  <a:noFill/>
                </a:ln>
                <a:solidFill>
                  <a:srgbClr val="05192B"/>
                </a:solidFill>
                <a:effectLst/>
                <a:uLnTx/>
                <a:uFillTx/>
                <a:latin typeface="Arial" panose="020B0604020202020204"/>
                <a:ea typeface="+mn-ea"/>
                <a:cs typeface="+mn-cs"/>
              </a:rPr>
              <a:t>d</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Figures</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reflect </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Exparel</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prices as of</a:t>
            </a:r>
            <a:r>
              <a:rPr kumimoji="0" lang="en-US" sz="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January 1, 2023. </a:t>
            </a:r>
            <a:r>
              <a:rPr lang="en-US" sz="800" baseline="30000" dirty="0">
                <a:solidFill>
                  <a:srgbClr val="05192B"/>
                </a:solidFill>
                <a:latin typeface="Arial" panose="020B0604020202020204"/>
              </a:rPr>
              <a:t>e</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Pump cost varies based on components, drug, and rate of delivery.</a:t>
            </a:r>
            <a:r>
              <a:rPr kumimoji="0" lang="en-US" sz="800" b="0" i="0" u="none" strike="noStrike" kern="1200" cap="none" spc="0" normalizeH="0" baseline="30000" noProof="0" dirty="0">
                <a:ln>
                  <a:noFill/>
                </a:ln>
                <a:solidFill>
                  <a:srgbClr val="05192B"/>
                </a:solidFill>
                <a:effectLst/>
                <a:uLnTx/>
                <a:uFillTx/>
                <a:latin typeface="Arial" panose="020B0604020202020204"/>
                <a:ea typeface="+mn-ea"/>
                <a:cs typeface="+mn-cs"/>
              </a:rPr>
              <a:t> </a:t>
            </a:r>
            <a:r>
              <a:rPr lang="en-US" sz="800" baseline="30000" dirty="0">
                <a:solidFill>
                  <a:srgbClr val="05192B"/>
                </a:solidFill>
                <a:latin typeface="Arial" panose="020B0604020202020204"/>
              </a:rPr>
              <a:t>f</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Based on national average procedure volumes for common procedures; individual organizations may vary. </a:t>
            </a:r>
            <a:r>
              <a:rPr lang="en-US" sz="800" dirty="0">
                <a:solidFill>
                  <a:srgbClr val="05192B"/>
                </a:solidFill>
                <a:latin typeface="Arial" panose="020B0604020202020204"/>
              </a:rPr>
              <a:t>Estimated average cost at WAC; n</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ot inclusive of GPO, sub-WAC, or distributor discounts. </a:t>
            </a:r>
            <a:r>
              <a:rPr kumimoji="0" lang="en-US" sz="800" b="0" i="0" u="none" strike="noStrike" kern="1200" cap="none" spc="0" normalizeH="0" baseline="30000" noProof="0" dirty="0" err="1">
                <a:ln>
                  <a:noFill/>
                </a:ln>
                <a:solidFill>
                  <a:srgbClr val="05192B"/>
                </a:solidFill>
                <a:effectLst/>
                <a:uLnTx/>
                <a:uFillTx/>
                <a:latin typeface="Arial" panose="020B0604020202020204"/>
                <a:ea typeface="+mn-ea"/>
                <a:cs typeface="+mn-cs"/>
              </a:rPr>
              <a:t>g</a:t>
            </a:r>
            <a:r>
              <a:rPr kumimoji="0" lang="en-US" sz="800" b="0" i="0" u="none" strike="noStrike" kern="1200" cap="none" spc="0" normalizeH="0" baseline="0" noProof="0" dirty="0" err="1">
                <a:ln>
                  <a:noFill/>
                </a:ln>
                <a:solidFill>
                  <a:srgbClr val="05192B"/>
                </a:solidFill>
                <a:effectLst/>
                <a:uLnTx/>
                <a:uFillTx/>
                <a:latin typeface="Arial" panose="020B0604020202020204"/>
                <a:ea typeface="+mn-ea"/>
                <a:cs typeface="+mn-cs"/>
              </a:rPr>
              <a:t>Estimated</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average cost at WAC.</a:t>
            </a:r>
          </a:p>
          <a:p>
            <a:pPr>
              <a:spcAft>
                <a:spcPts val="600"/>
              </a:spcAft>
              <a:defRPr/>
            </a:pPr>
            <a:r>
              <a:rPr lang="en-US" sz="800" b="1" dirty="0">
                <a:solidFill>
                  <a:srgbClr val="05192B"/>
                </a:solidFill>
              </a:rPr>
              <a:t>SKU:</a:t>
            </a:r>
            <a:r>
              <a:rPr lang="en-US" sz="800" dirty="0">
                <a:solidFill>
                  <a:srgbClr val="05192B"/>
                </a:solidFill>
              </a:rPr>
              <a:t> stock keeping unit. </a:t>
            </a:r>
            <a:r>
              <a:rPr lang="en-US" sz="800" b="1" dirty="0">
                <a:solidFill>
                  <a:srgbClr val="05192B"/>
                </a:solidFill>
              </a:rPr>
              <a:t>WAC:</a:t>
            </a:r>
            <a:r>
              <a:rPr lang="en-US" sz="800" dirty="0">
                <a:solidFill>
                  <a:srgbClr val="05192B"/>
                </a:solidFill>
              </a:rPr>
              <a:t> wholesale acquisition cost.</a:t>
            </a:r>
            <a:r>
              <a:rPr lang="en-US" sz="800" b="1" dirty="0">
                <a:solidFill>
                  <a:srgbClr val="05192B"/>
                </a:solidFill>
              </a:rPr>
              <a:t> GPO:</a:t>
            </a:r>
            <a:r>
              <a:rPr lang="en-US" sz="800" dirty="0">
                <a:solidFill>
                  <a:srgbClr val="05192B"/>
                </a:solidFill>
              </a:rPr>
              <a:t> group purchasing organization. </a:t>
            </a:r>
            <a:r>
              <a:rPr lang="en-US" sz="800" b="1" dirty="0">
                <a:solidFill>
                  <a:srgbClr val="05192B"/>
                </a:solidFill>
              </a:rPr>
              <a:t>ASC: </a:t>
            </a:r>
            <a:r>
              <a:rPr lang="en-US" sz="800" dirty="0">
                <a:solidFill>
                  <a:srgbClr val="05192B"/>
                </a:solidFill>
              </a:rPr>
              <a:t>ambulatory surgical center. </a:t>
            </a:r>
          </a:p>
          <a:p>
            <a:pPr>
              <a:spcAft>
                <a:spcPts val="600"/>
              </a:spcAft>
              <a:defRPr/>
            </a:pP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References: 1. </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Data on file. On-Q competitive intelligence. San Diego, CA: Heron Therapeutics Inc; 2019.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2. </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Data on file. DRG procedure volume analysis. San Diego, CA: Heron Therapeutics Inc; 2020. </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3.</a:t>
            </a:r>
            <a:r>
              <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rPr>
              <a:t> US non-retail pharmacy sales data, January-December 2022. Horsham, PA: Symphony Health; 2023.</a:t>
            </a:r>
            <a:r>
              <a:rPr kumimoji="0" lang="en-US" sz="800" b="1" i="0" u="none" strike="noStrike" kern="1200" cap="none" spc="0" normalizeH="0" baseline="0" noProof="0" dirty="0">
                <a:ln>
                  <a:noFill/>
                </a:ln>
                <a:solidFill>
                  <a:srgbClr val="05192B"/>
                </a:solidFill>
                <a:effectLst/>
                <a:uLnTx/>
                <a:uFillTx/>
                <a:latin typeface="Arial" panose="020B0604020202020204"/>
                <a:ea typeface="+mn-ea"/>
                <a:cs typeface="+mn-cs"/>
              </a:rPr>
              <a:t> </a:t>
            </a:r>
            <a:endParaRPr kumimoji="0" lang="en-US" sz="800" b="0" i="0" u="none" strike="noStrike" kern="1200" cap="none" spc="0" normalizeH="0" baseline="0" noProof="0" dirty="0">
              <a:ln>
                <a:noFill/>
              </a:ln>
              <a:solidFill>
                <a:srgbClr val="05192B"/>
              </a:solidFill>
              <a:effectLst/>
              <a:uLnTx/>
              <a:uFillTx/>
              <a:latin typeface="Arial" panose="020B0604020202020204"/>
              <a:ea typeface="+mn-ea"/>
              <a:cs typeface="+mn-cs"/>
            </a:endParaRPr>
          </a:p>
        </p:txBody>
      </p:sp>
      <p:graphicFrame>
        <p:nvGraphicFramePr>
          <p:cNvPr id="9" name="Table 8">
            <a:extLst>
              <a:ext uri="{FF2B5EF4-FFF2-40B4-BE49-F238E27FC236}">
                <a16:creationId xmlns:a16="http://schemas.microsoft.com/office/drawing/2014/main" id="{DC6349BD-4015-4575-9C50-4B91073BD173}"/>
              </a:ext>
            </a:extLst>
          </p:cNvPr>
          <p:cNvGraphicFramePr>
            <a:graphicFrameLocks noGrp="1"/>
          </p:cNvGraphicFramePr>
          <p:nvPr>
            <p:extLst>
              <p:ext uri="{D42A27DB-BD31-4B8C-83A1-F6EECF244321}">
                <p14:modId xmlns:p14="http://schemas.microsoft.com/office/powerpoint/2010/main" val="3942860632"/>
              </p:ext>
            </p:extLst>
          </p:nvPr>
        </p:nvGraphicFramePr>
        <p:xfrm>
          <a:off x="727650" y="1483400"/>
          <a:ext cx="4616246" cy="1483360"/>
        </p:xfrm>
        <a:graphic>
          <a:graphicData uri="http://schemas.openxmlformats.org/drawingml/2006/table">
            <a:tbl>
              <a:tblPr firstRow="1">
                <a:tableStyleId>{5C22544A-7EE6-4342-B048-85BDC9FD1C3A}</a:tableStyleId>
              </a:tblPr>
              <a:tblGrid>
                <a:gridCol w="2325634">
                  <a:extLst>
                    <a:ext uri="{9D8B030D-6E8A-4147-A177-3AD203B41FA5}">
                      <a16:colId xmlns:a16="http://schemas.microsoft.com/office/drawing/2014/main" val="3940010816"/>
                    </a:ext>
                  </a:extLst>
                </a:gridCol>
                <a:gridCol w="1145306">
                  <a:extLst>
                    <a:ext uri="{9D8B030D-6E8A-4147-A177-3AD203B41FA5}">
                      <a16:colId xmlns:a16="http://schemas.microsoft.com/office/drawing/2014/main" val="1329564045"/>
                    </a:ext>
                  </a:extLst>
                </a:gridCol>
                <a:gridCol w="1145306">
                  <a:extLst>
                    <a:ext uri="{9D8B030D-6E8A-4147-A177-3AD203B41FA5}">
                      <a16:colId xmlns:a16="http://schemas.microsoft.com/office/drawing/2014/main" val="794202064"/>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ZYNRELEF Pricing</a:t>
                      </a:r>
                      <a:r>
                        <a:rPr kumimoji="0" lang="en-US" sz="1400" b="1" i="0" u="none" strike="noStrike" kern="1200" cap="none" spc="0" normalizeH="0" baseline="30000" noProof="0" dirty="0">
                          <a:ln>
                            <a:noFill/>
                          </a:ln>
                          <a:solidFill>
                            <a:srgbClr val="FFFFFF"/>
                          </a:solidFill>
                          <a:effectLst/>
                          <a:uLnTx/>
                          <a:uFillTx/>
                          <a:latin typeface="+mn-lt"/>
                          <a:ea typeface="+mn-ea"/>
                          <a:cs typeface="+mn-cs"/>
                        </a:rPr>
                        <a:t>a</a:t>
                      </a:r>
                    </a:p>
                  </a:txBody>
                  <a:tcPr anchor="ctr">
                    <a:solidFill>
                      <a:srgbClr val="3763B0"/>
                    </a:solidFill>
                  </a:tcPr>
                </a:tc>
                <a:tc hMerge="1">
                  <a:txBody>
                    <a:bodyPr/>
                    <a:lstStyle/>
                    <a:p>
                      <a:pPr algn="ctr"/>
                      <a:endParaRPr lang="en-US" sz="1200" dirty="0"/>
                    </a:p>
                  </a:txBody>
                  <a:tcPr/>
                </a:tc>
                <a:tc hMerge="1">
                  <a:txBody>
                    <a:bodyPr/>
                    <a:lstStyle/>
                    <a:p>
                      <a:pPr algn="ctr"/>
                      <a:endParaRPr lang="en-US" sz="1200" dirty="0"/>
                    </a:p>
                  </a:txBody>
                  <a:tcPr anchor="ctr"/>
                </a:tc>
                <a:extLst>
                  <a:ext uri="{0D108BD9-81ED-4DB2-BD59-A6C34878D82A}">
                    <a16:rowId xmlns:a16="http://schemas.microsoft.com/office/drawing/2014/main" val="801825328"/>
                  </a:ext>
                </a:extLst>
              </a:tr>
              <a:tr h="370840">
                <a:tc>
                  <a:txBody>
                    <a:bodyPr/>
                    <a:lstStyle/>
                    <a:p>
                      <a:pPr algn="ctr"/>
                      <a:r>
                        <a:rPr lang="en-US" sz="1400" b="1" dirty="0">
                          <a:solidFill>
                            <a:srgbClr val="05192B"/>
                          </a:solidFill>
                        </a:rPr>
                        <a:t>SKU</a:t>
                      </a:r>
                    </a:p>
                  </a:txBody>
                  <a:tcPr anchor="ctr">
                    <a:solidFill>
                      <a:srgbClr val="3763B0">
                        <a:alpha val="38266"/>
                      </a:srgbClr>
                    </a:solidFill>
                  </a:tcPr>
                </a:tc>
                <a:tc>
                  <a:txBody>
                    <a:bodyPr/>
                    <a:lstStyle/>
                    <a:p>
                      <a:pPr algn="ctr"/>
                      <a:r>
                        <a:rPr lang="en-US" sz="1400" b="1" dirty="0">
                          <a:solidFill>
                            <a:srgbClr val="05192B"/>
                          </a:solidFill>
                        </a:rPr>
                        <a:t>WAC</a:t>
                      </a:r>
                    </a:p>
                  </a:txBody>
                  <a:tcPr anchor="ctr">
                    <a:solidFill>
                      <a:srgbClr val="3763B0">
                        <a:alpha val="38266"/>
                      </a:srgbClr>
                    </a:solidFill>
                  </a:tcPr>
                </a:tc>
                <a:tc>
                  <a:txBody>
                    <a:bodyPr/>
                    <a:lstStyle/>
                    <a:p>
                      <a:pPr algn="ctr"/>
                      <a:r>
                        <a:rPr lang="en-US" sz="1400" b="1" dirty="0" err="1">
                          <a:solidFill>
                            <a:srgbClr val="05192B"/>
                          </a:solidFill>
                        </a:rPr>
                        <a:t>340B</a:t>
                      </a:r>
                      <a:r>
                        <a:rPr lang="en-US" sz="1400" b="1" baseline="30000" dirty="0" err="1">
                          <a:solidFill>
                            <a:srgbClr val="05192B"/>
                          </a:solidFill>
                        </a:rPr>
                        <a:t>b</a:t>
                      </a:r>
                      <a:endParaRPr lang="en-US" sz="1400" b="1" baseline="30000" dirty="0">
                        <a:solidFill>
                          <a:srgbClr val="05192B"/>
                        </a:solidFill>
                      </a:endParaRPr>
                    </a:p>
                  </a:txBody>
                  <a:tcPr anchor="ctr">
                    <a:solidFill>
                      <a:srgbClr val="3763B0">
                        <a:alpha val="38266"/>
                      </a:srgbClr>
                    </a:solidFill>
                  </a:tcPr>
                </a:tc>
                <a:extLst>
                  <a:ext uri="{0D108BD9-81ED-4DB2-BD59-A6C34878D82A}">
                    <a16:rowId xmlns:a16="http://schemas.microsoft.com/office/drawing/2014/main" val="20502390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  14 mL: 400 mg/12 mg</a:t>
                      </a:r>
                      <a:endParaRPr lang="en-US" sz="1400" dirty="0">
                        <a:solidFill>
                          <a:srgbClr val="05192B"/>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$280.87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05192B"/>
                          </a:solidFill>
                          <a:effectLst/>
                          <a:latin typeface="+mn-lt"/>
                          <a:ea typeface="+mn-ea"/>
                          <a:cs typeface="+mn-cs"/>
                        </a:rPr>
                        <a:t>$204.49</a:t>
                      </a:r>
                    </a:p>
                  </a:txBody>
                  <a:tcPr anchor="ctr"/>
                </a:tc>
                <a:extLst>
                  <a:ext uri="{0D108BD9-81ED-4DB2-BD59-A6C34878D82A}">
                    <a16:rowId xmlns:a16="http://schemas.microsoft.com/office/drawing/2014/main" val="76935037"/>
                  </a:ext>
                </a:extLst>
              </a:tr>
              <a:tr h="370840">
                <a:tc>
                  <a:txBody>
                    <a:bodyPr/>
                    <a:lstStyle/>
                    <a:p>
                      <a:pPr algn="ctr"/>
                      <a:r>
                        <a:rPr lang="en-US" sz="1400" dirty="0">
                          <a:solidFill>
                            <a:srgbClr val="05192B"/>
                          </a:solidFill>
                        </a:rPr>
                        <a:t>  7 mL: 200 mg/6 mg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$142.27</a:t>
                      </a:r>
                      <a:endParaRPr lang="en-US" sz="1400" dirty="0">
                        <a:solidFill>
                          <a:srgbClr val="05192B"/>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05192B"/>
                          </a:solidFill>
                          <a:effectLst/>
                          <a:latin typeface="+mn-lt"/>
                          <a:ea typeface="+mn-ea"/>
                          <a:cs typeface="+mn-cs"/>
                        </a:rPr>
                        <a:t>$103.31</a:t>
                      </a:r>
                    </a:p>
                  </a:txBody>
                  <a:tcPr anchor="ctr"/>
                </a:tc>
                <a:extLst>
                  <a:ext uri="{0D108BD9-81ED-4DB2-BD59-A6C34878D82A}">
                    <a16:rowId xmlns:a16="http://schemas.microsoft.com/office/drawing/2014/main" val="4288441022"/>
                  </a:ext>
                </a:extLst>
              </a:tr>
            </a:tbl>
          </a:graphicData>
        </a:graphic>
      </p:graphicFrame>
      <p:sp>
        <p:nvSpPr>
          <p:cNvPr id="17" name="Rectangle 16">
            <a:extLst>
              <a:ext uri="{FF2B5EF4-FFF2-40B4-BE49-F238E27FC236}">
                <a16:creationId xmlns:a16="http://schemas.microsoft.com/office/drawing/2014/main" id="{547BFEFB-A271-49AE-9324-BC23D42DA140}"/>
              </a:ext>
            </a:extLst>
          </p:cNvPr>
          <p:cNvSpPr/>
          <p:nvPr/>
        </p:nvSpPr>
        <p:spPr>
          <a:xfrm>
            <a:off x="727650" y="2964526"/>
            <a:ext cx="4149149" cy="246221"/>
          </a:xfrm>
          <a:prstGeom prst="rect">
            <a:avLst/>
          </a:prstGeom>
        </p:spPr>
        <p:txBody>
          <a:bodyPr wrap="square" lIns="45720" r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5192B"/>
                </a:solidFill>
                <a:effectLst/>
                <a:uLnTx/>
                <a:uFillTx/>
                <a:latin typeface="Arial" panose="020B0604020202020204"/>
                <a:ea typeface="+mn-ea"/>
                <a:cs typeface="+mn-cs"/>
              </a:rPr>
              <a:t>GPO and sub-WAC discounts available. Prime vendor discounts apply.</a:t>
            </a:r>
            <a:endParaRPr kumimoji="0" lang="en-US" sz="1000" b="0" i="1"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6264EE3B-11FA-4DF7-96DE-D30A0E458A4C}"/>
              </a:ext>
            </a:extLst>
          </p:cNvPr>
          <p:cNvSpPr/>
          <p:nvPr/>
        </p:nvSpPr>
        <p:spPr>
          <a:xfrm>
            <a:off x="628651" y="3384823"/>
            <a:ext cx="777816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ZYNRELEF Estimated Average Cost, SKU Mix, and Savings by Setting of Care Compared With Exparel</a:t>
            </a:r>
          </a:p>
        </p:txBody>
      </p:sp>
      <p:sp>
        <p:nvSpPr>
          <p:cNvPr id="20" name="Rectangle 19">
            <a:extLst>
              <a:ext uri="{FF2B5EF4-FFF2-40B4-BE49-F238E27FC236}">
                <a16:creationId xmlns:a16="http://schemas.microsoft.com/office/drawing/2014/main" id="{C5E8685E-2226-4BEC-9B93-6D0DA29CE309}"/>
              </a:ext>
            </a:extLst>
          </p:cNvPr>
          <p:cNvSpPr/>
          <p:nvPr/>
        </p:nvSpPr>
        <p:spPr>
          <a:xfrm>
            <a:off x="5829220" y="1437648"/>
            <a:ext cx="587094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Cost Information for Other </a:t>
            </a:r>
            <a:r>
              <a:rPr lang="en-US" sz="1200" b="1" dirty="0">
                <a:solidFill>
                  <a:srgbClr val="05192B"/>
                </a:solidFill>
                <a:latin typeface="Arial" panose="020B0604020202020204"/>
              </a:rPr>
              <a:t>Longer-Acting</a:t>
            </a:r>
            <a:r>
              <a:rPr kumimoji="0" lang="en-US" sz="1200" b="1" i="0" u="none" strike="noStrike" kern="1200" cap="none" spc="0" normalizeH="0" baseline="0" noProof="0" dirty="0">
                <a:ln>
                  <a:noFill/>
                </a:ln>
                <a:solidFill>
                  <a:srgbClr val="05192B"/>
                </a:solidFill>
                <a:effectLst/>
                <a:uLnTx/>
                <a:uFillTx/>
                <a:latin typeface="Arial" panose="020B0604020202020204"/>
                <a:ea typeface="+mn-ea"/>
                <a:cs typeface="+mn-cs"/>
              </a:rPr>
              <a:t> Local Anesthetics</a:t>
            </a:r>
            <a:endParaRPr kumimoji="0" lang="en-US" sz="1200" b="1" i="1" u="none" strike="noStrike" kern="1200" cap="none" spc="0" normalizeH="0" baseline="0" noProof="0" dirty="0">
              <a:ln>
                <a:noFill/>
              </a:ln>
              <a:solidFill>
                <a:srgbClr val="05192B"/>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8DF430C-DE0E-1C4C-AC65-B66E1C8B7D7B}"/>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86769"/>
                </a:solidFill>
                <a:latin typeface="Arial"/>
              </a:rPr>
              <a:t>ZYNRELEF UNIT PRICING</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graphicFrame>
        <p:nvGraphicFramePr>
          <p:cNvPr id="28" name="Table 27">
            <a:extLst>
              <a:ext uri="{FF2B5EF4-FFF2-40B4-BE49-F238E27FC236}">
                <a16:creationId xmlns:a16="http://schemas.microsoft.com/office/drawing/2014/main" id="{38807D2D-3592-4E79-BC1C-A398825D0E84}"/>
              </a:ext>
            </a:extLst>
          </p:cNvPr>
          <p:cNvGraphicFramePr>
            <a:graphicFrameLocks noGrp="1"/>
          </p:cNvGraphicFramePr>
          <p:nvPr>
            <p:extLst>
              <p:ext uri="{D42A27DB-BD31-4B8C-83A1-F6EECF244321}">
                <p14:modId xmlns:p14="http://schemas.microsoft.com/office/powerpoint/2010/main" val="2867934445"/>
              </p:ext>
            </p:extLst>
          </p:nvPr>
        </p:nvGraphicFramePr>
        <p:xfrm>
          <a:off x="727650" y="3729377"/>
          <a:ext cx="9601200" cy="1645920"/>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3940010816"/>
                    </a:ext>
                  </a:extLst>
                </a:gridCol>
                <a:gridCol w="1371600">
                  <a:extLst>
                    <a:ext uri="{9D8B030D-6E8A-4147-A177-3AD203B41FA5}">
                      <a16:colId xmlns:a16="http://schemas.microsoft.com/office/drawing/2014/main" val="1329564045"/>
                    </a:ext>
                  </a:extLst>
                </a:gridCol>
                <a:gridCol w="914400">
                  <a:extLst>
                    <a:ext uri="{9D8B030D-6E8A-4147-A177-3AD203B41FA5}">
                      <a16:colId xmlns:a16="http://schemas.microsoft.com/office/drawing/2014/main" val="4286969873"/>
                    </a:ext>
                  </a:extLst>
                </a:gridCol>
                <a:gridCol w="914400">
                  <a:extLst>
                    <a:ext uri="{9D8B030D-6E8A-4147-A177-3AD203B41FA5}">
                      <a16:colId xmlns:a16="http://schemas.microsoft.com/office/drawing/2014/main" val="2343665490"/>
                    </a:ext>
                  </a:extLst>
                </a:gridCol>
                <a:gridCol w="1371600">
                  <a:extLst>
                    <a:ext uri="{9D8B030D-6E8A-4147-A177-3AD203B41FA5}">
                      <a16:colId xmlns:a16="http://schemas.microsoft.com/office/drawing/2014/main" val="859588281"/>
                    </a:ext>
                  </a:extLst>
                </a:gridCol>
                <a:gridCol w="914400">
                  <a:extLst>
                    <a:ext uri="{9D8B030D-6E8A-4147-A177-3AD203B41FA5}">
                      <a16:colId xmlns:a16="http://schemas.microsoft.com/office/drawing/2014/main" val="2395316907"/>
                    </a:ext>
                  </a:extLst>
                </a:gridCol>
                <a:gridCol w="914400">
                  <a:extLst>
                    <a:ext uri="{9D8B030D-6E8A-4147-A177-3AD203B41FA5}">
                      <a16:colId xmlns:a16="http://schemas.microsoft.com/office/drawing/2014/main" val="2993346121"/>
                    </a:ext>
                  </a:extLst>
                </a:gridCol>
                <a:gridCol w="1371600">
                  <a:extLst>
                    <a:ext uri="{9D8B030D-6E8A-4147-A177-3AD203B41FA5}">
                      <a16:colId xmlns:a16="http://schemas.microsoft.com/office/drawing/2014/main" val="95511813"/>
                    </a:ext>
                  </a:extLst>
                </a:gridCol>
              </a:tblGrid>
              <a:tr h="274320">
                <a:tc>
                  <a:txBody>
                    <a:bodyPr/>
                    <a:lstStyle/>
                    <a:p>
                      <a:pPr algn="ctr"/>
                      <a:endParaRPr lang="en-US" sz="1400" b="1"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effectLst/>
                        </a:rPr>
                        <a:t>ZYNRELEF</a:t>
                      </a:r>
                      <a:r>
                        <a:rPr lang="en-US" sz="1400" b="1" baseline="30000" dirty="0" err="1">
                          <a:solidFill>
                            <a:schemeClr val="bg1"/>
                          </a:solidFill>
                          <a:effectLst/>
                        </a:rPr>
                        <a:t>2,a,f</a:t>
                      </a:r>
                      <a:endParaRPr lang="en-US" sz="1400" b="1" baseline="3000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effectLst/>
                        </a:rPr>
                        <a:t>ZYNRELEF</a:t>
                      </a:r>
                      <a:endParaRPr lang="en-US" sz="1400" b="1" dirty="0">
                        <a:solidFill>
                          <a:schemeClr val="bg1"/>
                        </a:solidFill>
                        <a:effectLst/>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mn-lt"/>
                        </a:rPr>
                        <a:t>Exparel</a:t>
                      </a:r>
                      <a:r>
                        <a:rPr lang="en-US" sz="1400" b="1" baseline="30000" dirty="0" err="1">
                          <a:solidFill>
                            <a:schemeClr val="bg1"/>
                          </a:solidFill>
                          <a:latin typeface="+mn-lt"/>
                        </a:rPr>
                        <a:t>3,d,g</a:t>
                      </a:r>
                      <a:endParaRPr lang="en-US" sz="1400" b="1" baseline="3000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solidFill>
                  </a:tcPr>
                </a:tc>
                <a:tc hMerge="1">
                  <a:txBody>
                    <a:bodyPr/>
                    <a:lstStyle/>
                    <a:p>
                      <a:endParaRPr lang="en-US"/>
                    </a:p>
                  </a:txBody>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mn-lt"/>
                          <a:ea typeface="+mn-ea"/>
                          <a:cs typeface="+mn-cs"/>
                        </a:rPr>
                        <a:t>Estimated</a:t>
                      </a:r>
                      <a:br>
                        <a:rPr lang="en-US" sz="1400" b="1" kern="1200" dirty="0">
                          <a:solidFill>
                            <a:schemeClr val="bg1"/>
                          </a:solidFill>
                          <a:effectLst/>
                          <a:latin typeface="+mn-lt"/>
                          <a:ea typeface="+mn-ea"/>
                          <a:cs typeface="+mn-cs"/>
                        </a:rPr>
                      </a:br>
                      <a:r>
                        <a:rPr lang="en-US" sz="1400" b="1" kern="1200" dirty="0">
                          <a:solidFill>
                            <a:schemeClr val="bg1"/>
                          </a:solidFill>
                          <a:effectLst/>
                          <a:latin typeface="+mn-lt"/>
                          <a:ea typeface="+mn-ea"/>
                          <a:cs typeface="+mn-cs"/>
                        </a:rPr>
                        <a:t>Savings With ZYNRELEF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883877546"/>
                  </a:ext>
                </a:extLst>
              </a:tr>
              <a:tr h="274320">
                <a:tc rowSpan="2">
                  <a:txBody>
                    <a:bodyPr/>
                    <a:lstStyle/>
                    <a:p>
                      <a:pPr algn="ctr"/>
                      <a:endParaRPr lang="en-US" sz="1400" b="1"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rPr>
                        <a:t>Estimated </a:t>
                      </a:r>
                      <a:br>
                        <a:rPr lang="en-US" sz="1400" b="1" dirty="0">
                          <a:solidFill>
                            <a:schemeClr val="bg1"/>
                          </a:solidFill>
                          <a:effectLst/>
                        </a:rPr>
                      </a:br>
                      <a:r>
                        <a:rPr lang="en-US" sz="1400" b="1" dirty="0">
                          <a:solidFill>
                            <a:schemeClr val="bg1"/>
                          </a:solidFill>
                          <a:effectLst/>
                        </a:rPr>
                        <a:t>Average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rPr>
                        <a:t>Estimated SKU Mix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05192B"/>
                        </a:solidFill>
                        <a:effectLst/>
                      </a:endParaRPr>
                    </a:p>
                  </a:txBody>
                  <a:tcPr anchor="ctr">
                    <a:solidFill>
                      <a:srgbClr val="CFCDD4"/>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rPr>
                        <a:t>Average</a:t>
                      </a:r>
                      <a:br>
                        <a:rPr lang="en-US" sz="1400" b="1" dirty="0">
                          <a:solidFill>
                            <a:schemeClr val="bg1"/>
                          </a:solidFill>
                          <a:effectLst/>
                        </a:rPr>
                      </a:br>
                      <a:r>
                        <a:rPr lang="en-US" sz="1400" b="1" dirty="0">
                          <a:solidFill>
                            <a:schemeClr val="bg1"/>
                          </a:solidFill>
                          <a:effectLst/>
                        </a:rPr>
                        <a:t>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rPr>
                        <a:t>SKU Mix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mn-lt"/>
                          <a:ea typeface="+mn-ea"/>
                          <a:cs typeface="+mn-cs"/>
                        </a:rPr>
                        <a:t>Estimated </a:t>
                      </a:r>
                      <a:r>
                        <a:rPr lang="en-US" sz="1400" b="1" kern="1200" dirty="0" err="1">
                          <a:solidFill>
                            <a:schemeClr val="bg1"/>
                          </a:solidFill>
                          <a:effectLst/>
                          <a:latin typeface="+mn-lt"/>
                          <a:ea typeface="+mn-ea"/>
                          <a:cs typeface="+mn-cs"/>
                        </a:rPr>
                        <a:t>ZYNRELEF</a:t>
                      </a:r>
                      <a:br>
                        <a:rPr lang="en-US" sz="1400" b="1" kern="1200" dirty="0">
                          <a:solidFill>
                            <a:schemeClr val="bg1"/>
                          </a:solidFill>
                          <a:effectLst/>
                          <a:latin typeface="+mn-lt"/>
                          <a:ea typeface="+mn-ea"/>
                          <a:cs typeface="+mn-cs"/>
                        </a:rPr>
                      </a:br>
                      <a:r>
                        <a:rPr lang="en-US" sz="1400" b="1" kern="1200" dirty="0">
                          <a:solidFill>
                            <a:schemeClr val="bg1"/>
                          </a:solidFill>
                          <a:effectLst/>
                          <a:latin typeface="+mn-lt"/>
                          <a:ea typeface="+mn-ea"/>
                          <a:cs typeface="+mn-cs"/>
                        </a:rPr>
                        <a:t>Savings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094494153"/>
                  </a:ext>
                </a:extLst>
              </a:tr>
              <a:tr h="274320">
                <a:tc vMerge="1">
                  <a:txBody>
                    <a:bodyPr/>
                    <a:lstStyle/>
                    <a:p>
                      <a:pPr algn="ctr"/>
                      <a:endParaRPr lang="en-US" sz="1200" b="1" dirty="0">
                        <a:solidFill>
                          <a:srgbClr val="05192B"/>
                        </a:solidFill>
                      </a:endParaRPr>
                    </a:p>
                  </a:txBody>
                  <a:tcPr anchor="ctr">
                    <a:solidFill>
                      <a:srgbClr val="CFCDD4"/>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05192B"/>
                        </a:solidFill>
                        <a:effectLst/>
                      </a:endParaRPr>
                    </a:p>
                  </a:txBody>
                  <a:tcPr anchor="ctr">
                    <a:solidFill>
                      <a:srgbClr val="CFCD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5192B"/>
                          </a:solidFill>
                          <a:effectLst/>
                        </a:rPr>
                        <a:t>400 mg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alpha val="2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5192B"/>
                          </a:solidFill>
                          <a:effectLst/>
                        </a:rPr>
                        <a:t>200 mg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alpha val="23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05192B"/>
                        </a:solidFill>
                        <a:effectLs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5192B"/>
                          </a:solidFill>
                          <a:effectLst/>
                        </a:rPr>
                        <a:t>20 mL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D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5192B"/>
                          </a:solidFill>
                          <a:effectLst/>
                        </a:rPr>
                        <a:t>10 mL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DD4"/>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05192B"/>
                        </a:solidFill>
                        <a:effectLst/>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208422063"/>
                  </a:ext>
                </a:extLst>
              </a:tr>
              <a:tr h="365760">
                <a:tc>
                  <a:txBody>
                    <a:bodyPr/>
                    <a:lstStyle/>
                    <a:p>
                      <a:pPr algn="ctr"/>
                      <a:r>
                        <a:rPr lang="en-US" sz="1400" b="1" dirty="0">
                          <a:solidFill>
                            <a:schemeClr val="bg1"/>
                          </a:solidFill>
                        </a:rPr>
                        <a:t>Hospital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~$187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~$321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71%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5000"/>
                      </a:schemeClr>
                    </a:solidFill>
                  </a:tcPr>
                </a:tc>
                <a:extLst>
                  <a:ext uri="{0D108BD9-81ED-4DB2-BD59-A6C34878D82A}">
                    <a16:rowId xmlns:a16="http://schemas.microsoft.com/office/drawing/2014/main" val="76935037"/>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ASC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~$170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~$287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48%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5192B"/>
                          </a:solidFill>
                          <a:effectLst/>
                        </a:rPr>
                        <a:t>41%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5000"/>
                      </a:schemeClr>
                    </a:solidFill>
                  </a:tcPr>
                </a:tc>
                <a:extLst>
                  <a:ext uri="{0D108BD9-81ED-4DB2-BD59-A6C34878D82A}">
                    <a16:rowId xmlns:a16="http://schemas.microsoft.com/office/drawing/2014/main" val="283924662"/>
                  </a:ext>
                </a:extLst>
              </a:tr>
            </a:tbl>
          </a:graphicData>
        </a:graphic>
      </p:graphicFrame>
      <p:sp>
        <p:nvSpPr>
          <p:cNvPr id="25" name="Footer Placeholder 4">
            <a:extLst>
              <a:ext uri="{FF2B5EF4-FFF2-40B4-BE49-F238E27FC236}">
                <a16:creationId xmlns:a16="http://schemas.microsoft.com/office/drawing/2014/main" id="{4A864CF1-F73D-A94E-ABF9-53C059BB9CF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3" name="Rectangle 2">
            <a:extLst>
              <a:ext uri="{FF2B5EF4-FFF2-40B4-BE49-F238E27FC236}">
                <a16:creationId xmlns:a16="http://schemas.microsoft.com/office/drawing/2014/main" id="{12231AA1-C57C-2A30-CCDA-43D0A4D0E7BA}"/>
              </a:ext>
            </a:extLst>
          </p:cNvPr>
          <p:cNvSpPr/>
          <p:nvPr/>
        </p:nvSpPr>
        <p:spPr>
          <a:xfrm>
            <a:off x="8962503" y="3747500"/>
            <a:ext cx="1366348" cy="1612621"/>
          </a:xfrm>
          <a:prstGeom prst="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51167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CF2954-1102-48FA-9E04-B85D8DBD2037}"/>
              </a:ext>
            </a:extLst>
          </p:cNvPr>
          <p:cNvSpPr>
            <a:spLocks noGrp="1"/>
          </p:cNvSpPr>
          <p:nvPr>
            <p:ph type="title"/>
          </p:nvPr>
        </p:nvSpPr>
        <p:spPr>
          <a:xfrm>
            <a:off x="683173" y="295095"/>
            <a:ext cx="9686954" cy="977188"/>
          </a:xfrm>
        </p:spPr>
        <p:txBody>
          <a:bodyPr>
            <a:noAutofit/>
          </a:bodyPr>
          <a:lstStyle/>
          <a:p>
            <a:r>
              <a:rPr lang="en-US" dirty="0"/>
              <a:t>ZYNRELEF Reimbursement Overview  </a:t>
            </a:r>
          </a:p>
        </p:txBody>
      </p:sp>
      <p:sp>
        <p:nvSpPr>
          <p:cNvPr id="12" name="Rectangle 11">
            <a:extLst>
              <a:ext uri="{FF2B5EF4-FFF2-40B4-BE49-F238E27FC236}">
                <a16:creationId xmlns:a16="http://schemas.microsoft.com/office/drawing/2014/main" id="{090956E3-3960-1147-A905-7D9AEBDEABBA}"/>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86769"/>
                </a:solidFill>
                <a:latin typeface="Arial"/>
              </a:rPr>
              <a:t>REIMBURSEMENT</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0D3CF01-80F3-4EF9-B92F-2DC582DFFC09}"/>
              </a:ext>
            </a:extLst>
          </p:cNvPr>
          <p:cNvSpPr/>
          <p:nvPr/>
        </p:nvSpPr>
        <p:spPr>
          <a:xfrm>
            <a:off x="6981825" y="1327679"/>
            <a:ext cx="5210175" cy="703854"/>
          </a:xfrm>
          <a:prstGeom prst="rect">
            <a:avLst/>
          </a:prstGeom>
          <a:solidFill>
            <a:srgbClr val="3AACD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AC4E5BC-8556-4711-AA08-C8728CDF3892}"/>
              </a:ext>
            </a:extLst>
          </p:cNvPr>
          <p:cNvSpPr txBox="1"/>
          <p:nvPr/>
        </p:nvSpPr>
        <p:spPr>
          <a:xfrm>
            <a:off x="699067" y="1464505"/>
            <a:ext cx="5921108"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A538F"/>
                </a:solidFill>
                <a:effectLst/>
                <a:uLnTx/>
                <a:uFillTx/>
                <a:latin typeface="Arial" panose="020B0604020202020204"/>
                <a:ea typeface="+mn-ea"/>
                <a:cs typeface="+mn-cs"/>
              </a:rPr>
              <a:t>Medicare:</a:t>
            </a:r>
            <a:r>
              <a:rPr lang="en-US" b="1" dirty="0">
                <a:solidFill>
                  <a:srgbClr val="9A538F"/>
                </a:solidFill>
                <a:latin typeface="Arial" panose="020B0604020202020204"/>
              </a:rPr>
              <a:t> ZYNRELEF Is Reimbursed Separately </a:t>
            </a:r>
            <a:br>
              <a:rPr lang="en-US" b="1" dirty="0">
                <a:solidFill>
                  <a:srgbClr val="9A538F"/>
                </a:solidFill>
                <a:latin typeface="Arial" panose="020B0604020202020204"/>
              </a:rPr>
            </a:br>
            <a:r>
              <a:rPr lang="en-US" b="1" dirty="0">
                <a:solidFill>
                  <a:srgbClr val="9A538F"/>
                </a:solidFill>
                <a:latin typeface="Arial" panose="020B0604020202020204"/>
              </a:rPr>
              <a:t>in HOPDs and ASCs Through 2027</a:t>
            </a:r>
            <a:endParaRPr kumimoji="0" lang="en-US" sz="1800" b="1" i="0" u="none" strike="noStrike" kern="1200" cap="none" spc="0" normalizeH="0" baseline="30000" noProof="0" dirty="0">
              <a:ln>
                <a:noFill/>
              </a:ln>
              <a:solidFill>
                <a:srgbClr val="9A538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B73F46EF-22DF-401B-A159-A0FD0CC061BD}"/>
              </a:ext>
            </a:extLst>
          </p:cNvPr>
          <p:cNvSpPr/>
          <p:nvPr/>
        </p:nvSpPr>
        <p:spPr>
          <a:xfrm>
            <a:off x="6981825" y="776110"/>
            <a:ext cx="5210175" cy="551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C374AB7-4CCA-4E3E-8124-EBE206C05FE7}"/>
              </a:ext>
            </a:extLst>
          </p:cNvPr>
          <p:cNvSpPr txBox="1"/>
          <p:nvPr/>
        </p:nvSpPr>
        <p:spPr>
          <a:xfrm>
            <a:off x="7725749" y="1448120"/>
            <a:ext cx="4261572" cy="430887"/>
          </a:xfrm>
          <a:prstGeom prst="rect">
            <a:avLst/>
          </a:prstGeom>
          <a:noFill/>
        </p:spPr>
        <p:txBody>
          <a:bodyPr wrap="square" lIns="0" tIns="0" rIns="0" bIns="0" rtlCol="0" anchor="ctr">
            <a:spAutoFit/>
          </a:bodyPr>
          <a:lstStyle/>
          <a:p>
            <a:pPr lvl="0">
              <a:defRPr/>
            </a:pPr>
            <a:r>
              <a:rPr lang="en-US" sz="1400" b="1" dirty="0"/>
              <a:t>HOPD, ASC: Separate Payment Through 2027 (Medicare)</a:t>
            </a:r>
          </a:p>
        </p:txBody>
      </p:sp>
      <p:pic>
        <p:nvPicPr>
          <p:cNvPr id="29" name="Graphic 28" descr="Checkbox Checked with solid fill">
            <a:extLst>
              <a:ext uri="{FF2B5EF4-FFF2-40B4-BE49-F238E27FC236}">
                <a16:creationId xmlns:a16="http://schemas.microsoft.com/office/drawing/2014/main" id="{C54A8854-0A4B-486F-B0B7-8778158573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6084" y="1455112"/>
            <a:ext cx="411482" cy="411482"/>
          </a:xfrm>
          <a:prstGeom prst="rect">
            <a:avLst/>
          </a:prstGeom>
        </p:spPr>
      </p:pic>
      <p:sp>
        <p:nvSpPr>
          <p:cNvPr id="31" name="TextBox 30">
            <a:extLst>
              <a:ext uri="{FF2B5EF4-FFF2-40B4-BE49-F238E27FC236}">
                <a16:creationId xmlns:a16="http://schemas.microsoft.com/office/drawing/2014/main" id="{64C666DB-00D6-44D1-BB63-F45D22BD9A11}"/>
              </a:ext>
            </a:extLst>
          </p:cNvPr>
          <p:cNvSpPr txBox="1"/>
          <p:nvPr/>
        </p:nvSpPr>
        <p:spPr>
          <a:xfrm>
            <a:off x="7393715" y="2330476"/>
            <a:ext cx="4261572" cy="553998"/>
          </a:xfrm>
          <a:prstGeom prst="rect">
            <a:avLst/>
          </a:prstGeom>
          <a:noFill/>
        </p:spPr>
        <p:txBody>
          <a:bodyPr wrap="square" lIns="0" tIns="0" rIns="0" bIns="0" rtlCol="0" anchor="b">
            <a:spAutoFit/>
          </a:bodyPr>
          <a:lstStyle/>
          <a:p>
            <a:pPr lvl="0">
              <a:defRPr/>
            </a:pPr>
            <a:r>
              <a:rPr lang="en-US" b="1" dirty="0">
                <a:solidFill>
                  <a:schemeClr val="accent4"/>
                </a:solidFill>
              </a:rPr>
              <a:t>Commercial: Separate Payment Available for Many Patients</a:t>
            </a:r>
          </a:p>
        </p:txBody>
      </p:sp>
      <p:sp>
        <p:nvSpPr>
          <p:cNvPr id="32" name="Content Placeholder 2">
            <a:extLst>
              <a:ext uri="{FF2B5EF4-FFF2-40B4-BE49-F238E27FC236}">
                <a16:creationId xmlns:a16="http://schemas.microsoft.com/office/drawing/2014/main" id="{653CC850-1473-4448-B332-395D2538B728}"/>
              </a:ext>
            </a:extLst>
          </p:cNvPr>
          <p:cNvSpPr txBox="1">
            <a:spLocks/>
          </p:cNvSpPr>
          <p:nvPr/>
        </p:nvSpPr>
        <p:spPr>
          <a:xfrm>
            <a:off x="7377901" y="3046467"/>
            <a:ext cx="3998312" cy="132633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0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ppleSystemUIFont" charset="-120"/>
              <a:buChar char="-"/>
              <a:defRPr sz="1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ppleSystemUIFont" charset="-120"/>
              <a:buChar char="-"/>
              <a:defRPr sz="14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r>
              <a:rPr lang="en-US" sz="1300" dirty="0">
                <a:solidFill>
                  <a:srgbClr val="000000"/>
                </a:solidFill>
              </a:rPr>
              <a:t>Commercial payers have been notified that </a:t>
            </a:r>
            <a:r>
              <a:rPr lang="en-US" sz="1300" b="1" dirty="0">
                <a:solidFill>
                  <a:srgbClr val="000000"/>
                </a:solidFill>
              </a:rPr>
              <a:t>C9088</a:t>
            </a:r>
            <a:r>
              <a:rPr lang="en-US" sz="1300" dirty="0">
                <a:solidFill>
                  <a:srgbClr val="000000"/>
                </a:solidFill>
              </a:rPr>
              <a:t> has been assigned for ZYNRELEF; many customers have reported separate commercial payment</a:t>
            </a:r>
          </a:p>
          <a:p>
            <a:pPr marL="137160" indent="-137160"/>
            <a:r>
              <a:rPr lang="en-US" sz="1300" dirty="0">
                <a:solidFill>
                  <a:srgbClr val="000000"/>
                </a:solidFill>
              </a:rPr>
              <a:t>Commercial reimbursement varies by payer and site of care; contact payers to verify coverage</a:t>
            </a:r>
          </a:p>
          <a:p>
            <a:pPr marL="137160" indent="-137160"/>
            <a:r>
              <a:rPr lang="en-US" sz="1300" dirty="0">
                <a:solidFill>
                  <a:srgbClr val="000000"/>
                </a:solidFill>
              </a:rPr>
              <a:t>Heron offers resources to assist with billing and coding and to support separate payment requests</a:t>
            </a:r>
          </a:p>
        </p:txBody>
      </p:sp>
      <p:sp>
        <p:nvSpPr>
          <p:cNvPr id="33" name="TextBox 32">
            <a:extLst>
              <a:ext uri="{FF2B5EF4-FFF2-40B4-BE49-F238E27FC236}">
                <a16:creationId xmlns:a16="http://schemas.microsoft.com/office/drawing/2014/main" id="{F7F44BD4-0080-4FF3-9923-0F902C637EF6}"/>
              </a:ext>
            </a:extLst>
          </p:cNvPr>
          <p:cNvSpPr txBox="1"/>
          <p:nvPr/>
        </p:nvSpPr>
        <p:spPr>
          <a:xfrm>
            <a:off x="7399547" y="724890"/>
            <a:ext cx="1604735" cy="646331"/>
          </a:xfrm>
          <a:prstGeom prst="rect">
            <a:avLst/>
          </a:prstGeom>
          <a:ln>
            <a:noFill/>
          </a:ln>
        </p:spPr>
        <p:txBody>
          <a:bodyPr wrap="square" lIns="0" rIns="0" rtlCol="0" anchor="b" anchorCtr="0">
            <a:spAutoFit/>
          </a:bodyPr>
          <a:lstStyle/>
          <a:p>
            <a:pPr marL="0" indent="0" algn="l">
              <a:buNone/>
            </a:pPr>
            <a:r>
              <a:rPr lang="en-US" sz="3500" b="1" i="1" dirty="0">
                <a:solidFill>
                  <a:schemeClr val="bg1"/>
                </a:solidFill>
                <a:latin typeface="Source Sans Pro" panose="020B0503030403020204" pitchFamily="34" charset="0"/>
                <a:ea typeface="Source Sans Pro" panose="020B0503030403020204" pitchFamily="34" charset="0"/>
              </a:rPr>
              <a:t>C</a:t>
            </a:r>
            <a:r>
              <a:rPr lang="en-US" sz="3600" b="1" i="1" dirty="0">
                <a:solidFill>
                  <a:srgbClr val="3AACDA"/>
                </a:solidFill>
                <a:latin typeface="Source Sans Pro" panose="020B0503030403020204" pitchFamily="34" charset="0"/>
                <a:ea typeface="Source Sans Pro" panose="020B0503030403020204" pitchFamily="34" charset="0"/>
              </a:rPr>
              <a:t>9088</a:t>
            </a:r>
            <a:endParaRPr lang="en-US" sz="900" b="1" i="1" dirty="0">
              <a:solidFill>
                <a:srgbClr val="3AACDA"/>
              </a:solidFill>
              <a:latin typeface="Source Sans Pro" panose="020B0503030403020204" pitchFamily="34" charset="0"/>
              <a:ea typeface="Source Sans Pro" panose="020B0503030403020204" pitchFamily="34" charset="0"/>
            </a:endParaRPr>
          </a:p>
        </p:txBody>
      </p:sp>
      <p:sp>
        <p:nvSpPr>
          <p:cNvPr id="35" name="Rectangle 34">
            <a:extLst>
              <a:ext uri="{FF2B5EF4-FFF2-40B4-BE49-F238E27FC236}">
                <a16:creationId xmlns:a16="http://schemas.microsoft.com/office/drawing/2014/main" id="{F4E4777F-80D0-461F-B45C-379BA7D2741E}"/>
              </a:ext>
            </a:extLst>
          </p:cNvPr>
          <p:cNvSpPr/>
          <p:nvPr/>
        </p:nvSpPr>
        <p:spPr>
          <a:xfrm>
            <a:off x="376318" y="5886210"/>
            <a:ext cx="11323846" cy="584775"/>
          </a:xfrm>
          <a:prstGeom prst="rect">
            <a:avLst/>
          </a:prstGeom>
        </p:spPr>
        <p:txBody>
          <a:bodyPr wrap="square" lIns="45720" rIns="45720" anchor="b" anchorCtr="0">
            <a:spAutoFit/>
          </a:bodyPr>
          <a:lstStyle/>
          <a:p>
            <a:pPr lvl="0">
              <a:tabLst>
                <a:tab pos="36576" algn="l"/>
              </a:tabLst>
              <a:defRPr/>
            </a:pPr>
            <a:r>
              <a:rPr lang="en-US" sz="800" baseline="30000" dirty="0" err="1"/>
              <a:t>a</a:t>
            </a:r>
            <a:r>
              <a:rPr lang="en-US" sz="800" dirty="0" err="1"/>
              <a:t>HOPD</a:t>
            </a:r>
            <a:r>
              <a:rPr lang="en-US" sz="800" dirty="0"/>
              <a:t> coverage under 3-year transitional pass-through status (effective April 1, 2022). </a:t>
            </a:r>
            <a:r>
              <a:rPr lang="en-US" sz="800" baseline="30000" dirty="0"/>
              <a:t>b</a:t>
            </a:r>
            <a:r>
              <a:rPr lang="en-US" sz="800" dirty="0"/>
              <a:t>Q1 2023 Medicare payment rate: ZYNRELEF $0.69/mg. Medicare reimbursement is subject to CMS updates, co-pay amounts, sequestration, and other factors. </a:t>
            </a:r>
            <a:r>
              <a:rPr lang="en-US" sz="800" baseline="30000" dirty="0" err="1"/>
              <a:t>c</a:t>
            </a:r>
            <a:r>
              <a:rPr lang="en-US" sz="800" dirty="0" err="1"/>
              <a:t>ZYNRELEF</a:t>
            </a:r>
            <a:r>
              <a:rPr lang="en-US" sz="800" dirty="0"/>
              <a:t> pricing as of January 1, 2023. 340B prices update quarterly. Confirm current pricing with your Heron representative. </a:t>
            </a:r>
            <a:r>
              <a:rPr lang="en-US" sz="800" baseline="30000" dirty="0" err="1"/>
              <a:t>d</a:t>
            </a:r>
            <a:r>
              <a:rPr lang="en-US" sz="800" dirty="0" err="1"/>
              <a:t>From</a:t>
            </a:r>
            <a:r>
              <a:rPr lang="en-US" sz="800" dirty="0"/>
              <a:t> January 1, 2025 through December 31, 2027, Medicare will reimburse separately in HOPDs and ASCs for certain non-opioid drugs without pass-through status, per HR 2617 §4135. </a:t>
            </a:r>
            <a:r>
              <a:rPr lang="en-US" sz="800" baseline="30000" dirty="0" err="1"/>
              <a:t>e</a:t>
            </a:r>
            <a:r>
              <a:rPr lang="en-US" sz="800" dirty="0" err="1"/>
              <a:t>Reimbursement</a:t>
            </a:r>
            <a:r>
              <a:rPr lang="en-US" sz="800" dirty="0"/>
              <a:t> comparisons do not imply safety or efficacy. </a:t>
            </a:r>
          </a:p>
          <a:p>
            <a:pPr lvl="0">
              <a:tabLst>
                <a:tab pos="36576" algn="l"/>
              </a:tabLst>
              <a:defRPr/>
            </a:pPr>
            <a:r>
              <a:rPr lang="en-US" sz="800" b="1" dirty="0"/>
              <a:t>HOPD: </a:t>
            </a:r>
            <a:r>
              <a:rPr lang="en-US" sz="800" dirty="0"/>
              <a:t>hospital outpatient department.</a:t>
            </a:r>
            <a:r>
              <a:rPr lang="en-US" sz="800" b="1" dirty="0"/>
              <a:t> ASC: </a:t>
            </a:r>
            <a:r>
              <a:rPr lang="en-US" sz="800" dirty="0"/>
              <a:t>ambulatory surgical center. </a:t>
            </a:r>
            <a:r>
              <a:rPr lang="en-US" sz="800" b="1" dirty="0"/>
              <a:t>ASP: </a:t>
            </a:r>
            <a:r>
              <a:rPr lang="en-US" sz="800" dirty="0"/>
              <a:t>average sales price. </a:t>
            </a:r>
            <a:r>
              <a:rPr lang="en-US" sz="800" b="1" dirty="0"/>
              <a:t>SKU:</a:t>
            </a:r>
            <a:r>
              <a:rPr lang="en-US" sz="800" dirty="0"/>
              <a:t> stock keeping unit. </a:t>
            </a:r>
            <a:r>
              <a:rPr lang="en-US" sz="800" b="1" dirty="0"/>
              <a:t>WAC: </a:t>
            </a:r>
            <a:r>
              <a:rPr lang="en-US" sz="800" dirty="0"/>
              <a:t>wholesale acquisition cost.</a:t>
            </a:r>
            <a:r>
              <a:rPr lang="en-US" sz="800" b="1" dirty="0"/>
              <a:t> CMS: </a:t>
            </a:r>
            <a:r>
              <a:rPr lang="en-US" sz="800" dirty="0"/>
              <a:t>Centers for Medicare &amp; Medicaid Services. </a:t>
            </a:r>
          </a:p>
        </p:txBody>
      </p:sp>
      <p:sp>
        <p:nvSpPr>
          <p:cNvPr id="21" name="Footer Placeholder 4">
            <a:extLst>
              <a:ext uri="{FF2B5EF4-FFF2-40B4-BE49-F238E27FC236}">
                <a16:creationId xmlns:a16="http://schemas.microsoft.com/office/drawing/2014/main" id="{10027657-6204-E649-A761-300ECCA1418F}"/>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2" name="Rectangle 1">
            <a:extLst>
              <a:ext uri="{FF2B5EF4-FFF2-40B4-BE49-F238E27FC236}">
                <a16:creationId xmlns:a16="http://schemas.microsoft.com/office/drawing/2014/main" id="{75924A6D-8017-4499-7B17-DFCCCE23814C}"/>
              </a:ext>
            </a:extLst>
          </p:cNvPr>
          <p:cNvSpPr/>
          <p:nvPr/>
        </p:nvSpPr>
        <p:spPr>
          <a:xfrm>
            <a:off x="-1" y="5182356"/>
            <a:ext cx="6497053" cy="731520"/>
          </a:xfrm>
          <a:prstGeom prst="rect">
            <a:avLst/>
          </a:prstGeom>
          <a:solidFill>
            <a:srgbClr val="3AACD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394841D-21F2-FA59-5DA7-5B3A12D9FB35}"/>
              </a:ext>
            </a:extLst>
          </p:cNvPr>
          <p:cNvSpPr txBox="1"/>
          <p:nvPr/>
        </p:nvSpPr>
        <p:spPr>
          <a:xfrm>
            <a:off x="683174" y="5226378"/>
            <a:ext cx="5937002" cy="646331"/>
          </a:xfrm>
          <a:prstGeom prst="rect">
            <a:avLst/>
          </a:prstGeom>
          <a:noFill/>
          <a:ln>
            <a:noFill/>
          </a:ln>
        </p:spPr>
        <p:txBody>
          <a:bodyPr wrap="square" rtlCol="0">
            <a:spAutoFit/>
          </a:bodyPr>
          <a:lstStyle/>
          <a:p>
            <a:r>
              <a:rPr lang="en-US" sz="1200" b="1" dirty="0">
                <a:solidFill>
                  <a:schemeClr val="accent1"/>
                </a:solidFill>
              </a:rPr>
              <a:t>Exparel is not currently separately reimbursed in the </a:t>
            </a:r>
            <a:r>
              <a:rPr lang="en-US" sz="1200" b="1" dirty="0" err="1">
                <a:solidFill>
                  <a:schemeClr val="accent1"/>
                </a:solidFill>
              </a:rPr>
              <a:t>HOPD.</a:t>
            </a:r>
            <a:r>
              <a:rPr lang="en-US" sz="1200" b="1" baseline="30000" dirty="0" err="1">
                <a:solidFill>
                  <a:schemeClr val="accent1"/>
                </a:solidFill>
              </a:rPr>
              <a:t>d</a:t>
            </a:r>
            <a:br>
              <a:rPr lang="en-US" sz="1200" b="1" baseline="30000" dirty="0">
                <a:solidFill>
                  <a:schemeClr val="accent1"/>
                </a:solidFill>
              </a:rPr>
            </a:br>
            <a:r>
              <a:rPr lang="en-US" sz="1200" b="1" dirty="0">
                <a:solidFill>
                  <a:schemeClr val="accent1"/>
                </a:solidFill>
              </a:rPr>
              <a:t>Pumps and generic local anesthetics like bupivacaine HCl are currently packaged across all settings of </a:t>
            </a:r>
            <a:r>
              <a:rPr lang="en-US" sz="1200" b="1" dirty="0" err="1">
                <a:solidFill>
                  <a:schemeClr val="accent1"/>
                </a:solidFill>
              </a:rPr>
              <a:t>care.</a:t>
            </a:r>
            <a:r>
              <a:rPr lang="en-US" sz="1200" b="1" baseline="30000" dirty="0" err="1">
                <a:solidFill>
                  <a:schemeClr val="accent1"/>
                </a:solidFill>
              </a:rPr>
              <a:t>e</a:t>
            </a:r>
            <a:endParaRPr lang="en-US" sz="1200" b="1" baseline="30000" dirty="0">
              <a:solidFill>
                <a:schemeClr val="accent1"/>
              </a:solidFill>
            </a:endParaRPr>
          </a:p>
        </p:txBody>
      </p:sp>
      <p:sp>
        <p:nvSpPr>
          <p:cNvPr id="4" name="TextBox 3">
            <a:extLst>
              <a:ext uri="{FF2B5EF4-FFF2-40B4-BE49-F238E27FC236}">
                <a16:creationId xmlns:a16="http://schemas.microsoft.com/office/drawing/2014/main" id="{14677E86-0CBB-EFD2-0EE4-4DFD5BED8516}"/>
              </a:ext>
            </a:extLst>
          </p:cNvPr>
          <p:cNvSpPr txBox="1"/>
          <p:nvPr/>
        </p:nvSpPr>
        <p:spPr>
          <a:xfrm>
            <a:off x="680467" y="4922955"/>
            <a:ext cx="5220586" cy="215444"/>
          </a:xfrm>
          <a:prstGeom prst="rect">
            <a:avLst/>
          </a:prstGeom>
          <a:noFill/>
        </p:spPr>
        <p:txBody>
          <a:bodyPr wrap="square" rtlCol="0">
            <a:spAutoFit/>
          </a:bodyPr>
          <a:lstStyle/>
          <a:p>
            <a:r>
              <a:rPr lang="en-US" sz="800" b="1" dirty="0"/>
              <a:t>Note: </a:t>
            </a:r>
            <a:r>
              <a:rPr lang="en-US" sz="800" dirty="0"/>
              <a:t>Outpatient procedures include those expected to require a hospital stay spanning less than 2 midnights.</a:t>
            </a:r>
          </a:p>
        </p:txBody>
      </p:sp>
      <p:graphicFrame>
        <p:nvGraphicFramePr>
          <p:cNvPr id="5" name="Table 2">
            <a:extLst>
              <a:ext uri="{FF2B5EF4-FFF2-40B4-BE49-F238E27FC236}">
                <a16:creationId xmlns:a16="http://schemas.microsoft.com/office/drawing/2014/main" id="{E5157574-8B64-8175-BFFC-285CF409683B}"/>
              </a:ext>
            </a:extLst>
          </p:cNvPr>
          <p:cNvGraphicFramePr>
            <a:graphicFrameLocks noGrp="1"/>
          </p:cNvGraphicFramePr>
          <p:nvPr>
            <p:extLst>
              <p:ext uri="{D42A27DB-BD31-4B8C-83A1-F6EECF244321}">
                <p14:modId xmlns:p14="http://schemas.microsoft.com/office/powerpoint/2010/main" val="3088554888"/>
              </p:ext>
            </p:extLst>
          </p:nvPr>
        </p:nvGraphicFramePr>
        <p:xfrm>
          <a:off x="698939" y="3456244"/>
          <a:ext cx="6108192" cy="1406469"/>
        </p:xfrm>
        <a:graphic>
          <a:graphicData uri="http://schemas.openxmlformats.org/drawingml/2006/table">
            <a:tbl>
              <a:tblPr firstRow="1" bandRow="1">
                <a:tableStyleId>{21E4AEA4-8DFA-4A89-87EB-49C32662AFE0}</a:tableStyleId>
              </a:tblPr>
              <a:tblGrid>
                <a:gridCol w="1993392">
                  <a:extLst>
                    <a:ext uri="{9D8B030D-6E8A-4147-A177-3AD203B41FA5}">
                      <a16:colId xmlns:a16="http://schemas.microsoft.com/office/drawing/2014/main" val="761747167"/>
                    </a:ext>
                  </a:extLst>
                </a:gridCol>
                <a:gridCol w="1993392">
                  <a:extLst>
                    <a:ext uri="{9D8B030D-6E8A-4147-A177-3AD203B41FA5}">
                      <a16:colId xmlns:a16="http://schemas.microsoft.com/office/drawing/2014/main" val="2803419626"/>
                    </a:ext>
                  </a:extLst>
                </a:gridCol>
                <a:gridCol w="1060704">
                  <a:extLst>
                    <a:ext uri="{9D8B030D-6E8A-4147-A177-3AD203B41FA5}">
                      <a16:colId xmlns:a16="http://schemas.microsoft.com/office/drawing/2014/main" val="4090167865"/>
                    </a:ext>
                  </a:extLst>
                </a:gridCol>
                <a:gridCol w="1060704">
                  <a:extLst>
                    <a:ext uri="{9D8B030D-6E8A-4147-A177-3AD203B41FA5}">
                      <a16:colId xmlns:a16="http://schemas.microsoft.com/office/drawing/2014/main" val="1406393897"/>
                    </a:ext>
                  </a:extLst>
                </a:gridCol>
              </a:tblGrid>
              <a:tr h="376214">
                <a:tc>
                  <a:txBody>
                    <a:bodyPr/>
                    <a:lstStyle/>
                    <a:p>
                      <a:pPr algn="ctr"/>
                      <a:r>
                        <a:rPr lang="en-US" sz="1100" b="1" dirty="0">
                          <a:solidFill>
                            <a:schemeClr val="bg1"/>
                          </a:solidFill>
                        </a:rPr>
                        <a:t>ZYNRELEF</a:t>
                      </a:r>
                    </a:p>
                  </a:txBody>
                  <a:tcPr anchor="ctr">
                    <a:lnL w="12700" cap="flat" cmpd="sng" algn="ctr">
                      <a:solidFill>
                        <a:srgbClr val="3763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solidFill>
                      <a:srgbClr val="3763B0"/>
                    </a:solidFill>
                  </a:tcPr>
                </a:tc>
                <a:tc>
                  <a:txBody>
                    <a:bodyPr/>
                    <a:lstStyle/>
                    <a:p>
                      <a:pPr algn="ctr">
                        <a:spcAft>
                          <a:spcPts val="600"/>
                        </a:spcAft>
                      </a:pPr>
                      <a:r>
                        <a:rPr lang="en-US" sz="1100" b="1" dirty="0"/>
                        <a:t>Medicare Reimbursement (Allowed Amount)</a:t>
                      </a:r>
                      <a:r>
                        <a:rPr lang="en-US" sz="1100" b="1" baseline="30000" dirty="0" err="1"/>
                        <a:t>a,b</a:t>
                      </a:r>
                      <a:endParaRPr lang="en-US" sz="1100" b="1" baseline="30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solidFill>
                      <a:srgbClr val="3763B0"/>
                    </a:solidFill>
                  </a:tcPr>
                </a:tc>
                <a:tc gridSpan="2">
                  <a:txBody>
                    <a:bodyPr/>
                    <a:lstStyle/>
                    <a:p>
                      <a:pPr algn="ctr"/>
                      <a:r>
                        <a:rPr kumimoji="0" lang="en-US" sz="1100" b="1" i="0" u="none" strike="noStrike" kern="1200" cap="none" spc="0" normalizeH="0" baseline="0" noProof="0" dirty="0" err="1">
                          <a:ln>
                            <a:noFill/>
                          </a:ln>
                          <a:solidFill>
                            <a:srgbClr val="FFFFFF"/>
                          </a:solidFill>
                          <a:effectLst/>
                          <a:uLnTx/>
                          <a:uFillTx/>
                          <a:latin typeface="+mn-lt"/>
                          <a:ea typeface="+mn-ea"/>
                          <a:cs typeface="+mn-cs"/>
                        </a:rPr>
                        <a:t>Pricing</a:t>
                      </a:r>
                      <a:r>
                        <a:rPr kumimoji="0" lang="en-US" sz="1100" b="1" i="0" u="none" strike="noStrike" kern="1200" cap="none" spc="0" normalizeH="0" baseline="30000" noProof="0" dirty="0" err="1">
                          <a:ln>
                            <a:noFill/>
                          </a:ln>
                          <a:solidFill>
                            <a:srgbClr val="FFFFFF"/>
                          </a:solidFill>
                          <a:effectLst/>
                          <a:uLnTx/>
                          <a:uFillTx/>
                          <a:latin typeface="+mn-lt"/>
                          <a:ea typeface="+mn-ea"/>
                          <a:cs typeface="+mn-cs"/>
                        </a:rPr>
                        <a:t>c</a:t>
                      </a:r>
                      <a:endParaRPr lang="en-US" sz="1100" dirty="0"/>
                    </a:p>
                  </a:txBody>
                  <a:tcPr anchor="ctr">
                    <a:lnL w="12700" cap="flat" cmpd="sng" algn="ctr">
                      <a:solidFill>
                        <a:schemeClr val="bg1"/>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solidFill>
                      <a:srgbClr val="3763B0"/>
                    </a:solidFill>
                  </a:tcPr>
                </a:tc>
                <a:tc hMerge="1">
                  <a:txBody>
                    <a:bodyPr/>
                    <a:lstStyle/>
                    <a:p>
                      <a:endParaRPr lang="en-US"/>
                    </a:p>
                  </a:txBody>
                  <a:tcPr/>
                </a:tc>
                <a:extLst>
                  <a:ext uri="{0D108BD9-81ED-4DB2-BD59-A6C34878D82A}">
                    <a16:rowId xmlns:a16="http://schemas.microsoft.com/office/drawing/2014/main" val="4186428952"/>
                  </a:ext>
                </a:extLst>
              </a:tr>
              <a:tr h="326583">
                <a:tc>
                  <a:txBody>
                    <a:bodyPr/>
                    <a:lstStyle/>
                    <a:p>
                      <a:pPr algn="ctr"/>
                      <a:r>
                        <a:rPr lang="en-US" sz="1100" b="1" kern="1200" dirty="0">
                          <a:solidFill>
                            <a:srgbClr val="05192B"/>
                          </a:solidFill>
                          <a:latin typeface="+mn-lt"/>
                          <a:ea typeface="+mn-ea"/>
                          <a:cs typeface="+mn-cs"/>
                        </a:rPr>
                        <a:t>SKU</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5192B"/>
                          </a:solidFill>
                          <a:effectLst/>
                          <a:uLnTx/>
                          <a:uFillTx/>
                          <a:latin typeface="+mn-lt"/>
                          <a:ea typeface="+mn-ea"/>
                          <a:cs typeface="+mn-cs"/>
                        </a:rPr>
                        <a:t>HOPD</a:t>
                      </a:r>
                      <a:r>
                        <a:rPr kumimoji="0" lang="en-US" sz="1100" b="1" i="0" u="none" strike="noStrike" kern="1200" cap="none" spc="0" normalizeH="0" baseline="0" noProof="0" dirty="0">
                          <a:ln>
                            <a:noFill/>
                          </a:ln>
                          <a:solidFill>
                            <a:srgbClr val="05192B"/>
                          </a:solidFill>
                          <a:effectLst/>
                          <a:uLnTx/>
                          <a:uFillTx/>
                          <a:latin typeface="+mn-lt"/>
                          <a:ea typeface="+mn-ea"/>
                          <a:cs typeface="+mn-cs"/>
                        </a:rPr>
                        <a:t>, ASC</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5192B"/>
                          </a:solidFill>
                        </a:rPr>
                        <a:t>WAC</a:t>
                      </a:r>
                      <a:endParaRPr lang="en-US" sz="1100" b="0" dirty="0">
                        <a:solidFill>
                          <a:srgbClr val="05192B"/>
                        </a:solidFill>
                      </a:endParaRP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err="1">
                          <a:solidFill>
                            <a:srgbClr val="05192B"/>
                          </a:solidFill>
                        </a:rPr>
                        <a:t>340B</a:t>
                      </a:r>
                      <a:endParaRPr lang="en-US" sz="1100" b="1" baseline="30000" dirty="0">
                        <a:solidFill>
                          <a:srgbClr val="05192B"/>
                        </a:solidFill>
                      </a:endParaRP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8233662"/>
                  </a:ext>
                </a:extLst>
              </a:tr>
              <a:tr h="326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accent3">
                              <a:lumMod val="50000"/>
                            </a:schemeClr>
                          </a:solidFill>
                          <a:effectLst/>
                          <a:latin typeface="+mn-lt"/>
                          <a:ea typeface="+mn-ea"/>
                          <a:cs typeface="+mn-cs"/>
                        </a:rPr>
                        <a:t>14 mL: 400 mg/12 mg</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accent3">
                              <a:lumMod val="50000"/>
                            </a:schemeClr>
                          </a:solidFill>
                          <a:effectLst/>
                          <a:latin typeface="+mn-lt"/>
                          <a:ea typeface="+mn-ea"/>
                          <a:cs typeface="+mn-cs"/>
                        </a:rPr>
                        <a:t>$276.00</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3">
                              <a:lumMod val="50000"/>
                            </a:schemeClr>
                          </a:solidFill>
                          <a:effectLst/>
                        </a:rPr>
                        <a:t>$280.87</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accent3">
                              <a:lumMod val="50000"/>
                            </a:schemeClr>
                          </a:solidFill>
                          <a:effectLst/>
                          <a:latin typeface="+mn-lt"/>
                          <a:ea typeface="+mn-ea"/>
                          <a:cs typeface="+mn-cs"/>
                        </a:rPr>
                        <a:t>$204.49</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234239"/>
                  </a:ext>
                </a:extLst>
              </a:tr>
              <a:tr h="326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accent3">
                              <a:lumMod val="50000"/>
                            </a:schemeClr>
                          </a:solidFill>
                          <a:effectLst/>
                          <a:latin typeface="+mn-lt"/>
                          <a:ea typeface="+mn-ea"/>
                          <a:cs typeface="+mn-cs"/>
                        </a:rPr>
                        <a:t>7 mL: 200 mg/6 mg</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accent3">
                              <a:lumMod val="50000"/>
                            </a:schemeClr>
                          </a:solidFill>
                          <a:effectLst/>
                          <a:latin typeface="+mn-lt"/>
                          <a:ea typeface="+mn-ea"/>
                          <a:cs typeface="+mn-cs"/>
                        </a:rPr>
                        <a:t>$138.00</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3">
                              <a:lumMod val="50000"/>
                            </a:schemeClr>
                          </a:solidFill>
                          <a:effectLst/>
                        </a:rPr>
                        <a:t>$142.27</a:t>
                      </a:r>
                      <a:endParaRPr lang="en-US" sz="1100" b="0" dirty="0">
                        <a:solidFill>
                          <a:schemeClr val="accent3">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accent3">
                              <a:lumMod val="50000"/>
                            </a:schemeClr>
                          </a:solidFill>
                          <a:effectLst/>
                          <a:latin typeface="+mn-lt"/>
                          <a:ea typeface="+mn-ea"/>
                          <a:cs typeface="+mn-cs"/>
                        </a:rPr>
                        <a:t>$103.31</a:t>
                      </a:r>
                    </a:p>
                  </a:txBody>
                  <a:tcPr anchor="ctr">
                    <a:lnL w="12700" cap="flat" cmpd="sng" algn="ctr">
                      <a:solidFill>
                        <a:srgbClr val="3763B0"/>
                      </a:solidFill>
                      <a:prstDash val="solid"/>
                      <a:round/>
                      <a:headEnd type="none" w="med" len="med"/>
                      <a:tailEnd type="none" w="med" len="med"/>
                    </a:lnL>
                    <a:lnR w="12700" cap="flat" cmpd="sng" algn="ctr">
                      <a:solidFill>
                        <a:srgbClr val="3763B0"/>
                      </a:solidFill>
                      <a:prstDash val="solid"/>
                      <a:round/>
                      <a:headEnd type="none" w="med" len="med"/>
                      <a:tailEnd type="none" w="med" len="med"/>
                    </a:lnR>
                    <a:lnT w="12700" cap="flat" cmpd="sng" algn="ctr">
                      <a:solidFill>
                        <a:srgbClr val="3763B0"/>
                      </a:solidFill>
                      <a:prstDash val="solid"/>
                      <a:round/>
                      <a:headEnd type="none" w="med" len="med"/>
                      <a:tailEnd type="none" w="med" len="med"/>
                    </a:lnT>
                    <a:lnB w="12700" cap="flat" cmpd="sng" algn="ctr">
                      <a:solidFill>
                        <a:srgbClr val="3763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0188623"/>
                  </a:ext>
                </a:extLst>
              </a:tr>
            </a:tbl>
          </a:graphicData>
        </a:graphic>
      </p:graphicFrame>
      <p:sp>
        <p:nvSpPr>
          <p:cNvPr id="6" name="TextBox 5">
            <a:extLst>
              <a:ext uri="{FF2B5EF4-FFF2-40B4-BE49-F238E27FC236}">
                <a16:creationId xmlns:a16="http://schemas.microsoft.com/office/drawing/2014/main" id="{5887996B-A5D0-D5B0-34C6-CAB6BF99EE1A}"/>
              </a:ext>
            </a:extLst>
          </p:cNvPr>
          <p:cNvSpPr txBox="1"/>
          <p:nvPr/>
        </p:nvSpPr>
        <p:spPr>
          <a:xfrm>
            <a:off x="698939" y="3184026"/>
            <a:ext cx="5734839" cy="200055"/>
          </a:xfrm>
          <a:prstGeom prst="rect">
            <a:avLst/>
          </a:prstGeom>
          <a:noFill/>
        </p:spPr>
        <p:txBody>
          <a:bodyPr wrap="square" lIns="0" tIns="0" rIns="0" bIns="0" rtlCol="0" anchor="b">
            <a:spAutoFit/>
          </a:bodyPr>
          <a:lstStyle/>
          <a:p>
            <a:pPr lvl="0">
              <a:defRPr/>
            </a:pPr>
            <a:r>
              <a:rPr kumimoji="0" lang="en-US" sz="1300" b="1" i="0" u="none" strike="noStrike" kern="1200" cap="none" spc="0" normalizeH="0" baseline="0" noProof="0" dirty="0">
                <a:ln>
                  <a:noFill/>
                </a:ln>
                <a:solidFill>
                  <a:srgbClr val="05192B"/>
                </a:solidFill>
                <a:effectLst/>
                <a:uLnTx/>
                <a:uFillTx/>
                <a:latin typeface="Arial" panose="020B0604020202020204"/>
                <a:ea typeface="+mn-ea"/>
                <a:cs typeface="+mn-cs"/>
              </a:rPr>
              <a:t>2023 </a:t>
            </a:r>
            <a:r>
              <a:rPr kumimoji="0" lang="en-US" sz="1300" b="1" i="0" u="none" strike="noStrike" kern="1200" cap="none" spc="0" normalizeH="0" baseline="0" noProof="0" dirty="0" err="1">
                <a:ln>
                  <a:noFill/>
                </a:ln>
                <a:solidFill>
                  <a:srgbClr val="05192B"/>
                </a:solidFill>
                <a:effectLst/>
                <a:uLnTx/>
                <a:uFillTx/>
                <a:latin typeface="Arial" panose="020B0604020202020204"/>
                <a:ea typeface="+mn-ea"/>
                <a:cs typeface="+mn-cs"/>
              </a:rPr>
              <a:t>Q1</a:t>
            </a:r>
            <a:r>
              <a:rPr kumimoji="0" lang="en-US" sz="1300" b="1" i="0" u="none" strike="noStrike" kern="1200" cap="none" spc="0" normalizeH="0" baseline="0" noProof="0" dirty="0">
                <a:ln>
                  <a:noFill/>
                </a:ln>
                <a:solidFill>
                  <a:srgbClr val="05192B"/>
                </a:solidFill>
                <a:effectLst/>
                <a:uLnTx/>
                <a:uFillTx/>
                <a:latin typeface="Arial" panose="020B0604020202020204"/>
                <a:ea typeface="+mn-ea"/>
                <a:cs typeface="+mn-cs"/>
              </a:rPr>
              <a:t> Medicare Reimbursement and Pricing</a:t>
            </a:r>
            <a:endParaRPr kumimoji="0" lang="en-US" sz="1300" b="1" i="0" u="none" strike="noStrike" kern="1200" cap="none" spc="0" normalizeH="0" baseline="30000" noProof="0" dirty="0">
              <a:ln>
                <a:noFill/>
              </a:ln>
              <a:solidFill>
                <a:srgbClr val="05192B"/>
              </a:solidFill>
              <a:effectLst/>
              <a:uLnTx/>
              <a:uFillTx/>
              <a:latin typeface="Arial" panose="020B0604020202020204"/>
            </a:endParaRPr>
          </a:p>
        </p:txBody>
      </p:sp>
      <p:sp>
        <p:nvSpPr>
          <p:cNvPr id="8" name="Content Placeholder 2">
            <a:extLst>
              <a:ext uri="{FF2B5EF4-FFF2-40B4-BE49-F238E27FC236}">
                <a16:creationId xmlns:a16="http://schemas.microsoft.com/office/drawing/2014/main" id="{872EAF70-0485-A21C-0BFF-1C15986C8970}"/>
              </a:ext>
            </a:extLst>
          </p:cNvPr>
          <p:cNvSpPr txBox="1">
            <a:spLocks/>
          </p:cNvSpPr>
          <p:nvPr/>
        </p:nvSpPr>
        <p:spPr>
          <a:xfrm>
            <a:off x="2111140" y="2106817"/>
            <a:ext cx="4812830" cy="46759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0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ppleSystemUIFont" charset="-120"/>
              <a:buChar char="-"/>
              <a:defRPr sz="1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ppleSystemUIFont" charset="-120"/>
              <a:buChar char="-"/>
              <a:defRPr sz="14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300" b="1" dirty="0"/>
              <a:t>HOPD, ASC:</a:t>
            </a:r>
            <a:r>
              <a:rPr lang="en-US" sz="1300" dirty="0"/>
              <a:t> Separate reimbursement at </a:t>
            </a:r>
            <a:r>
              <a:rPr lang="en-US" sz="1300" b="1" dirty="0"/>
              <a:t>ASP + 6% </a:t>
            </a:r>
            <a:br>
              <a:rPr lang="en-US" sz="1300" b="1" dirty="0"/>
            </a:br>
            <a:r>
              <a:rPr lang="en-US" sz="1300" i="1" dirty="0"/>
              <a:t>(pass-through status)</a:t>
            </a:r>
          </a:p>
        </p:txBody>
      </p:sp>
      <p:sp>
        <p:nvSpPr>
          <p:cNvPr id="9" name="TextBox 8">
            <a:extLst>
              <a:ext uri="{FF2B5EF4-FFF2-40B4-BE49-F238E27FC236}">
                <a16:creationId xmlns:a16="http://schemas.microsoft.com/office/drawing/2014/main" id="{A28DD167-AF0C-B551-E555-208D1B26A95A}"/>
              </a:ext>
            </a:extLst>
          </p:cNvPr>
          <p:cNvSpPr txBox="1"/>
          <p:nvPr/>
        </p:nvSpPr>
        <p:spPr>
          <a:xfrm>
            <a:off x="682452" y="2106817"/>
            <a:ext cx="1428688" cy="400110"/>
          </a:xfrm>
          <a:prstGeom prst="rect">
            <a:avLst/>
          </a:prstGeom>
          <a:noFill/>
        </p:spPr>
        <p:txBody>
          <a:bodyPr wrap="square" lIns="0" tIns="0" rIns="0" bIns="0" rtlCol="0" anchor="t">
            <a:spAutoFit/>
          </a:bodyPr>
          <a:lstStyle>
            <a:defPPr>
              <a:defRPr lang="en-US"/>
            </a:defPPr>
            <a:lvl1pPr lvl="0">
              <a:defRPr kumimoji="0" b="1" i="0" u="none" strike="noStrike" cap="none" spc="0" normalizeH="0" baseline="0">
                <a:ln>
                  <a:noFill/>
                </a:ln>
                <a:solidFill>
                  <a:schemeClr val="accent4"/>
                </a:solidFill>
                <a:effectLst/>
                <a:uLnTx/>
                <a:uFillTx/>
                <a:latin typeface="Arial" panose="020B0604020202020204"/>
              </a:defRPr>
            </a:lvl1pPr>
          </a:lstStyle>
          <a:p>
            <a:r>
              <a:rPr lang="en-US" sz="1300" dirty="0">
                <a:solidFill>
                  <a:srgbClr val="05192B"/>
                </a:solidFill>
              </a:rPr>
              <a:t>Through </a:t>
            </a:r>
            <a:br>
              <a:rPr lang="en-US" sz="1300" dirty="0">
                <a:solidFill>
                  <a:srgbClr val="05192B"/>
                </a:solidFill>
              </a:rPr>
            </a:br>
            <a:r>
              <a:rPr lang="en-US" sz="1300" dirty="0">
                <a:solidFill>
                  <a:srgbClr val="05192B"/>
                </a:solidFill>
              </a:rPr>
              <a:t>March 2025</a:t>
            </a:r>
          </a:p>
        </p:txBody>
      </p:sp>
      <p:sp>
        <p:nvSpPr>
          <p:cNvPr id="10" name="TextBox 9">
            <a:extLst>
              <a:ext uri="{FF2B5EF4-FFF2-40B4-BE49-F238E27FC236}">
                <a16:creationId xmlns:a16="http://schemas.microsoft.com/office/drawing/2014/main" id="{9C2EDB42-71FE-EDEC-EC27-0647AA44889D}"/>
              </a:ext>
            </a:extLst>
          </p:cNvPr>
          <p:cNvSpPr txBox="1"/>
          <p:nvPr/>
        </p:nvSpPr>
        <p:spPr>
          <a:xfrm>
            <a:off x="682580" y="2597047"/>
            <a:ext cx="1428688" cy="400110"/>
          </a:xfrm>
          <a:prstGeom prst="rect">
            <a:avLst/>
          </a:prstGeom>
          <a:noFill/>
        </p:spPr>
        <p:txBody>
          <a:bodyPr wrap="square" lIns="0" tIns="0" rIns="0" bIns="0" rtlCol="0" anchor="t">
            <a:spAutoFit/>
          </a:bodyPr>
          <a:lstStyle>
            <a:defPPr>
              <a:defRPr lang="en-US"/>
            </a:defPPr>
            <a:lvl1pPr lvl="0">
              <a:defRPr kumimoji="0" b="1" i="0" u="none" strike="noStrike" cap="none" spc="0" normalizeH="0" baseline="0">
                <a:ln>
                  <a:noFill/>
                </a:ln>
                <a:solidFill>
                  <a:schemeClr val="accent4"/>
                </a:solidFill>
                <a:effectLst/>
                <a:uLnTx/>
                <a:uFillTx/>
                <a:latin typeface="Arial" panose="020B0604020202020204"/>
              </a:defRPr>
            </a:lvl1pPr>
          </a:lstStyle>
          <a:p>
            <a:r>
              <a:rPr lang="en-US" sz="1300" dirty="0">
                <a:solidFill>
                  <a:srgbClr val="05192B"/>
                </a:solidFill>
              </a:rPr>
              <a:t>April 2025 – </a:t>
            </a:r>
            <a:br>
              <a:rPr lang="en-US" sz="1300" dirty="0">
                <a:solidFill>
                  <a:srgbClr val="05192B"/>
                </a:solidFill>
              </a:rPr>
            </a:br>
            <a:r>
              <a:rPr lang="en-US" sz="1300" dirty="0">
                <a:solidFill>
                  <a:srgbClr val="05192B"/>
                </a:solidFill>
              </a:rPr>
              <a:t>December 2027</a:t>
            </a:r>
          </a:p>
        </p:txBody>
      </p:sp>
      <p:sp>
        <p:nvSpPr>
          <p:cNvPr id="11" name="Content Placeholder 2">
            <a:extLst>
              <a:ext uri="{FF2B5EF4-FFF2-40B4-BE49-F238E27FC236}">
                <a16:creationId xmlns:a16="http://schemas.microsoft.com/office/drawing/2014/main" id="{42B96D75-3823-5490-8DC2-2AC8314A3A88}"/>
              </a:ext>
            </a:extLst>
          </p:cNvPr>
          <p:cNvSpPr txBox="1">
            <a:spLocks/>
          </p:cNvSpPr>
          <p:nvPr/>
        </p:nvSpPr>
        <p:spPr>
          <a:xfrm>
            <a:off x="2111140" y="2597047"/>
            <a:ext cx="4812830" cy="46759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0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ppleSystemUIFont" charset="-120"/>
              <a:buChar char="-"/>
              <a:defRPr sz="1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ppleSystemUIFont" charset="-120"/>
              <a:buChar char="-"/>
              <a:defRPr sz="14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300" b="1" dirty="0"/>
              <a:t>HOPD, ASC:</a:t>
            </a:r>
            <a:r>
              <a:rPr lang="en-US" sz="1300" dirty="0"/>
              <a:t> Separate reimbursement under law promoting access to non-opioids </a:t>
            </a:r>
            <a:r>
              <a:rPr lang="en-US" sz="1300" i="1" dirty="0"/>
              <a:t>(HR 2617 §4135, signed December 2022)</a:t>
            </a:r>
          </a:p>
        </p:txBody>
      </p:sp>
    </p:spTree>
    <p:extLst>
      <p:ext uri="{BB962C8B-B14F-4D97-AF65-F5344CB8AC3E}">
        <p14:creationId xmlns:p14="http://schemas.microsoft.com/office/powerpoint/2010/main" val="4132126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CF2954-1102-48FA-9E04-B85D8DBD2037}"/>
              </a:ext>
            </a:extLst>
          </p:cNvPr>
          <p:cNvSpPr>
            <a:spLocks noGrp="1"/>
          </p:cNvSpPr>
          <p:nvPr>
            <p:ph type="title"/>
          </p:nvPr>
        </p:nvSpPr>
        <p:spPr>
          <a:xfrm>
            <a:off x="683172" y="295095"/>
            <a:ext cx="10809781" cy="977188"/>
          </a:xfrm>
        </p:spPr>
        <p:txBody>
          <a:bodyPr>
            <a:noAutofit/>
          </a:bodyPr>
          <a:lstStyle/>
          <a:p>
            <a:r>
              <a:rPr lang="en-US" dirty="0" err="1">
                <a:solidFill>
                  <a:srgbClr val="49276C"/>
                </a:solidFill>
              </a:rPr>
              <a:t>Q1</a:t>
            </a:r>
            <a:r>
              <a:rPr lang="en-US" dirty="0">
                <a:solidFill>
                  <a:srgbClr val="49276C"/>
                </a:solidFill>
              </a:rPr>
              <a:t> 2023 Medicare Reimbursement by SKU: </a:t>
            </a:r>
            <a:br>
              <a:rPr lang="en-US" dirty="0">
                <a:solidFill>
                  <a:srgbClr val="49276C"/>
                </a:solidFill>
              </a:rPr>
            </a:br>
            <a:r>
              <a:rPr lang="en-US" dirty="0">
                <a:solidFill>
                  <a:srgbClr val="49276C"/>
                </a:solidFill>
              </a:rPr>
              <a:t>ZYNRELEF vs </a:t>
            </a:r>
            <a:r>
              <a:rPr lang="en-US" dirty="0" err="1">
                <a:solidFill>
                  <a:srgbClr val="49276C"/>
                </a:solidFill>
              </a:rPr>
              <a:t>Exparel</a:t>
            </a:r>
            <a:r>
              <a:rPr lang="en-US" baseline="30000" dirty="0" err="1">
                <a:solidFill>
                  <a:srgbClr val="49276C"/>
                </a:solidFill>
              </a:rPr>
              <a:t>®a</a:t>
            </a:r>
            <a:endParaRPr lang="en-US" dirty="0"/>
          </a:p>
        </p:txBody>
      </p:sp>
      <p:sp>
        <p:nvSpPr>
          <p:cNvPr id="12" name="Rectangle 11">
            <a:extLst>
              <a:ext uri="{FF2B5EF4-FFF2-40B4-BE49-F238E27FC236}">
                <a16:creationId xmlns:a16="http://schemas.microsoft.com/office/drawing/2014/main" id="{090956E3-3960-1147-A905-7D9AEBDEABBA}"/>
              </a:ext>
            </a:extLst>
          </p:cNvPr>
          <p:cNvSpPr/>
          <p:nvPr/>
        </p:nvSpPr>
        <p:spPr>
          <a:xfrm>
            <a:off x="699046" y="130307"/>
            <a:ext cx="3393201"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86769"/>
                </a:solidFill>
                <a:latin typeface="Arial"/>
              </a:rPr>
              <a:t>REIMBURSEMENT</a:t>
            </a:r>
            <a:endParaRPr kumimoji="0" lang="en-US" sz="1200" b="0" i="0" u="none" strike="noStrike" kern="1200" cap="none" spc="0" normalizeH="0" baseline="0" noProof="0" dirty="0">
              <a:ln>
                <a:noFill/>
              </a:ln>
              <a:solidFill>
                <a:srgbClr val="586769"/>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F4E4777F-80D0-461F-B45C-379BA7D2741E}"/>
              </a:ext>
            </a:extLst>
          </p:cNvPr>
          <p:cNvSpPr/>
          <p:nvPr/>
        </p:nvSpPr>
        <p:spPr>
          <a:xfrm>
            <a:off x="376318" y="5886210"/>
            <a:ext cx="11323846" cy="584775"/>
          </a:xfrm>
          <a:prstGeom prst="rect">
            <a:avLst/>
          </a:prstGeom>
        </p:spPr>
        <p:txBody>
          <a:bodyPr wrap="square" lIns="45720" rIns="45720" anchor="b" anchorCtr="0">
            <a:spAutoFit/>
          </a:bodyPr>
          <a:lstStyle/>
          <a:p>
            <a:pPr>
              <a:tabLst>
                <a:tab pos="36576" algn="l"/>
              </a:tabLst>
              <a:defRPr/>
            </a:pPr>
            <a:r>
              <a:rPr lang="en-US" sz="800" baseline="30000" dirty="0" err="1"/>
              <a:t>a</a:t>
            </a:r>
            <a:r>
              <a:rPr lang="en-US" sz="800" dirty="0" err="1"/>
              <a:t>Exparel</a:t>
            </a:r>
            <a:r>
              <a:rPr lang="en-US" sz="800" dirty="0"/>
              <a:t> (bupivacaine liposome injectable suspension) is a trademark of </a:t>
            </a:r>
            <a:r>
              <a:rPr lang="en-US" sz="800" dirty="0" err="1"/>
              <a:t>Pacira</a:t>
            </a:r>
            <a:r>
              <a:rPr lang="en-US" sz="800" dirty="0"/>
              <a:t> Pharmaceuticals, Inc. </a:t>
            </a:r>
            <a:r>
              <a:rPr lang="en-US" sz="800" baseline="30000" dirty="0" err="1"/>
              <a:t>b</a:t>
            </a:r>
            <a:r>
              <a:rPr lang="en-US" sz="800" dirty="0" err="1"/>
              <a:t>ZYNRELEF</a:t>
            </a:r>
            <a:r>
              <a:rPr lang="en-US" sz="800" dirty="0"/>
              <a:t> HOPD coverage under 3-year transitional pass-through status (effective April 1, 2022).</a:t>
            </a:r>
            <a:r>
              <a:rPr lang="en-US" sz="800" baseline="30000" dirty="0"/>
              <a:t> </a:t>
            </a:r>
            <a:r>
              <a:rPr lang="en-US" sz="800" baseline="30000" dirty="0" err="1"/>
              <a:t>C</a:t>
            </a:r>
            <a:r>
              <a:rPr lang="en-US" sz="800" dirty="0" err="1"/>
              <a:t>Q1</a:t>
            </a:r>
            <a:r>
              <a:rPr lang="en-US" sz="800" dirty="0"/>
              <a:t> 2023 Medicare payment rate: ZYNRELEF $0.69/mg, </a:t>
            </a:r>
            <a:r>
              <a:rPr lang="en-US" sz="800" dirty="0" err="1"/>
              <a:t>Exparel</a:t>
            </a:r>
            <a:r>
              <a:rPr lang="en-US" sz="800" dirty="0"/>
              <a:t> $1.38/mg. Medicare reimbursement is subject to CMS updates, co-pay amounts, sequestration, and other factors. </a:t>
            </a:r>
            <a:r>
              <a:rPr lang="en-US" sz="800" baseline="30000" dirty="0" err="1"/>
              <a:t>d</a:t>
            </a:r>
            <a:r>
              <a:rPr lang="en-US" sz="800" dirty="0" err="1"/>
              <a:t>ZYNRELEF</a:t>
            </a:r>
            <a:r>
              <a:rPr lang="en-US" sz="800" dirty="0"/>
              <a:t> pricing as of January 1, 2023. 340B prices update quarterly. Confirm current pricing with your Heron representative. </a:t>
            </a:r>
            <a:r>
              <a:rPr lang="en-US" sz="800" baseline="30000" dirty="0" err="1"/>
              <a:t>e</a:t>
            </a:r>
            <a:r>
              <a:rPr lang="en-US" sz="800" dirty="0" err="1"/>
              <a:t>Exparel</a:t>
            </a:r>
            <a:r>
              <a:rPr lang="en-US" sz="800" dirty="0"/>
              <a:t> prices as of January 1, 2023. </a:t>
            </a:r>
          </a:p>
          <a:p>
            <a:pPr>
              <a:defRPr/>
            </a:pPr>
            <a:r>
              <a:rPr lang="en-US" sz="800" b="1" dirty="0"/>
              <a:t>SKU:</a:t>
            </a:r>
            <a:r>
              <a:rPr lang="en-US" sz="800" dirty="0"/>
              <a:t> stock keeping unit. </a:t>
            </a:r>
            <a:r>
              <a:rPr lang="en-US" sz="800" b="1" dirty="0"/>
              <a:t>HOPD:</a:t>
            </a:r>
            <a:r>
              <a:rPr lang="en-US" sz="800" dirty="0"/>
              <a:t> hospital outpatient department. </a:t>
            </a:r>
            <a:r>
              <a:rPr lang="en-US" sz="800" b="1" dirty="0"/>
              <a:t>ASC: </a:t>
            </a:r>
            <a:r>
              <a:rPr lang="en-US" sz="800" dirty="0"/>
              <a:t>ambulatory surgical center. </a:t>
            </a:r>
            <a:r>
              <a:rPr lang="en-US" sz="800" b="1" dirty="0"/>
              <a:t>WAC:</a:t>
            </a:r>
            <a:r>
              <a:rPr lang="en-US" sz="800" dirty="0"/>
              <a:t> wholesale acquisition cost. </a:t>
            </a:r>
            <a:r>
              <a:rPr lang="en-US" sz="800" b="1" dirty="0"/>
              <a:t>CMS:</a:t>
            </a:r>
            <a:r>
              <a:rPr lang="en-US" sz="800" dirty="0"/>
              <a:t> Centers for Medicare &amp; Medicaid Services. </a:t>
            </a:r>
          </a:p>
        </p:txBody>
      </p:sp>
      <p:sp>
        <p:nvSpPr>
          <p:cNvPr id="21" name="Footer Placeholder 4">
            <a:extLst>
              <a:ext uri="{FF2B5EF4-FFF2-40B4-BE49-F238E27FC236}">
                <a16:creationId xmlns:a16="http://schemas.microsoft.com/office/drawing/2014/main" id="{10027657-6204-E649-A761-300ECCA1418F}"/>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
        <p:nvSpPr>
          <p:cNvPr id="2" name="Rectangle 1">
            <a:extLst>
              <a:ext uri="{FF2B5EF4-FFF2-40B4-BE49-F238E27FC236}">
                <a16:creationId xmlns:a16="http://schemas.microsoft.com/office/drawing/2014/main" id="{B3A90ABA-9871-5417-BF59-1DB75358A98F}"/>
              </a:ext>
            </a:extLst>
          </p:cNvPr>
          <p:cNvSpPr/>
          <p:nvPr/>
        </p:nvSpPr>
        <p:spPr>
          <a:xfrm>
            <a:off x="9164247" y="4689368"/>
            <a:ext cx="1986187" cy="1015663"/>
          </a:xfrm>
          <a:prstGeom prst="rect">
            <a:avLst/>
          </a:prstGeom>
        </p:spPr>
        <p:txBody>
          <a:bodyPr wrap="square" lIns="45720" r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3">
                    <a:lumMod val="50000"/>
                  </a:schemeClr>
                </a:solidFill>
                <a:effectLst/>
                <a:uLnTx/>
                <a:uFillTx/>
                <a:latin typeface="Arial" panose="020B0604020202020204"/>
                <a:ea typeface="+mn-ea"/>
                <a:cs typeface="+mn-cs"/>
              </a:rPr>
              <a:t>Cost and reimbursement  comparisons do not imply safety or efficacy. WAC and list prices may not reflect discounts available to customers through manufacturers or other parties.</a:t>
            </a:r>
          </a:p>
        </p:txBody>
      </p:sp>
      <p:sp>
        <p:nvSpPr>
          <p:cNvPr id="3" name="TextBox 2">
            <a:extLst>
              <a:ext uri="{FF2B5EF4-FFF2-40B4-BE49-F238E27FC236}">
                <a16:creationId xmlns:a16="http://schemas.microsoft.com/office/drawing/2014/main" id="{ACAB6317-7402-E5CC-49DD-C7F6ADCC5D5D}"/>
              </a:ext>
            </a:extLst>
          </p:cNvPr>
          <p:cNvSpPr txBox="1"/>
          <p:nvPr/>
        </p:nvSpPr>
        <p:spPr>
          <a:xfrm>
            <a:off x="699390" y="1496446"/>
            <a:ext cx="10584686" cy="276999"/>
          </a:xfrm>
          <a:prstGeom prst="rect">
            <a:avLst/>
          </a:prstGeom>
          <a:noFill/>
        </p:spPr>
        <p:txBody>
          <a:bodyPr wrap="square" lIns="0" tIns="0" rIns="0" bIns="0">
            <a:spAutoFit/>
          </a:bodyPr>
          <a:lstStyle/>
          <a:p>
            <a:r>
              <a:rPr lang="en-US" b="1" dirty="0">
                <a:solidFill>
                  <a:schemeClr val="accent4"/>
                </a:solidFill>
                <a:latin typeface="Arial" panose="020B0604020202020204"/>
              </a:rPr>
              <a:t>ZYNRELEF is separately reimbursed in HOPDs by Medicare, </a:t>
            </a:r>
            <a:r>
              <a:rPr lang="en-US" b="1" dirty="0" err="1">
                <a:solidFill>
                  <a:schemeClr val="accent4"/>
                </a:solidFill>
                <a:latin typeface="Arial" panose="020B0604020202020204"/>
              </a:rPr>
              <a:t>Exparel</a:t>
            </a:r>
            <a:r>
              <a:rPr lang="en-US" b="1" dirty="0">
                <a:solidFill>
                  <a:schemeClr val="accent4"/>
                </a:solidFill>
                <a:latin typeface="Arial" panose="020B0604020202020204"/>
              </a:rPr>
              <a:t> currently is </a:t>
            </a:r>
            <a:r>
              <a:rPr lang="en-US" b="1" dirty="0" err="1">
                <a:solidFill>
                  <a:schemeClr val="accent4"/>
                </a:solidFill>
                <a:latin typeface="Arial" panose="020B0604020202020204"/>
              </a:rPr>
              <a:t>not</a:t>
            </a:r>
            <a:r>
              <a:rPr lang="en-US" b="1" baseline="30000" dirty="0" err="1">
                <a:solidFill>
                  <a:schemeClr val="accent4"/>
                </a:solidFill>
                <a:latin typeface="Arial" panose="020B0604020202020204"/>
              </a:rPr>
              <a:t>b</a:t>
            </a:r>
            <a:endParaRPr lang="en-US" b="1" baseline="30000" dirty="0">
              <a:solidFill>
                <a:schemeClr val="accent4"/>
              </a:solidFill>
              <a:latin typeface="Arial" panose="020B0604020202020204"/>
            </a:endParaRPr>
          </a:p>
        </p:txBody>
      </p:sp>
      <p:graphicFrame>
        <p:nvGraphicFramePr>
          <p:cNvPr id="4" name="Table 3">
            <a:extLst>
              <a:ext uri="{FF2B5EF4-FFF2-40B4-BE49-F238E27FC236}">
                <a16:creationId xmlns:a16="http://schemas.microsoft.com/office/drawing/2014/main" id="{CEBBB797-68C6-B685-3938-B91646011B18}"/>
              </a:ext>
            </a:extLst>
          </p:cNvPr>
          <p:cNvGraphicFramePr>
            <a:graphicFrameLocks noGrp="1"/>
          </p:cNvGraphicFramePr>
          <p:nvPr>
            <p:extLst>
              <p:ext uri="{D42A27DB-BD31-4B8C-83A1-F6EECF244321}">
                <p14:modId xmlns:p14="http://schemas.microsoft.com/office/powerpoint/2010/main" val="2168497734"/>
              </p:ext>
            </p:extLst>
          </p:nvPr>
        </p:nvGraphicFramePr>
        <p:xfrm>
          <a:off x="699046" y="1997624"/>
          <a:ext cx="8213042" cy="1647038"/>
        </p:xfrm>
        <a:graphic>
          <a:graphicData uri="http://schemas.openxmlformats.org/drawingml/2006/table">
            <a:tbl>
              <a:tblPr firstRow="1" bandRow="1">
                <a:tableStyleId>{5C22544A-7EE6-4342-B048-85BDC9FD1C3A}</a:tableStyleId>
              </a:tblPr>
              <a:tblGrid>
                <a:gridCol w="2503512">
                  <a:extLst>
                    <a:ext uri="{9D8B030D-6E8A-4147-A177-3AD203B41FA5}">
                      <a16:colId xmlns:a16="http://schemas.microsoft.com/office/drawing/2014/main" val="3940010816"/>
                    </a:ext>
                  </a:extLst>
                </a:gridCol>
                <a:gridCol w="2897057">
                  <a:extLst>
                    <a:ext uri="{9D8B030D-6E8A-4147-A177-3AD203B41FA5}">
                      <a16:colId xmlns:a16="http://schemas.microsoft.com/office/drawing/2014/main" val="1329564045"/>
                    </a:ext>
                  </a:extLst>
                </a:gridCol>
                <a:gridCol w="1401442">
                  <a:extLst>
                    <a:ext uri="{9D8B030D-6E8A-4147-A177-3AD203B41FA5}">
                      <a16:colId xmlns:a16="http://schemas.microsoft.com/office/drawing/2014/main" val="1992797666"/>
                    </a:ext>
                  </a:extLst>
                </a:gridCol>
                <a:gridCol w="1411031">
                  <a:extLst>
                    <a:ext uri="{9D8B030D-6E8A-4147-A177-3AD203B41FA5}">
                      <a16:colId xmlns:a16="http://schemas.microsoft.com/office/drawing/2014/main" val="3715227570"/>
                    </a:ext>
                  </a:extLst>
                </a:gridCol>
              </a:tblGrid>
              <a:tr h="283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ZYNRELEF</a:t>
                      </a:r>
                    </a:p>
                  </a:txBody>
                  <a:tcPr anchor="ctr">
                    <a:lnL w="12700" cap="flat" cmpd="sng" algn="ctr">
                      <a:solidFill>
                        <a:schemeClr val="accent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Medicare Reimbursement (Allowed Amount)</a:t>
                      </a:r>
                      <a:r>
                        <a:rPr kumimoji="0" lang="en-US" sz="1400" b="1" i="0" u="none" strike="noStrike" kern="1200" cap="none" spc="0" normalizeH="0" baseline="30000" noProof="0" dirty="0" err="1">
                          <a:ln>
                            <a:noFill/>
                          </a:ln>
                          <a:solidFill>
                            <a:srgbClr val="FFFFFF"/>
                          </a:solidFill>
                          <a:effectLst/>
                          <a:uLnTx/>
                          <a:uFillTx/>
                          <a:latin typeface="+mn-lt"/>
                          <a:ea typeface="+mn-ea"/>
                          <a:cs typeface="+mn-cs"/>
                        </a:rPr>
                        <a:t>b,c</a:t>
                      </a:r>
                      <a:endParaRPr kumimoji="0" lang="en-US" sz="1400" b="1" i="0" u="none" strike="noStrike" kern="1200" cap="none" spc="0" normalizeH="0" baseline="30000" noProof="0" dirty="0">
                        <a:ln>
                          <a:noFill/>
                        </a:ln>
                        <a:solidFill>
                          <a:srgbClr val="FFFFFF"/>
                        </a:solidFill>
                        <a:effectLst/>
                        <a:uLnTx/>
                        <a:uFillTx/>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2">
                  <a:txBody>
                    <a:bodyPr/>
                    <a:lstStyle/>
                    <a:p>
                      <a:pPr algn="ctr"/>
                      <a:r>
                        <a:rPr kumimoji="0" lang="en-US" sz="1400" b="1" i="0" u="none" strike="noStrike" kern="1200" cap="none" spc="0" normalizeH="0" baseline="0" noProof="0" dirty="0" err="1">
                          <a:ln>
                            <a:noFill/>
                          </a:ln>
                          <a:solidFill>
                            <a:srgbClr val="FFFFFF"/>
                          </a:solidFill>
                          <a:effectLst/>
                          <a:uLnTx/>
                          <a:uFillTx/>
                          <a:latin typeface="+mn-lt"/>
                          <a:ea typeface="+mn-ea"/>
                          <a:cs typeface="+mn-cs"/>
                        </a:rPr>
                        <a:t>Pricing</a:t>
                      </a:r>
                      <a:r>
                        <a:rPr kumimoji="0" lang="en-US" sz="1400" b="1" i="0" u="none" strike="noStrike" kern="1200" cap="none" spc="0" normalizeH="0" baseline="30000" noProof="0" dirty="0" err="1">
                          <a:ln>
                            <a:noFill/>
                          </a:ln>
                          <a:solidFill>
                            <a:srgbClr val="FFFFFF"/>
                          </a:solidFill>
                          <a:effectLst/>
                          <a:uLnTx/>
                          <a:uFillTx/>
                          <a:latin typeface="+mn-lt"/>
                          <a:ea typeface="+mn-ea"/>
                          <a:cs typeface="+mn-cs"/>
                        </a:rPr>
                        <a:t>d</a:t>
                      </a:r>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algn="ctr"/>
                      <a:endParaRPr lang="en-US" sz="12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801825328"/>
                  </a:ext>
                </a:extLst>
              </a:tr>
              <a:tr h="210821">
                <a:tc>
                  <a:txBody>
                    <a:bodyPr/>
                    <a:lstStyle/>
                    <a:p>
                      <a:pPr algn="ctr"/>
                      <a:r>
                        <a:rPr lang="en-US" sz="1400" b="1" dirty="0">
                          <a:solidFill>
                            <a:srgbClr val="05192B"/>
                          </a:solidFill>
                        </a:rPr>
                        <a:t>SKU</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algn="ctr" defTabSz="914400" rtl="0" eaLnBrk="1" latinLnBrk="0" hangingPunct="1"/>
                      <a:r>
                        <a:rPr lang="en-US" sz="1400" b="1" kern="1200" dirty="0">
                          <a:solidFill>
                            <a:srgbClr val="05192B"/>
                          </a:solidFill>
                          <a:latin typeface="+mn-lt"/>
                          <a:ea typeface="+mn-ea"/>
                          <a:cs typeface="+mn-cs"/>
                        </a:rPr>
                        <a:t>HOPD, ASC</a:t>
                      </a:r>
                    </a:p>
                  </a:txBody>
                  <a:tcPr marT="36000" marB="3600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lumMod val="10000"/>
                        <a:lumOff val="90000"/>
                      </a:schemeClr>
                    </a:solidFill>
                  </a:tcPr>
                </a:tc>
                <a:tc>
                  <a:txBody>
                    <a:bodyPr/>
                    <a:lstStyle/>
                    <a:p>
                      <a:pPr algn="ctr"/>
                      <a:r>
                        <a:rPr lang="en-US" sz="1400" b="1" dirty="0">
                          <a:solidFill>
                            <a:srgbClr val="05192B"/>
                          </a:solidFill>
                        </a:rPr>
                        <a:t>WAC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r>
                        <a:rPr lang="en-US" sz="1400" b="1" dirty="0">
                          <a:solidFill>
                            <a:srgbClr val="05192B"/>
                          </a:solidFill>
                        </a:rPr>
                        <a:t>340B</a:t>
                      </a:r>
                      <a:endParaRPr lang="en-US" sz="1400" b="1" baseline="30000" dirty="0">
                        <a:solidFill>
                          <a:srgbClr val="05192B"/>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050239054"/>
                  </a:ext>
                </a:extLst>
              </a:tr>
              <a:tr h="412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14 mL: 400 mg/12 mg</a:t>
                      </a:r>
                      <a:endParaRPr lang="en-US" sz="1400" dirty="0">
                        <a:solidFill>
                          <a:schemeClr val="accent3">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$276.00</a:t>
                      </a:r>
                      <a:endParaRPr lang="en-US" sz="1400" dirty="0">
                        <a:solidFill>
                          <a:srgbClr val="FF0000"/>
                        </a:solidFill>
                        <a:effectLs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$280.87</a:t>
                      </a:r>
                      <a:endParaRPr lang="en-US" sz="1400" dirty="0">
                        <a:solidFill>
                          <a:srgbClr val="FF0000"/>
                        </a:solidFill>
                        <a:effectLs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3">
                              <a:lumMod val="50000"/>
                            </a:schemeClr>
                          </a:solidFill>
                          <a:effectLst/>
                          <a:latin typeface="+mn-lt"/>
                          <a:ea typeface="+mn-ea"/>
                          <a:cs typeface="+mn-cs"/>
                        </a:rPr>
                        <a:t>$204.49</a:t>
                      </a:r>
                      <a:endParaRPr lang="en-US" sz="1400" kern="1200" dirty="0">
                        <a:solidFill>
                          <a:srgbClr val="FF0000"/>
                        </a:solidFill>
                        <a:effectLst/>
                        <a:latin typeface="+mn-lt"/>
                        <a:ea typeface="+mn-ea"/>
                        <a:cs typeface="+mn-cs"/>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76935037"/>
                  </a:ext>
                </a:extLst>
              </a:tr>
              <a:tr h="412039">
                <a:tc>
                  <a:txBody>
                    <a:bodyPr/>
                    <a:lstStyle/>
                    <a:p>
                      <a:pPr algn="ctr"/>
                      <a:r>
                        <a:rPr lang="en-US" sz="1400" dirty="0">
                          <a:solidFill>
                            <a:schemeClr val="accent3">
                              <a:lumMod val="50000"/>
                            </a:schemeClr>
                          </a:solidFill>
                        </a:rPr>
                        <a:t>7 mL: 200 mg/6 mg</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$138.00</a:t>
                      </a:r>
                      <a:endParaRPr lang="en-US" sz="14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$142.27</a:t>
                      </a:r>
                      <a:endParaRPr lang="en-US" sz="14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3">
                              <a:lumMod val="50000"/>
                            </a:schemeClr>
                          </a:solidFill>
                          <a:effectLst/>
                          <a:latin typeface="+mn-lt"/>
                          <a:ea typeface="+mn-ea"/>
                          <a:cs typeface="+mn-cs"/>
                        </a:rPr>
                        <a:t>$103.31</a:t>
                      </a:r>
                      <a:endParaRPr lang="en-US" sz="1400" kern="1200" dirty="0">
                        <a:solidFill>
                          <a:srgbClr val="FF0000"/>
                        </a:solidFill>
                        <a:effectLst/>
                        <a:latin typeface="+mn-lt"/>
                        <a:ea typeface="+mn-ea"/>
                        <a:cs typeface="+mn-cs"/>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4288441022"/>
                  </a:ext>
                </a:extLst>
              </a:tr>
            </a:tbl>
          </a:graphicData>
        </a:graphic>
      </p:graphicFrame>
      <p:graphicFrame>
        <p:nvGraphicFramePr>
          <p:cNvPr id="5" name="Table 4">
            <a:extLst>
              <a:ext uri="{FF2B5EF4-FFF2-40B4-BE49-F238E27FC236}">
                <a16:creationId xmlns:a16="http://schemas.microsoft.com/office/drawing/2014/main" id="{89ABD244-9EB7-980B-C175-0148927223FB}"/>
              </a:ext>
            </a:extLst>
          </p:cNvPr>
          <p:cNvGraphicFramePr>
            <a:graphicFrameLocks noGrp="1"/>
          </p:cNvGraphicFramePr>
          <p:nvPr>
            <p:extLst>
              <p:ext uri="{D42A27DB-BD31-4B8C-83A1-F6EECF244321}">
                <p14:modId xmlns:p14="http://schemas.microsoft.com/office/powerpoint/2010/main" val="2755638431"/>
              </p:ext>
            </p:extLst>
          </p:nvPr>
        </p:nvGraphicFramePr>
        <p:xfrm>
          <a:off x="699390" y="4047360"/>
          <a:ext cx="8213042" cy="1647038"/>
        </p:xfrm>
        <a:graphic>
          <a:graphicData uri="http://schemas.openxmlformats.org/drawingml/2006/table">
            <a:tbl>
              <a:tblPr firstRow="1" bandRow="1">
                <a:tableStyleId>{5C22544A-7EE6-4342-B048-85BDC9FD1C3A}</a:tableStyleId>
              </a:tblPr>
              <a:tblGrid>
                <a:gridCol w="2503512">
                  <a:extLst>
                    <a:ext uri="{9D8B030D-6E8A-4147-A177-3AD203B41FA5}">
                      <a16:colId xmlns:a16="http://schemas.microsoft.com/office/drawing/2014/main" val="3940010816"/>
                    </a:ext>
                  </a:extLst>
                </a:gridCol>
                <a:gridCol w="1476437">
                  <a:extLst>
                    <a:ext uri="{9D8B030D-6E8A-4147-A177-3AD203B41FA5}">
                      <a16:colId xmlns:a16="http://schemas.microsoft.com/office/drawing/2014/main" val="1329564045"/>
                    </a:ext>
                  </a:extLst>
                </a:gridCol>
                <a:gridCol w="1411031">
                  <a:extLst>
                    <a:ext uri="{9D8B030D-6E8A-4147-A177-3AD203B41FA5}">
                      <a16:colId xmlns:a16="http://schemas.microsoft.com/office/drawing/2014/main" val="794202064"/>
                    </a:ext>
                  </a:extLst>
                </a:gridCol>
                <a:gridCol w="1411031">
                  <a:extLst>
                    <a:ext uri="{9D8B030D-6E8A-4147-A177-3AD203B41FA5}">
                      <a16:colId xmlns:a16="http://schemas.microsoft.com/office/drawing/2014/main" val="1992797666"/>
                    </a:ext>
                  </a:extLst>
                </a:gridCol>
                <a:gridCol w="1411031">
                  <a:extLst>
                    <a:ext uri="{9D8B030D-6E8A-4147-A177-3AD203B41FA5}">
                      <a16:colId xmlns:a16="http://schemas.microsoft.com/office/drawing/2014/main" val="3715227570"/>
                    </a:ext>
                  </a:extLst>
                </a:gridCol>
              </a:tblGrid>
              <a:tr h="283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Exparel</a:t>
                      </a:r>
                    </a:p>
                  </a:txBody>
                  <a:tcPr anchor="ctr">
                    <a:lnL w="127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Medicare Reimbursement (Allowed Amount)</a:t>
                      </a:r>
                      <a:r>
                        <a:rPr kumimoji="0" lang="en-US" sz="1400" b="1" i="0" u="none" strike="noStrike" kern="1200" cap="none" spc="0" normalizeH="0" baseline="30000" noProof="0" dirty="0">
                          <a:ln>
                            <a:noFill/>
                          </a:ln>
                          <a:solidFill>
                            <a:srgbClr val="FFFFFF"/>
                          </a:solidFill>
                          <a:effectLst/>
                          <a:uLnTx/>
                          <a:uFillTx/>
                          <a:latin typeface="+mn-lt"/>
                          <a:ea typeface="+mn-ea"/>
                          <a:cs typeface="+mn-cs"/>
                        </a:rPr>
                        <a:t>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30000" noProof="0" dirty="0">
                        <a:ln>
                          <a:noFill/>
                        </a:ln>
                        <a:solidFill>
                          <a:srgbClr val="FFFFFF"/>
                        </a:solidFill>
                        <a:effectLst/>
                        <a:uLnTx/>
                        <a:uFillTx/>
                        <a:latin typeface="+mn-lt"/>
                        <a:ea typeface="+mn-ea"/>
                        <a:cs typeface="+mn-cs"/>
                      </a:endParaRPr>
                    </a:p>
                  </a:txBody>
                  <a:tcPr anchor="ctr">
                    <a:lnL w="12700" cap="flat" cmpd="sng" algn="ctr">
                      <a:solidFill>
                        <a:schemeClr val="accent2"/>
                      </a:solidFill>
                      <a:prstDash val="solid"/>
                      <a:round/>
                      <a:headEnd type="none" w="med" len="med"/>
                      <a:tailEnd type="none" w="med" len="med"/>
                    </a:lnL>
                  </a:tcPr>
                </a:tc>
                <a:tc gridSpan="2">
                  <a:txBody>
                    <a:bodyPr/>
                    <a:lstStyle/>
                    <a:p>
                      <a:pPr algn="ctr"/>
                      <a:r>
                        <a:rPr kumimoji="0" lang="en-US" sz="1400" b="1" i="0" u="none" strike="noStrike" kern="1200" cap="none" spc="0" normalizeH="0" baseline="0" noProof="0" dirty="0" err="1">
                          <a:ln>
                            <a:noFill/>
                          </a:ln>
                          <a:solidFill>
                            <a:srgbClr val="FFFFFF"/>
                          </a:solidFill>
                          <a:effectLst/>
                          <a:uLnTx/>
                          <a:uFillTx/>
                          <a:latin typeface="+mn-lt"/>
                          <a:ea typeface="+mn-ea"/>
                          <a:cs typeface="+mn-cs"/>
                        </a:rPr>
                        <a:t>Pricing</a:t>
                      </a:r>
                      <a:r>
                        <a:rPr kumimoji="0" lang="en-US" sz="1400" b="1" i="0" u="none" strike="noStrike" kern="1200" cap="none" spc="0" normalizeH="0" baseline="30000" noProof="0" dirty="0" err="1">
                          <a:ln>
                            <a:noFill/>
                          </a:ln>
                          <a:solidFill>
                            <a:srgbClr val="FFFFFF"/>
                          </a:solidFill>
                          <a:effectLst/>
                          <a:uLnTx/>
                          <a:uFillTx/>
                          <a:latin typeface="+mn-lt"/>
                          <a:ea typeface="+mn-ea"/>
                          <a:cs typeface="+mn-cs"/>
                        </a:rPr>
                        <a:t>e</a:t>
                      </a:r>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hMerge="1">
                  <a:txBody>
                    <a:bodyPr/>
                    <a:lstStyle/>
                    <a:p>
                      <a:pPr algn="ctr"/>
                      <a:endParaRPr lang="en-US" sz="12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801825328"/>
                  </a:ext>
                </a:extLst>
              </a:tr>
              <a:tr h="210821">
                <a:tc>
                  <a:txBody>
                    <a:bodyPr/>
                    <a:lstStyle/>
                    <a:p>
                      <a:pPr algn="ctr"/>
                      <a:r>
                        <a:rPr lang="en-US" sz="1400" b="1" dirty="0">
                          <a:solidFill>
                            <a:schemeClr val="accent3"/>
                          </a:solidFill>
                        </a:rPr>
                        <a:t>SKU</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algn="ctr" defTabSz="914400" rtl="0" eaLnBrk="1" latinLnBrk="0" hangingPunct="1"/>
                      <a:r>
                        <a:rPr lang="en-US" sz="1400" b="1" kern="1200" dirty="0">
                          <a:solidFill>
                            <a:schemeClr val="accent3"/>
                          </a:solidFill>
                          <a:latin typeface="+mn-lt"/>
                          <a:ea typeface="+mn-ea"/>
                          <a:cs typeface="+mn-cs"/>
                        </a:rPr>
                        <a:t>HOPD</a:t>
                      </a:r>
                    </a:p>
                  </a:txBody>
                  <a:tcPr marT="36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sz="1400" b="1" kern="1200" dirty="0">
                          <a:solidFill>
                            <a:schemeClr val="accent3"/>
                          </a:solidFill>
                          <a:latin typeface="+mn-lt"/>
                          <a:ea typeface="+mn-ea"/>
                          <a:cs typeface="+mn-cs"/>
                        </a:rPr>
                        <a:t>ASC</a:t>
                      </a:r>
                    </a:p>
                  </a:txBody>
                  <a:tcPr marT="36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algn="ctr"/>
                      <a:r>
                        <a:rPr lang="en-US" sz="1400" b="1" dirty="0">
                          <a:solidFill>
                            <a:schemeClr val="accent3"/>
                          </a:solidFill>
                        </a:rPr>
                        <a:t>WAC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en-US" sz="1400" b="1" dirty="0">
                          <a:solidFill>
                            <a:schemeClr val="accent3"/>
                          </a:solidFill>
                        </a:rPr>
                        <a:t>340B</a:t>
                      </a:r>
                      <a:endParaRPr lang="en-US" sz="1400" b="1" baseline="30000" dirty="0">
                        <a:solidFill>
                          <a:schemeClr val="accent3"/>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050239054"/>
                  </a:ext>
                </a:extLst>
              </a:tr>
              <a:tr h="412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266 mg (20 mL)</a:t>
                      </a:r>
                      <a:endParaRPr lang="en-US" sz="1400" dirty="0">
                        <a:solidFill>
                          <a:schemeClr val="accent3">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en-US" sz="1400" b="1" kern="1200" dirty="0">
                          <a:solidFill>
                            <a:schemeClr val="accent3">
                              <a:lumMod val="60000"/>
                              <a:lumOff val="40000"/>
                            </a:schemeClr>
                          </a:solidFill>
                          <a:effectLst/>
                          <a:latin typeface="+mn-lt"/>
                          <a:ea typeface="+mn-ea"/>
                          <a:cs typeface="+mn-cs"/>
                        </a:rPr>
                        <a:t>Packaged</a:t>
                      </a:r>
                    </a:p>
                  </a:txBody>
                  <a:tcPr marT="36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algn="ctr"/>
                      <a:r>
                        <a:rPr lang="en-US" sz="1400" kern="1200" dirty="0">
                          <a:solidFill>
                            <a:schemeClr val="accent3">
                              <a:lumMod val="50000"/>
                            </a:schemeClr>
                          </a:solidFill>
                          <a:effectLst/>
                          <a:latin typeface="+mn-lt"/>
                          <a:ea typeface="+mn-ea"/>
                          <a:cs typeface="+mn-cs"/>
                        </a:rPr>
                        <a:t>$367.08</a:t>
                      </a:r>
                      <a:endParaRPr lang="en-US" sz="1400" kern="1200" dirty="0">
                        <a:solidFill>
                          <a:srgbClr val="FF0000"/>
                        </a:solidFill>
                        <a:effectLst/>
                        <a:latin typeface="+mn-lt"/>
                        <a:ea typeface="+mn-ea"/>
                        <a:cs typeface="+mn-cs"/>
                      </a:endParaRPr>
                    </a:p>
                  </a:txBody>
                  <a:tcPr marT="36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$365.16</a:t>
                      </a:r>
                      <a:endParaRPr lang="en-US" sz="1400" dirty="0">
                        <a:solidFill>
                          <a:srgbClr val="FF0000"/>
                        </a:solidFill>
                        <a:effectLst/>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3">
                              <a:lumMod val="50000"/>
                            </a:schemeClr>
                          </a:solidFill>
                          <a:effectLst/>
                          <a:latin typeface="+mn-lt"/>
                          <a:ea typeface="+mn-ea"/>
                          <a:cs typeface="+mn-cs"/>
                        </a:rPr>
                        <a:t>$266.00</a:t>
                      </a:r>
                      <a:endParaRPr lang="en-US" sz="1400" kern="1200" dirty="0">
                        <a:solidFill>
                          <a:srgbClr val="FF0000"/>
                        </a:solidFill>
                        <a:effectLst/>
                        <a:latin typeface="+mn-lt"/>
                        <a:ea typeface="+mn-ea"/>
                        <a:cs typeface="+mn-cs"/>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76935037"/>
                  </a:ext>
                </a:extLst>
              </a:tr>
              <a:tr h="412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133 mg (10 mL)</a:t>
                      </a:r>
                      <a:endParaRPr lang="en-US" sz="1400" dirty="0">
                        <a:solidFill>
                          <a:schemeClr val="accent3">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en-US" sz="1400" b="1" kern="1200" dirty="0">
                          <a:solidFill>
                            <a:schemeClr val="accent3">
                              <a:lumMod val="60000"/>
                              <a:lumOff val="40000"/>
                            </a:schemeClr>
                          </a:solidFill>
                          <a:effectLst/>
                          <a:latin typeface="+mn-lt"/>
                          <a:ea typeface="+mn-ea"/>
                          <a:cs typeface="+mn-cs"/>
                        </a:rPr>
                        <a:t>Packaged</a:t>
                      </a:r>
                    </a:p>
                  </a:txBody>
                  <a:tcPr marT="36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algn="ctr"/>
                      <a:r>
                        <a:rPr lang="en-US" sz="1400" kern="1200" dirty="0">
                          <a:solidFill>
                            <a:schemeClr val="accent3">
                              <a:lumMod val="50000"/>
                            </a:schemeClr>
                          </a:solidFill>
                          <a:effectLst/>
                          <a:latin typeface="+mn-lt"/>
                          <a:ea typeface="+mn-ea"/>
                          <a:cs typeface="+mn-cs"/>
                        </a:rPr>
                        <a:t>$183.54</a:t>
                      </a:r>
                      <a:endParaRPr lang="en-US" sz="1400" kern="1200" dirty="0">
                        <a:solidFill>
                          <a:srgbClr val="FF0000"/>
                        </a:solidFill>
                        <a:effectLst/>
                        <a:latin typeface="+mn-lt"/>
                        <a:ea typeface="+mn-ea"/>
                        <a:cs typeface="+mn-cs"/>
                      </a:endParaRPr>
                    </a:p>
                  </a:txBody>
                  <a:tcPr marT="36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50000"/>
                            </a:schemeClr>
                          </a:solidFill>
                          <a:effectLst/>
                        </a:rPr>
                        <a:t>$214.75</a:t>
                      </a:r>
                      <a:endParaRPr lang="en-US" sz="14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3">
                              <a:lumMod val="50000"/>
                            </a:schemeClr>
                          </a:solidFill>
                          <a:effectLst/>
                          <a:latin typeface="+mn-lt"/>
                          <a:ea typeface="+mn-ea"/>
                          <a:cs typeface="+mn-cs"/>
                        </a:rPr>
                        <a:t>$151.00</a:t>
                      </a:r>
                      <a:endParaRPr lang="en-US" sz="1400" kern="1200" dirty="0">
                        <a:solidFill>
                          <a:srgbClr val="FF0000"/>
                        </a:solidFill>
                        <a:effectLst/>
                        <a:latin typeface="+mn-lt"/>
                        <a:ea typeface="+mn-ea"/>
                        <a:cs typeface="+mn-cs"/>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288441022"/>
                  </a:ext>
                </a:extLst>
              </a:tr>
            </a:tbl>
          </a:graphicData>
        </a:graphic>
      </p:graphicFrame>
    </p:spTree>
    <p:extLst>
      <p:ext uri="{BB962C8B-B14F-4D97-AF65-F5344CB8AC3E}">
        <p14:creationId xmlns:p14="http://schemas.microsoft.com/office/powerpoint/2010/main" val="3339514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BC4B66B3-234C-AF4E-A4B7-A6B63675DDBD}"/>
              </a:ext>
            </a:extLst>
          </p:cNvPr>
          <p:cNvSpPr>
            <a:spLocks noGrp="1"/>
          </p:cNvSpPr>
          <p:nvPr>
            <p:ph idx="4294967295"/>
          </p:nvPr>
        </p:nvSpPr>
        <p:spPr>
          <a:xfrm>
            <a:off x="733683" y="4067175"/>
            <a:ext cx="9494838" cy="1970088"/>
          </a:xfrm>
        </p:spPr>
        <p:txBody>
          <a:bodyPr/>
          <a:lstStyle/>
          <a:p>
            <a:pPr marL="0" indent="0">
              <a:buClr>
                <a:schemeClr val="accent2"/>
              </a:buClr>
              <a:buNone/>
            </a:pPr>
            <a:r>
              <a:rPr lang="en-US" sz="1800" b="1" dirty="0">
                <a:solidFill>
                  <a:schemeClr val="accent1"/>
                </a:solidFill>
              </a:rPr>
              <a:t>Contraindications</a:t>
            </a:r>
            <a:r>
              <a:rPr lang="en-US" sz="1900" b="1" dirty="0">
                <a:solidFill>
                  <a:schemeClr val="accent1"/>
                </a:solidFill>
              </a:rPr>
              <a:t>    </a:t>
            </a:r>
          </a:p>
          <a:p>
            <a:pPr marL="0" indent="0">
              <a:buClr>
                <a:schemeClr val="accent2"/>
              </a:buClr>
              <a:buNone/>
            </a:pPr>
            <a:r>
              <a:rPr lang="en-US" sz="1400" dirty="0"/>
              <a:t>ZYNRELEF is contraindicated in patients with a known hypersensitivity (eg, anaphylactic reactions and serious skin reactions) to any amide local anesthetic, NSAIDs, or other components of ZYNRELEF; with history of asthma, urticaria, or other allergic-type reactions after taking aspirin or other NSAIDs (severe, sometimes fatal, anaphylactic reactions to NSAIDS have been reported in such patients); undergoing obstetrical paracervical block anesthesia; or undergoing CABG.</a:t>
            </a:r>
          </a:p>
          <a:p>
            <a:pPr marL="0" lvl="0" indent="0">
              <a:buClr>
                <a:schemeClr val="accent2"/>
              </a:buClr>
              <a:buNone/>
            </a:pPr>
            <a:r>
              <a:rPr lang="en-US" sz="1400" dirty="0"/>
              <a:t> </a:t>
            </a:r>
            <a:endParaRPr lang="en-US" sz="1400" b="1" dirty="0"/>
          </a:p>
        </p:txBody>
      </p:sp>
      <p:sp>
        <p:nvSpPr>
          <p:cNvPr id="10" name="Title 1">
            <a:extLst>
              <a:ext uri="{FF2B5EF4-FFF2-40B4-BE49-F238E27FC236}">
                <a16:creationId xmlns:a16="http://schemas.microsoft.com/office/drawing/2014/main" id="{29C59E10-4E63-7343-80FA-FFAA2963A484}"/>
              </a:ext>
            </a:extLst>
          </p:cNvPr>
          <p:cNvSpPr txBox="1">
            <a:spLocks/>
          </p:cNvSpPr>
          <p:nvPr/>
        </p:nvSpPr>
        <p:spPr>
          <a:xfrm>
            <a:off x="733099" y="873174"/>
            <a:ext cx="10922873" cy="1368223"/>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pPr>
              <a:spcBef>
                <a:spcPts val="600"/>
              </a:spcBef>
            </a:pPr>
            <a:r>
              <a:rPr lang="en-US" sz="2100" cap="none" dirty="0"/>
              <a:t>Important Safety Information</a:t>
            </a:r>
          </a:p>
          <a:p>
            <a:pPr>
              <a:spcBef>
                <a:spcPts val="600"/>
              </a:spcBef>
            </a:pPr>
            <a:r>
              <a:rPr lang="en-US" sz="2100" cap="none" dirty="0">
                <a:solidFill>
                  <a:schemeClr val="accent3">
                    <a:lumMod val="50000"/>
                  </a:schemeClr>
                </a:solidFill>
              </a:rPr>
              <a:t>WARNING: RISK OF SERIOUS CARDIOVASCULAR AND GASTROINTESTINAL EVENTS </a:t>
            </a:r>
            <a:br>
              <a:rPr lang="en-US" cap="none" dirty="0">
                <a:solidFill>
                  <a:srgbClr val="000000"/>
                </a:solidFill>
              </a:rPr>
            </a:br>
            <a:endParaRPr lang="en-US" sz="2100" cap="none" dirty="0">
              <a:solidFill>
                <a:srgbClr val="000000"/>
              </a:solidFill>
            </a:endParaRPr>
          </a:p>
        </p:txBody>
      </p:sp>
      <p:sp>
        <p:nvSpPr>
          <p:cNvPr id="11" name="Content Placeholder 1">
            <a:extLst>
              <a:ext uri="{FF2B5EF4-FFF2-40B4-BE49-F238E27FC236}">
                <a16:creationId xmlns:a16="http://schemas.microsoft.com/office/drawing/2014/main" id="{771E2AF7-E892-5A4F-9903-D9CACE149F7B}"/>
              </a:ext>
            </a:extLst>
          </p:cNvPr>
          <p:cNvSpPr txBox="1">
            <a:spLocks/>
          </p:cNvSpPr>
          <p:nvPr/>
        </p:nvSpPr>
        <p:spPr>
          <a:xfrm>
            <a:off x="733099" y="2042106"/>
            <a:ext cx="9495422" cy="4484541"/>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0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1400" b="1" dirty="0"/>
              <a:t>Nonsteroidal anti-inflammatory drugs (NSAIDs) cause an increased risk of serious cardiovascular thrombotic events, including myocardial infarction and stroke, which can be fatal. This risk may occur early in treatment and may increase with duration of use.</a:t>
            </a:r>
          </a:p>
          <a:p>
            <a:pPr>
              <a:buClr>
                <a:schemeClr val="accent2"/>
              </a:buClr>
            </a:pPr>
            <a:r>
              <a:rPr lang="en-US" sz="1400" b="1" dirty="0"/>
              <a:t>ZYNRELEF is contraindicated in the setting of coronary artery bypass graft (CABG) surgery.</a:t>
            </a:r>
          </a:p>
          <a:p>
            <a:pPr>
              <a:buClr>
                <a:schemeClr val="accent2"/>
              </a:buClr>
            </a:pPr>
            <a:r>
              <a:rPr lang="en-US" sz="1400" b="1" dirty="0"/>
              <a:t>NSAIDs cause an increased risk of serious gastrointestinal (GI) adverse events including bleeding, ulceration, and perforation of the stomach or intestines, which can be fatal. These events can occur at any time during use and without warning symptoms. Elderly patients and patients with a prior history of peptic ulcer disease and/or GI bleeding are at greater risk for serious GI events. </a:t>
            </a:r>
            <a:endParaRPr lang="en-US" sz="1400" dirty="0"/>
          </a:p>
        </p:txBody>
      </p:sp>
      <p:sp>
        <p:nvSpPr>
          <p:cNvPr id="6" name="Footer Placeholder 4">
            <a:extLst>
              <a:ext uri="{FF2B5EF4-FFF2-40B4-BE49-F238E27FC236}">
                <a16:creationId xmlns:a16="http://schemas.microsoft.com/office/drawing/2014/main" id="{DEA2D4BC-4282-E841-BFCB-149ED041D7F6}"/>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4141646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D14C76-D21A-6943-AFD8-0D51A5FCA17D}"/>
              </a:ext>
            </a:extLst>
          </p:cNvPr>
          <p:cNvSpPr txBox="1">
            <a:spLocks/>
          </p:cNvSpPr>
          <p:nvPr/>
        </p:nvSpPr>
        <p:spPr>
          <a:xfrm>
            <a:off x="733099" y="1064918"/>
            <a:ext cx="10922873" cy="977188"/>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r>
              <a:rPr lang="en-US" sz="2100" dirty="0"/>
              <a:t>Important Safety Information (cont)</a:t>
            </a:r>
            <a:br>
              <a:rPr lang="en-US" sz="2100" dirty="0"/>
            </a:br>
            <a:br>
              <a:rPr lang="en-US" sz="2100" dirty="0"/>
            </a:br>
            <a:endParaRPr lang="en-US" sz="2100" dirty="0"/>
          </a:p>
        </p:txBody>
      </p:sp>
      <p:sp>
        <p:nvSpPr>
          <p:cNvPr id="6" name="Content Placeholder 2">
            <a:extLst>
              <a:ext uri="{FF2B5EF4-FFF2-40B4-BE49-F238E27FC236}">
                <a16:creationId xmlns:a16="http://schemas.microsoft.com/office/drawing/2014/main" id="{195C14FB-4412-4470-89C2-54F4C62B4D11}"/>
              </a:ext>
            </a:extLst>
          </p:cNvPr>
          <p:cNvSpPr>
            <a:spLocks noGrp="1"/>
          </p:cNvSpPr>
          <p:nvPr>
            <p:ph idx="4294967295"/>
          </p:nvPr>
        </p:nvSpPr>
        <p:spPr>
          <a:xfrm>
            <a:off x="733099" y="1697038"/>
            <a:ext cx="9418638" cy="3727450"/>
          </a:xfrm>
        </p:spPr>
        <p:txBody>
          <a:bodyPr>
            <a:normAutofit/>
          </a:bodyPr>
          <a:lstStyle/>
          <a:p>
            <a:pPr marL="0" indent="0">
              <a:buClr>
                <a:schemeClr val="accent2"/>
              </a:buClr>
              <a:buNone/>
            </a:pPr>
            <a:r>
              <a:rPr lang="en-US" sz="1800" b="1" dirty="0">
                <a:solidFill>
                  <a:schemeClr val="accent1"/>
                </a:solidFill>
              </a:rPr>
              <a:t>Warnings and Precautions</a:t>
            </a:r>
          </a:p>
          <a:p>
            <a:pPr marL="0" indent="0">
              <a:buNone/>
            </a:pPr>
            <a:r>
              <a:rPr lang="en-US" sz="1400" u="sng" dirty="0"/>
              <a:t>Dose-Related Toxicity</a:t>
            </a:r>
            <a:r>
              <a:rPr lang="en-US" sz="1400" dirty="0"/>
              <a:t>: Monitor cardiovascular and respiratory vital signs and patient’s state of consciousness after application of ZYNRELEF. When using ZYNRELEF with other local anesthetics, overall local anesthetic exposure must be considered through 72 hours.</a:t>
            </a:r>
          </a:p>
          <a:p>
            <a:pPr marL="0" indent="0">
              <a:buNone/>
            </a:pPr>
            <a:r>
              <a:rPr lang="en-US" sz="1400" u="sng" dirty="0"/>
              <a:t>Hepatotoxicity</a:t>
            </a:r>
            <a:r>
              <a:rPr lang="en-US" sz="1400" dirty="0"/>
              <a:t>: If abnormal liver tests persist or worsen, perform a clinical evaluation of the patient.</a:t>
            </a:r>
          </a:p>
          <a:p>
            <a:pPr marL="0" indent="0">
              <a:buNone/>
            </a:pPr>
            <a:r>
              <a:rPr lang="en-US" sz="1400" u="sng" dirty="0"/>
              <a:t>Hypertension</a:t>
            </a:r>
            <a:r>
              <a:rPr lang="en-US" sz="1400" dirty="0"/>
              <a:t>: Patients taking some antihypertensive medication may have impaired response to these therapies when taking NSAIDs. Monitor blood pressure.</a:t>
            </a:r>
          </a:p>
          <a:p>
            <a:pPr marL="0" indent="0">
              <a:buNone/>
            </a:pPr>
            <a:r>
              <a:rPr lang="en-US" sz="1400" u="sng" dirty="0"/>
              <a:t>Heart Failure and Edema</a:t>
            </a:r>
            <a:r>
              <a:rPr lang="en-US" sz="1400" dirty="0"/>
              <a:t>: Avoid use of ZYNRELEF in patients with severe heart failure unless benefits are expected to outweigh risk of worsening heart failure.</a:t>
            </a:r>
          </a:p>
          <a:p>
            <a:pPr marL="0" indent="0">
              <a:buNone/>
            </a:pPr>
            <a:r>
              <a:rPr lang="en-US" sz="1400" u="sng" dirty="0"/>
              <a:t>Renal Toxicity</a:t>
            </a:r>
            <a:r>
              <a:rPr lang="en-US" sz="1400" dirty="0"/>
              <a:t>: Monitor renal function in patients with renal or hepatic impairment, heart failure, dehydration, or hypovolemia. Avoid use of ZYNRELEF in patients with advanced renal disease unless benefits are expected to outweigh risk of worsening renal failure.</a:t>
            </a:r>
            <a:endParaRPr lang="en-US" sz="1400" b="1" dirty="0"/>
          </a:p>
        </p:txBody>
      </p:sp>
      <p:sp>
        <p:nvSpPr>
          <p:cNvPr id="5" name="Footer Placeholder 4">
            <a:extLst>
              <a:ext uri="{FF2B5EF4-FFF2-40B4-BE49-F238E27FC236}">
                <a16:creationId xmlns:a16="http://schemas.microsoft.com/office/drawing/2014/main" id="{D66C145C-2E22-054B-9E71-E1592F6C008D}"/>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578686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A64A8-AED9-604A-A090-B413F46DD974}"/>
              </a:ext>
            </a:extLst>
          </p:cNvPr>
          <p:cNvSpPr txBox="1">
            <a:spLocks/>
          </p:cNvSpPr>
          <p:nvPr/>
        </p:nvSpPr>
        <p:spPr>
          <a:xfrm>
            <a:off x="733099" y="1064918"/>
            <a:ext cx="10922873" cy="977188"/>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r>
              <a:rPr lang="en-US" sz="2100" dirty="0"/>
              <a:t>Important Safety Information (cont)</a:t>
            </a:r>
            <a:br>
              <a:rPr lang="en-US" sz="2100" dirty="0"/>
            </a:br>
            <a:br>
              <a:rPr lang="en-US" sz="2100" dirty="0"/>
            </a:br>
            <a:endParaRPr lang="en-US" sz="2100" dirty="0"/>
          </a:p>
        </p:txBody>
      </p:sp>
      <p:sp>
        <p:nvSpPr>
          <p:cNvPr id="9" name="Content Placeholder 2">
            <a:extLst>
              <a:ext uri="{FF2B5EF4-FFF2-40B4-BE49-F238E27FC236}">
                <a16:creationId xmlns:a16="http://schemas.microsoft.com/office/drawing/2014/main" id="{A40F4EA6-78CC-4430-A0AB-0B618D07DCD4}"/>
              </a:ext>
            </a:extLst>
          </p:cNvPr>
          <p:cNvSpPr>
            <a:spLocks noGrp="1"/>
          </p:cNvSpPr>
          <p:nvPr>
            <p:ph idx="4294967295"/>
          </p:nvPr>
        </p:nvSpPr>
        <p:spPr>
          <a:xfrm>
            <a:off x="733099" y="1703388"/>
            <a:ext cx="10279063" cy="3727450"/>
          </a:xfrm>
        </p:spPr>
        <p:txBody>
          <a:bodyPr>
            <a:normAutofit/>
          </a:bodyPr>
          <a:lstStyle/>
          <a:p>
            <a:pPr marL="0" indent="0">
              <a:buClr>
                <a:schemeClr val="accent2"/>
              </a:buClr>
              <a:buNone/>
            </a:pPr>
            <a:r>
              <a:rPr lang="en-US" sz="1800" b="1" dirty="0">
                <a:solidFill>
                  <a:schemeClr val="accent1"/>
                </a:solidFill>
              </a:rPr>
              <a:t>Warnings and Precautions (cont)</a:t>
            </a:r>
            <a:endParaRPr lang="en-US" sz="1900" b="1" dirty="0">
              <a:solidFill>
                <a:srgbClr val="C00000"/>
              </a:solidFill>
            </a:endParaRPr>
          </a:p>
          <a:p>
            <a:pPr marL="0" indent="0">
              <a:buNone/>
            </a:pPr>
            <a:r>
              <a:rPr lang="en-US" sz="1400" u="sng" dirty="0"/>
              <a:t>Anaphylactic Reactions</a:t>
            </a:r>
            <a:r>
              <a:rPr lang="en-US" sz="1400" dirty="0"/>
              <a:t>: Seek emergency help if an anaphylactic reaction occurs.</a:t>
            </a:r>
          </a:p>
          <a:p>
            <a:pPr marL="0" indent="0">
              <a:buNone/>
            </a:pPr>
            <a:r>
              <a:rPr lang="en-US" sz="1400" u="sng" dirty="0"/>
              <a:t>Chondrolysis</a:t>
            </a:r>
            <a:r>
              <a:rPr lang="en-US" sz="1400" dirty="0"/>
              <a:t>: Limit exposure to articular cartilage due to the potential risk of chondrolysis.</a:t>
            </a:r>
          </a:p>
          <a:p>
            <a:pPr marL="0" indent="0">
              <a:buNone/>
            </a:pPr>
            <a:r>
              <a:rPr lang="en-US" sz="1400" u="sng" dirty="0"/>
              <a:t>Methemoglobinemia</a:t>
            </a:r>
            <a:r>
              <a:rPr lang="en-US" sz="1400" dirty="0"/>
              <a:t>: Cases have been reported with local anesthetic use. </a:t>
            </a:r>
          </a:p>
          <a:p>
            <a:pPr marL="0" indent="0">
              <a:buNone/>
            </a:pPr>
            <a:r>
              <a:rPr lang="en-US" sz="1400" u="sng" dirty="0"/>
              <a:t>Serious Skin Reactions</a:t>
            </a:r>
            <a:r>
              <a:rPr lang="en-US" sz="1400" dirty="0"/>
              <a:t>: NSAIDs, including meloxicam, can cause serious skin adverse reactions.  If symptoms present, evaluate clinically.</a:t>
            </a:r>
          </a:p>
          <a:p>
            <a:pPr marL="0" indent="0">
              <a:buNone/>
            </a:pPr>
            <a:r>
              <a:rPr lang="en-US" sz="1400" u="sng" dirty="0"/>
              <a:t>Drug Reaction with Eosinophilia and Systemic Symptoms (DRESS)</a:t>
            </a:r>
            <a:r>
              <a:rPr lang="en-US" sz="1400" dirty="0"/>
              <a:t>: If symptoms are present, evaluate clinically.</a:t>
            </a:r>
          </a:p>
          <a:p>
            <a:pPr marL="0" indent="0">
              <a:buNone/>
            </a:pPr>
            <a:r>
              <a:rPr lang="en-US" sz="1400" u="sng" dirty="0"/>
              <a:t>Fetal Toxicity</a:t>
            </a:r>
            <a:r>
              <a:rPr lang="en-US" sz="1400" dirty="0"/>
              <a:t>: Due to the risk of oligohydramnios/fetal renal dysfunction and premature closure of the ductus arteriosus with NSAIDS, limit use of ZYNRELEF between about 20 to 30 weeks gestation, and avoid use after about 30 weeks.</a:t>
            </a:r>
            <a:r>
              <a:rPr lang="en-US" sz="1400" u="sng" dirty="0"/>
              <a:t> </a:t>
            </a:r>
            <a:endParaRPr lang="en-US" sz="1400" dirty="0"/>
          </a:p>
          <a:p>
            <a:pPr marL="0" indent="0">
              <a:buNone/>
            </a:pPr>
            <a:r>
              <a:rPr lang="en-US" sz="1400" u="sng" dirty="0"/>
              <a:t>Hematologic Toxicity</a:t>
            </a:r>
            <a:r>
              <a:rPr lang="en-US" sz="1400" dirty="0"/>
              <a:t>: Monitor hemoglobin and hematocrit in patients with any signs or symptoms of anemia</a:t>
            </a:r>
            <a:r>
              <a:rPr lang="en-US" sz="1500" dirty="0"/>
              <a:t>.  </a:t>
            </a:r>
          </a:p>
        </p:txBody>
      </p:sp>
      <p:sp>
        <p:nvSpPr>
          <p:cNvPr id="5" name="Footer Placeholder 4">
            <a:extLst>
              <a:ext uri="{FF2B5EF4-FFF2-40B4-BE49-F238E27FC236}">
                <a16:creationId xmlns:a16="http://schemas.microsoft.com/office/drawing/2014/main" id="{0B6A7C0C-052C-D342-8609-512EEF0A6D29}"/>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2830162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4DB8F6-DFD6-0E49-9E64-6FF8D219C891}"/>
              </a:ext>
            </a:extLst>
          </p:cNvPr>
          <p:cNvSpPr txBox="1">
            <a:spLocks/>
          </p:cNvSpPr>
          <p:nvPr/>
        </p:nvSpPr>
        <p:spPr>
          <a:xfrm>
            <a:off x="733099" y="1064918"/>
            <a:ext cx="10922873" cy="977188"/>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r>
              <a:rPr lang="en-US" sz="2100" dirty="0"/>
              <a:t>Important Safety Information (cont)</a:t>
            </a:r>
            <a:br>
              <a:rPr lang="en-US" sz="2100" dirty="0"/>
            </a:br>
            <a:br>
              <a:rPr lang="en-US" sz="2100" dirty="0"/>
            </a:br>
            <a:endParaRPr lang="en-US" sz="2100" dirty="0"/>
          </a:p>
        </p:txBody>
      </p:sp>
      <p:sp>
        <p:nvSpPr>
          <p:cNvPr id="6" name="Content Placeholder 2">
            <a:extLst>
              <a:ext uri="{FF2B5EF4-FFF2-40B4-BE49-F238E27FC236}">
                <a16:creationId xmlns:a16="http://schemas.microsoft.com/office/drawing/2014/main" id="{FD89E133-04D3-4312-97DB-D84E378C8A6E}"/>
              </a:ext>
            </a:extLst>
          </p:cNvPr>
          <p:cNvSpPr>
            <a:spLocks noGrp="1"/>
          </p:cNvSpPr>
          <p:nvPr>
            <p:ph idx="4294967295"/>
          </p:nvPr>
        </p:nvSpPr>
        <p:spPr>
          <a:xfrm>
            <a:off x="733099" y="1703388"/>
            <a:ext cx="10282238" cy="2773362"/>
          </a:xfrm>
          <a:noFill/>
        </p:spPr>
        <p:txBody>
          <a:bodyPr>
            <a:normAutofit/>
          </a:bodyPr>
          <a:lstStyle/>
          <a:p>
            <a:pPr marL="0" indent="0">
              <a:buClr>
                <a:schemeClr val="accent2"/>
              </a:buClr>
              <a:buNone/>
            </a:pPr>
            <a:r>
              <a:rPr lang="en-US" sz="1900" b="1" dirty="0">
                <a:solidFill>
                  <a:schemeClr val="accent1"/>
                </a:solidFill>
              </a:rPr>
              <a:t>Drug Interactions </a:t>
            </a:r>
            <a:endParaRPr lang="en-US" sz="1900" b="1" dirty="0">
              <a:solidFill>
                <a:srgbClr val="C00000"/>
              </a:solidFill>
            </a:endParaRPr>
          </a:p>
          <a:p>
            <a:pPr marL="0" indent="0">
              <a:buNone/>
            </a:pPr>
            <a:r>
              <a:rPr lang="en-US" sz="1400" u="sng" dirty="0"/>
              <a:t>Drugs That Interfere with Hemostasis</a:t>
            </a:r>
            <a:r>
              <a:rPr lang="en-US" sz="1400" dirty="0"/>
              <a:t>: Monitor patients for bleeding who are using ZYNRELEF with drugs that interfere with hemostasis (eg, warfarin, aspirin, SSRIs/SNRIs).  </a:t>
            </a:r>
          </a:p>
          <a:p>
            <a:pPr marL="0" indent="0">
              <a:buNone/>
            </a:pPr>
            <a:r>
              <a:rPr lang="en-US" sz="1400" u="sng" dirty="0"/>
              <a:t>ACE Inhibitors, Angiotensin Receptor Blockers (ARBs), or Beta-Blockers</a:t>
            </a:r>
            <a:r>
              <a:rPr lang="en-US" sz="1400" dirty="0"/>
              <a:t>: Use with ZYNRELEF may diminish the antihypertensive effect of these drugs. Monitor blood pressure.</a:t>
            </a:r>
          </a:p>
          <a:p>
            <a:pPr marL="0" indent="0">
              <a:buNone/>
            </a:pPr>
            <a:r>
              <a:rPr lang="en-US" sz="1400" u="sng" dirty="0"/>
              <a:t>ACE Inhibitors and ARBs</a:t>
            </a:r>
            <a:r>
              <a:rPr lang="en-US" sz="1400" dirty="0"/>
              <a:t>: Use with ZYNRELEF in elderly, volume-depleted, or those with renal impairment may result in deterioration of renal function. In such high-risk patients, monitor for signs of worsening renal function.</a:t>
            </a:r>
          </a:p>
          <a:p>
            <a:pPr marL="0" indent="0">
              <a:buNone/>
            </a:pPr>
            <a:r>
              <a:rPr lang="en-US" sz="1400" u="sng" dirty="0"/>
              <a:t>Diuretics</a:t>
            </a:r>
            <a:r>
              <a:rPr lang="en-US" sz="1400" dirty="0"/>
              <a:t>: NSAIDs can reduce natriuretic effect of furosemide and thiazide diuretics. Monitor patients to assure diuretic efficacy including antihypertensive effects.</a:t>
            </a:r>
          </a:p>
        </p:txBody>
      </p:sp>
      <p:sp>
        <p:nvSpPr>
          <p:cNvPr id="5" name="Footer Placeholder 4">
            <a:extLst>
              <a:ext uri="{FF2B5EF4-FFF2-40B4-BE49-F238E27FC236}">
                <a16:creationId xmlns:a16="http://schemas.microsoft.com/office/drawing/2014/main" id="{C9B02418-071A-A94D-A812-07BCCF7239B2}"/>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623776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4DB8F6-DFD6-0E49-9E64-6FF8D219C891}"/>
              </a:ext>
            </a:extLst>
          </p:cNvPr>
          <p:cNvSpPr txBox="1">
            <a:spLocks/>
          </p:cNvSpPr>
          <p:nvPr/>
        </p:nvSpPr>
        <p:spPr>
          <a:xfrm>
            <a:off x="733099" y="1064918"/>
            <a:ext cx="10922873" cy="977188"/>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2600" b="1" kern="1200" cap="none" baseline="0">
                <a:solidFill>
                  <a:schemeClr val="accent1"/>
                </a:solidFill>
                <a:latin typeface="+mj-lt"/>
                <a:ea typeface="+mj-ea"/>
                <a:cs typeface="+mj-cs"/>
              </a:defRPr>
            </a:lvl1pPr>
          </a:lstStyle>
          <a:p>
            <a:r>
              <a:rPr lang="en-US" sz="2100" dirty="0"/>
              <a:t>Important Safety Information (cont)</a:t>
            </a:r>
            <a:br>
              <a:rPr lang="en-US" sz="2100" dirty="0"/>
            </a:br>
            <a:br>
              <a:rPr lang="en-US" sz="2100" dirty="0"/>
            </a:br>
            <a:endParaRPr lang="en-US" sz="2100" dirty="0"/>
          </a:p>
        </p:txBody>
      </p:sp>
      <p:sp>
        <p:nvSpPr>
          <p:cNvPr id="6" name="Content Placeholder 2">
            <a:extLst>
              <a:ext uri="{FF2B5EF4-FFF2-40B4-BE49-F238E27FC236}">
                <a16:creationId xmlns:a16="http://schemas.microsoft.com/office/drawing/2014/main" id="{FD89E133-04D3-4312-97DB-D84E378C8A6E}"/>
              </a:ext>
            </a:extLst>
          </p:cNvPr>
          <p:cNvSpPr>
            <a:spLocks noGrp="1"/>
          </p:cNvSpPr>
          <p:nvPr>
            <p:ph idx="4294967295"/>
          </p:nvPr>
        </p:nvSpPr>
        <p:spPr>
          <a:xfrm>
            <a:off x="733099" y="1703388"/>
            <a:ext cx="10282238" cy="4097337"/>
          </a:xfrm>
          <a:noFill/>
        </p:spPr>
        <p:txBody>
          <a:bodyPr/>
          <a:lstStyle/>
          <a:p>
            <a:pPr marL="0" indent="0">
              <a:buClr>
                <a:schemeClr val="accent2"/>
              </a:buClr>
              <a:buNone/>
            </a:pPr>
            <a:r>
              <a:rPr lang="en-US" sz="1800" b="1" dirty="0">
                <a:solidFill>
                  <a:schemeClr val="accent1"/>
                </a:solidFill>
              </a:rPr>
              <a:t>Use in Specific Populations </a:t>
            </a:r>
            <a:endParaRPr lang="en-US" sz="1900" b="1" dirty="0">
              <a:solidFill>
                <a:srgbClr val="C00000"/>
              </a:solidFill>
            </a:endParaRPr>
          </a:p>
          <a:p>
            <a:pPr marL="0" indent="0">
              <a:buNone/>
            </a:pPr>
            <a:r>
              <a:rPr lang="en-US" sz="1400" u="sng" dirty="0"/>
              <a:t>Infertility</a:t>
            </a:r>
            <a:r>
              <a:rPr lang="en-US" sz="1400" dirty="0"/>
              <a:t>: NSAIDs are associated with reversible infertility. Consider avoidance of ZYNRELEF in women who have difficulties conceiving.</a:t>
            </a:r>
          </a:p>
          <a:p>
            <a:pPr marL="0" indent="0">
              <a:buNone/>
            </a:pPr>
            <a:r>
              <a:rPr lang="en-US" sz="1400" u="sng" dirty="0"/>
              <a:t>Severe Hepatic Impairment</a:t>
            </a:r>
            <a:r>
              <a:rPr lang="en-US" sz="1400" dirty="0"/>
              <a:t>: Only use if benefits are expected to outweigh risks; monitor for signs of worsening liver function. </a:t>
            </a:r>
          </a:p>
          <a:p>
            <a:pPr marL="0" indent="0">
              <a:buNone/>
            </a:pPr>
            <a:r>
              <a:rPr lang="en-US" sz="1400" u="sng" dirty="0"/>
              <a:t>Severe Renal Impairment</a:t>
            </a:r>
            <a:r>
              <a:rPr lang="en-US" sz="1400" dirty="0"/>
              <a:t>: Not recommended</a:t>
            </a:r>
            <a:r>
              <a:rPr lang="en-US" dirty="0"/>
              <a:t>.</a:t>
            </a:r>
            <a:r>
              <a:rPr lang="en-US" sz="1400" dirty="0"/>
              <a:t> </a:t>
            </a:r>
            <a:r>
              <a:rPr lang="en-US" sz="1000" dirty="0"/>
              <a:t> </a:t>
            </a:r>
            <a:r>
              <a:rPr lang="en-US" sz="1400" dirty="0"/>
              <a:t> </a:t>
            </a:r>
            <a:r>
              <a:rPr lang="en-US" sz="1000" dirty="0"/>
              <a:t> </a:t>
            </a:r>
            <a:r>
              <a:rPr lang="en-US" sz="1400" dirty="0"/>
              <a:t> </a:t>
            </a:r>
            <a:br>
              <a:rPr lang="en-US" sz="1400" dirty="0"/>
            </a:br>
            <a:endParaRPr lang="en-US" sz="1400" dirty="0"/>
          </a:p>
          <a:p>
            <a:pPr marL="0" lvl="0" indent="0">
              <a:buClr>
                <a:schemeClr val="accent2"/>
              </a:buClr>
              <a:buNone/>
            </a:pPr>
            <a:r>
              <a:rPr lang="en-US" sz="1900" b="1" dirty="0">
                <a:solidFill>
                  <a:schemeClr val="accent1"/>
                </a:solidFill>
              </a:rPr>
              <a:t>Adverse Reactions      </a:t>
            </a:r>
            <a:endParaRPr lang="en-US" sz="1400" b="1" dirty="0">
              <a:solidFill>
                <a:srgbClr val="C00000"/>
              </a:solidFill>
            </a:endParaRPr>
          </a:p>
          <a:p>
            <a:pPr marL="0" indent="0">
              <a:buNone/>
            </a:pPr>
            <a:r>
              <a:rPr lang="en-US" sz="1400" dirty="0"/>
              <a:t>Most common adverse reactions (incidence ≥10%)</a:t>
            </a:r>
            <a:r>
              <a:rPr lang="en-US" sz="1400" b="1" dirty="0"/>
              <a:t> </a:t>
            </a:r>
            <a:r>
              <a:rPr lang="en-US" sz="1400" dirty="0"/>
              <a:t>in controlled clinical trials with ZYNRELEF are constipation, vomiting, and headache. </a:t>
            </a:r>
          </a:p>
          <a:p>
            <a:pPr marL="0" indent="0">
              <a:buNone/>
            </a:pPr>
            <a:r>
              <a:rPr lang="en-US" sz="1400" dirty="0"/>
              <a:t>Report side effects to Heron at 1-844-437-6611 or to FDA at 1-800-FDA-1088 or </a:t>
            </a:r>
            <a:r>
              <a:rPr lang="en-US" sz="1400" dirty="0">
                <a:hlinkClick r:id="rId3"/>
              </a:rPr>
              <a:t>www.fda.gov/medwatch</a:t>
            </a:r>
            <a:r>
              <a:rPr lang="en-US" sz="1400" dirty="0"/>
              <a:t>.</a:t>
            </a:r>
          </a:p>
          <a:p>
            <a:pPr marL="0" indent="0">
              <a:buNone/>
            </a:pPr>
            <a:endParaRPr lang="en-US" sz="1400" b="1" dirty="0">
              <a:solidFill>
                <a:schemeClr val="accent1"/>
              </a:solidFill>
              <a:ea typeface="Times New Roman" panose="02020603050405020304" pitchFamily="18" charset="0"/>
              <a:cs typeface="Arial" panose="020B0604020202020204" pitchFamily="34" charset="0"/>
            </a:endParaRPr>
          </a:p>
          <a:p>
            <a:pPr marL="0" indent="0">
              <a:buNone/>
            </a:pPr>
            <a:r>
              <a:rPr lang="en-US" sz="1400" b="1" dirty="0">
                <a:solidFill>
                  <a:schemeClr val="accent1"/>
                </a:solidFill>
                <a:ea typeface="Times New Roman" panose="02020603050405020304" pitchFamily="18" charset="0"/>
                <a:cs typeface="Arial" panose="020B0604020202020204" pitchFamily="34" charset="0"/>
              </a:rPr>
              <a:t>Please see full Prescribing Information, including Boxed Warning, at </a:t>
            </a:r>
            <a:r>
              <a:rPr lang="en-US" sz="1400" b="1" dirty="0">
                <a:solidFill>
                  <a:schemeClr val="accent1"/>
                </a:solidFill>
                <a:ea typeface="Times New Roman" panose="02020603050405020304" pitchFamily="18" charset="0"/>
                <a:cs typeface="Arial" panose="020B0604020202020204" pitchFamily="34" charset="0"/>
                <a:hlinkClick r:id="rId4"/>
              </a:rPr>
              <a:t>ZYNRELEF.com</a:t>
            </a:r>
            <a:r>
              <a:rPr lang="en-US" sz="1400" b="1" dirty="0">
                <a:solidFill>
                  <a:schemeClr val="accent1"/>
                </a:solidFill>
                <a:ea typeface="Times New Roman" panose="02020603050405020304" pitchFamily="18" charset="0"/>
                <a:cs typeface="Arial" panose="020B0604020202020204" pitchFamily="34" charset="0"/>
              </a:rPr>
              <a:t>.</a:t>
            </a:r>
          </a:p>
          <a:p>
            <a:pPr marL="0" indent="0">
              <a:buNone/>
            </a:pPr>
            <a:r>
              <a:rPr lang="en-US" sz="1400" dirty="0"/>
              <a:t>  </a:t>
            </a:r>
          </a:p>
        </p:txBody>
      </p:sp>
      <p:sp>
        <p:nvSpPr>
          <p:cNvPr id="5" name="Footer Placeholder 4">
            <a:extLst>
              <a:ext uri="{FF2B5EF4-FFF2-40B4-BE49-F238E27FC236}">
                <a16:creationId xmlns:a16="http://schemas.microsoft.com/office/drawing/2014/main" id="{622D7631-A2B3-5340-B373-15115BB1B576}"/>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805461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F0538B-9EB5-4184-872D-21BA40C47D43}"/>
              </a:ext>
            </a:extLst>
          </p:cNvPr>
          <p:cNvSpPr txBox="1">
            <a:spLocks/>
          </p:cNvSpPr>
          <p:nvPr/>
        </p:nvSpPr>
        <p:spPr>
          <a:xfrm>
            <a:off x="3875882" y="1737518"/>
            <a:ext cx="4440237" cy="3382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49276C"/>
                </a:solidFill>
                <a:effectLst/>
                <a:uLnTx/>
                <a:uFillTx/>
                <a:latin typeface="Arial" panose="020B0604020202020204"/>
                <a:ea typeface="+mj-ea"/>
                <a:cs typeface="+mj-cs"/>
              </a:rPr>
              <a:t>Thank You</a:t>
            </a:r>
          </a:p>
        </p:txBody>
      </p:sp>
      <p:sp>
        <p:nvSpPr>
          <p:cNvPr id="7" name="Footer Placeholder 4">
            <a:extLst>
              <a:ext uri="{FF2B5EF4-FFF2-40B4-BE49-F238E27FC236}">
                <a16:creationId xmlns:a16="http://schemas.microsoft.com/office/drawing/2014/main" id="{861444C1-BFEF-4FA0-918F-ED1204A1FD02}"/>
              </a:ext>
            </a:extLst>
          </p:cNvPr>
          <p:cNvSpPr txBox="1">
            <a:spLocks/>
          </p:cNvSpPr>
          <p:nvPr/>
        </p:nvSpPr>
        <p:spPr>
          <a:xfrm>
            <a:off x="296108" y="5638997"/>
            <a:ext cx="4198112" cy="793353"/>
          </a:xfrm>
          <a:prstGeom prst="rect">
            <a:avLst/>
          </a:prstGeom>
        </p:spPr>
        <p:txBody>
          <a:bodyPr vert="horz" lIns="91440" tIns="45720" rIns="91440" bIns="45720" rtlCol="0" anchor="b" anchorCtr="0"/>
          <a:lstStyle>
            <a:defPPr>
              <a:defRPr lang="en-US"/>
            </a:defPPr>
            <a:lvl1pPr marL="0" algn="l" defTabSz="914400" rtl="0" eaLnBrk="1" latinLnBrk="0" hangingPunct="1">
              <a:defRPr lang="en-US" sz="1000"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a:t>PP-HTX011-0371  </a:t>
            </a:r>
            <a:r>
              <a:rPr kumimoji="0" lang="en-US" sz="1000" b="0" i="0" u="none" strike="noStrike" kern="1200" cap="none" spc="0" normalizeH="0" baseline="0" noProof="0" dirty="0">
                <a:ln>
                  <a:noFill/>
                </a:ln>
                <a:effectLst/>
                <a:uLnTx/>
                <a:uFillTx/>
                <a:latin typeface="Arial" panose="020B0604020202020204"/>
                <a:ea typeface="+mn-ea"/>
                <a:cs typeface="+mn-cs"/>
              </a:rPr>
              <a:t>|  </a:t>
            </a:r>
            <a:r>
              <a:rPr lang="en-US" dirty="0">
                <a:latin typeface="Arial" panose="020B0604020202020204"/>
              </a:rPr>
              <a:t>03</a:t>
            </a:r>
            <a:r>
              <a:rPr kumimoji="0" lang="en-US" sz="1000" b="0" i="0" u="none" strike="noStrike" kern="1200" cap="none" spc="0" normalizeH="0" baseline="0" noProof="0" dirty="0">
                <a:ln>
                  <a:noFill/>
                </a:ln>
                <a:effectLst/>
                <a:uLnTx/>
                <a:uFillTx/>
                <a:latin typeface="Arial" panose="020B0604020202020204"/>
                <a:ea typeface="+mn-ea"/>
                <a:cs typeface="+mn-cs"/>
              </a:rPr>
              <a:t>/23</a:t>
            </a:r>
            <a:endParaRPr kumimoji="0" lang="en-US" sz="1000" b="0" i="0" u="none" strike="noStrike" kern="1200" cap="none" spc="0" normalizeH="0" baseline="0" noProof="0" dirty="0">
              <a:ln>
                <a:noFill/>
              </a:ln>
              <a:effectLst/>
              <a:uLnTx/>
              <a:uFillTx/>
              <a:latin typeface="Arial" panose="020B0604020202020204"/>
            </a:endParaRPr>
          </a:p>
        </p:txBody>
      </p:sp>
      <p:sp>
        <p:nvSpPr>
          <p:cNvPr id="5" name="Footer Placeholder 4">
            <a:extLst>
              <a:ext uri="{FF2B5EF4-FFF2-40B4-BE49-F238E27FC236}">
                <a16:creationId xmlns:a16="http://schemas.microsoft.com/office/drawing/2014/main" id="{BB919EDA-9BAA-4847-94E2-7E8FBBF38A63}"/>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562151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BDC03912-DA03-B64D-92EA-BB125E5316F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644597" y="1698363"/>
            <a:ext cx="4207651" cy="3967356"/>
          </a:xfrm>
          <a:prstGeom prst="rect">
            <a:avLst/>
          </a:prstGeom>
        </p:spPr>
      </p:pic>
      <p:sp>
        <p:nvSpPr>
          <p:cNvPr id="2" name="Title 1">
            <a:extLst>
              <a:ext uri="{FF2B5EF4-FFF2-40B4-BE49-F238E27FC236}">
                <a16:creationId xmlns:a16="http://schemas.microsoft.com/office/drawing/2014/main" id="{537A8BB8-2893-5447-9341-C47F8CFDD11D}"/>
              </a:ext>
            </a:extLst>
          </p:cNvPr>
          <p:cNvSpPr>
            <a:spLocks noGrp="1"/>
          </p:cNvSpPr>
          <p:nvPr>
            <p:ph type="title"/>
          </p:nvPr>
        </p:nvSpPr>
        <p:spPr/>
        <p:txBody>
          <a:bodyPr/>
          <a:lstStyle/>
          <a:p>
            <a:r>
              <a:rPr lang="en-US" cap="none" dirty="0"/>
              <a:t>Inflammation Can Inhibit the Efficacy of Local Anesthetics Such </a:t>
            </a:r>
            <a:br>
              <a:rPr lang="en-US" cap="none" dirty="0"/>
            </a:br>
            <a:r>
              <a:rPr lang="en-US" cap="none" dirty="0"/>
              <a:t>as Bupivacaine</a:t>
            </a:r>
            <a:r>
              <a:rPr lang="en-US" cap="none" baseline="30000" dirty="0"/>
              <a:t>1-3</a:t>
            </a:r>
            <a:endParaRPr lang="en-US" cap="none" dirty="0"/>
          </a:p>
        </p:txBody>
      </p:sp>
      <p:sp>
        <p:nvSpPr>
          <p:cNvPr id="71" name="Rectangle 70">
            <a:extLst>
              <a:ext uri="{FF2B5EF4-FFF2-40B4-BE49-F238E27FC236}">
                <a16:creationId xmlns:a16="http://schemas.microsoft.com/office/drawing/2014/main" id="{49DAEE18-C38C-8447-B631-CFBEB617A351}"/>
              </a:ext>
            </a:extLst>
          </p:cNvPr>
          <p:cNvSpPr/>
          <p:nvPr/>
        </p:nvSpPr>
        <p:spPr>
          <a:xfrm>
            <a:off x="3759073" y="2466890"/>
            <a:ext cx="2179509" cy="2062103"/>
          </a:xfrm>
          <a:prstGeom prst="rect">
            <a:avLst/>
          </a:prstGeom>
        </p:spPr>
        <p:txBody>
          <a:bodyPr wrap="square">
            <a:spAutoFit/>
          </a:bodyPr>
          <a:lstStyle/>
          <a:p>
            <a:r>
              <a:rPr lang="en-US" sz="1600" dirty="0"/>
              <a:t>To stop pain signals, bupivacaine </a:t>
            </a:r>
            <a:r>
              <a:rPr lang="en-US" sz="1600" b="1" dirty="0"/>
              <a:t>must diffuse through </a:t>
            </a:r>
            <a:br>
              <a:rPr lang="en-US" sz="1600" b="1" dirty="0"/>
            </a:br>
            <a:r>
              <a:rPr lang="en-US" sz="1600" b="1" dirty="0"/>
              <a:t>the nerve cell membrane</a:t>
            </a:r>
            <a:r>
              <a:rPr lang="en-US" sz="1600" dirty="0"/>
              <a:t> and bind to the voltage-gated sodium ion channels from inside the cell.</a:t>
            </a:r>
            <a:r>
              <a:rPr lang="en-US" sz="1600" baseline="30000" dirty="0"/>
              <a:t>1-3</a:t>
            </a:r>
            <a:endParaRPr lang="en-US" sz="1600" dirty="0"/>
          </a:p>
        </p:txBody>
      </p:sp>
      <p:sp>
        <p:nvSpPr>
          <p:cNvPr id="72" name="TextBox 71">
            <a:extLst>
              <a:ext uri="{FF2B5EF4-FFF2-40B4-BE49-F238E27FC236}">
                <a16:creationId xmlns:a16="http://schemas.microsoft.com/office/drawing/2014/main" id="{A4F8F94F-1628-FA4D-A6FE-FC5D62CDE926}"/>
              </a:ext>
            </a:extLst>
          </p:cNvPr>
          <p:cNvSpPr txBox="1"/>
          <p:nvPr/>
        </p:nvSpPr>
        <p:spPr>
          <a:xfrm>
            <a:off x="313038" y="6092114"/>
            <a:ext cx="10713028" cy="461665"/>
          </a:xfrm>
          <a:prstGeom prst="rect">
            <a:avLst/>
          </a:prstGeom>
          <a:noFill/>
        </p:spPr>
        <p:txBody>
          <a:bodyPr wrap="square" rtlCol="0">
            <a:spAutoFit/>
          </a:bodyPr>
          <a:lstStyle/>
          <a:p>
            <a:r>
              <a:rPr lang="en-US" sz="800" b="1" dirty="0"/>
              <a:t>References: 1. </a:t>
            </a:r>
            <a:r>
              <a:rPr lang="en-US" sz="800" dirty="0"/>
              <a:t>Berde CB, Strichartz GR. In: Miller RD, Cohen NH, Eriksson LI, et al, eds. </a:t>
            </a:r>
            <a:r>
              <a:rPr lang="en-US" sz="800" i="1" dirty="0"/>
              <a:t>Miller’s Anesthesia</a:t>
            </a:r>
            <a:r>
              <a:rPr lang="en-US" sz="800" dirty="0"/>
              <a:t>. Vol 1. 8th ed. Philadelphia, PA: Saunders; 2015:1028-1054.e4. </a:t>
            </a:r>
            <a:r>
              <a:rPr lang="en-US" sz="800" b="1" dirty="0"/>
              <a:t>2. </a:t>
            </a:r>
            <a:r>
              <a:rPr lang="en-US" sz="800" dirty="0"/>
              <a:t>Becker DE, Reed KL. </a:t>
            </a:r>
            <a:r>
              <a:rPr lang="en-US" sz="800" i="1" dirty="0"/>
              <a:t>Anesth Prog</a:t>
            </a:r>
            <a:r>
              <a:rPr lang="en-US" sz="800" dirty="0"/>
              <a:t>. 2006;53(3):98-109. </a:t>
            </a:r>
            <a:r>
              <a:rPr lang="en-US" sz="800" b="1" dirty="0"/>
              <a:t>3. </a:t>
            </a:r>
            <a:r>
              <a:rPr lang="en-US" sz="800" dirty="0"/>
              <a:t>Hargreaves KM, Keiser K. </a:t>
            </a:r>
            <a:r>
              <a:rPr lang="en-US" sz="800" i="1" dirty="0"/>
              <a:t>Endod Topics</a:t>
            </a:r>
            <a:r>
              <a:rPr lang="en-US" sz="800" dirty="0"/>
              <a:t>. 2002;1(1):26-39.</a:t>
            </a:r>
          </a:p>
          <a:p>
            <a:endParaRPr lang="en-US" sz="800" dirty="0"/>
          </a:p>
        </p:txBody>
      </p:sp>
      <p:pic>
        <p:nvPicPr>
          <p:cNvPr id="73" name="Picture 72">
            <a:extLst>
              <a:ext uri="{FF2B5EF4-FFF2-40B4-BE49-F238E27FC236}">
                <a16:creationId xmlns:a16="http://schemas.microsoft.com/office/drawing/2014/main" id="{7FCF57AC-6DF9-394C-B122-E8891C9C9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862" y="5759759"/>
            <a:ext cx="106446" cy="42265"/>
          </a:xfrm>
          <a:prstGeom prst="rect">
            <a:avLst/>
          </a:prstGeom>
        </p:spPr>
      </p:pic>
      <p:pic>
        <p:nvPicPr>
          <p:cNvPr id="74" name="Picture 73">
            <a:extLst>
              <a:ext uri="{FF2B5EF4-FFF2-40B4-BE49-F238E27FC236}">
                <a16:creationId xmlns:a16="http://schemas.microsoft.com/office/drawing/2014/main" id="{7596F9AE-04A8-9C45-97A9-657A68D75C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045" y="5560172"/>
            <a:ext cx="441438" cy="441438"/>
          </a:xfrm>
          <a:prstGeom prst="rect">
            <a:avLst/>
          </a:prstGeom>
        </p:spPr>
      </p:pic>
      <p:pic>
        <p:nvPicPr>
          <p:cNvPr id="75" name="Picture 74">
            <a:extLst>
              <a:ext uri="{FF2B5EF4-FFF2-40B4-BE49-F238E27FC236}">
                <a16:creationId xmlns:a16="http://schemas.microsoft.com/office/drawing/2014/main" id="{5DE86FDF-BC4C-704D-BCF2-0958D36B54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6258" y="5564869"/>
            <a:ext cx="432045" cy="432045"/>
          </a:xfrm>
          <a:prstGeom prst="rect">
            <a:avLst/>
          </a:prstGeom>
        </p:spPr>
      </p:pic>
      <p:pic>
        <p:nvPicPr>
          <p:cNvPr id="76" name="Picture 75">
            <a:extLst>
              <a:ext uri="{FF2B5EF4-FFF2-40B4-BE49-F238E27FC236}">
                <a16:creationId xmlns:a16="http://schemas.microsoft.com/office/drawing/2014/main" id="{981D3CD7-1A67-7C4E-BB0B-AA2FCCE692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7193" y="5623570"/>
            <a:ext cx="316207" cy="314642"/>
          </a:xfrm>
          <a:prstGeom prst="rect">
            <a:avLst/>
          </a:prstGeom>
        </p:spPr>
      </p:pic>
      <p:pic>
        <p:nvPicPr>
          <p:cNvPr id="77" name="Picture 76">
            <a:extLst>
              <a:ext uri="{FF2B5EF4-FFF2-40B4-BE49-F238E27FC236}">
                <a16:creationId xmlns:a16="http://schemas.microsoft.com/office/drawing/2014/main" id="{B22E6E74-72DF-6748-BB67-626FCD9BDD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775" y="5636876"/>
            <a:ext cx="288030" cy="288030"/>
          </a:xfrm>
          <a:prstGeom prst="rect">
            <a:avLst/>
          </a:prstGeom>
        </p:spPr>
      </p:pic>
      <p:sp>
        <p:nvSpPr>
          <p:cNvPr id="78" name="TextBox 77">
            <a:extLst>
              <a:ext uri="{FF2B5EF4-FFF2-40B4-BE49-F238E27FC236}">
                <a16:creationId xmlns:a16="http://schemas.microsoft.com/office/drawing/2014/main" id="{AF552362-2675-E440-A4F4-9AFB21B2E406}"/>
              </a:ext>
            </a:extLst>
          </p:cNvPr>
          <p:cNvSpPr txBox="1"/>
          <p:nvPr/>
        </p:nvSpPr>
        <p:spPr>
          <a:xfrm>
            <a:off x="2845243" y="5642392"/>
            <a:ext cx="1069794" cy="276999"/>
          </a:xfrm>
          <a:prstGeom prst="rect">
            <a:avLst/>
          </a:prstGeom>
          <a:noFill/>
        </p:spPr>
        <p:txBody>
          <a:bodyPr wrap="square" rtlCol="0">
            <a:spAutoFit/>
          </a:bodyPr>
          <a:lstStyle/>
          <a:p>
            <a:r>
              <a:rPr lang="en-US" sz="600" b="1" dirty="0"/>
              <a:t>POSITIVELY CHARGED HYDROGEN ION</a:t>
            </a:r>
          </a:p>
        </p:txBody>
      </p:sp>
      <p:sp>
        <p:nvSpPr>
          <p:cNvPr id="79" name="TextBox 78">
            <a:extLst>
              <a:ext uri="{FF2B5EF4-FFF2-40B4-BE49-F238E27FC236}">
                <a16:creationId xmlns:a16="http://schemas.microsoft.com/office/drawing/2014/main" id="{47C7488E-CBBE-F446-8E1F-0BFDA7283AD6}"/>
              </a:ext>
            </a:extLst>
          </p:cNvPr>
          <p:cNvSpPr txBox="1"/>
          <p:nvPr/>
        </p:nvSpPr>
        <p:spPr>
          <a:xfrm>
            <a:off x="4479950" y="5688558"/>
            <a:ext cx="2154533" cy="184666"/>
          </a:xfrm>
          <a:prstGeom prst="rect">
            <a:avLst/>
          </a:prstGeom>
          <a:noFill/>
        </p:spPr>
        <p:txBody>
          <a:bodyPr wrap="square" rtlCol="0">
            <a:spAutoFit/>
          </a:bodyPr>
          <a:lstStyle/>
          <a:p>
            <a:r>
              <a:rPr lang="en-US" sz="600" b="1" dirty="0"/>
              <a:t>IONIZED BUPIVACAINE</a:t>
            </a:r>
          </a:p>
        </p:txBody>
      </p:sp>
      <p:sp>
        <p:nvSpPr>
          <p:cNvPr id="80" name="TextBox 79">
            <a:extLst>
              <a:ext uri="{FF2B5EF4-FFF2-40B4-BE49-F238E27FC236}">
                <a16:creationId xmlns:a16="http://schemas.microsoft.com/office/drawing/2014/main" id="{CC5C8EAD-F1B0-6D4E-9D32-1BEBD12625C1}"/>
              </a:ext>
            </a:extLst>
          </p:cNvPr>
          <p:cNvSpPr txBox="1"/>
          <p:nvPr/>
        </p:nvSpPr>
        <p:spPr>
          <a:xfrm>
            <a:off x="1055717" y="5688558"/>
            <a:ext cx="1439652" cy="184666"/>
          </a:xfrm>
          <a:prstGeom prst="rect">
            <a:avLst/>
          </a:prstGeom>
          <a:noFill/>
        </p:spPr>
        <p:txBody>
          <a:bodyPr wrap="square" rtlCol="0">
            <a:spAutoFit/>
          </a:bodyPr>
          <a:lstStyle/>
          <a:p>
            <a:r>
              <a:rPr lang="en-US" sz="600" b="1" dirty="0"/>
              <a:t>UN-IONIZED BUPIVACAINE</a:t>
            </a:r>
          </a:p>
        </p:txBody>
      </p:sp>
      <p:sp>
        <p:nvSpPr>
          <p:cNvPr id="81" name="TextBox 80">
            <a:extLst>
              <a:ext uri="{FF2B5EF4-FFF2-40B4-BE49-F238E27FC236}">
                <a16:creationId xmlns:a16="http://schemas.microsoft.com/office/drawing/2014/main" id="{2155CBDA-47D0-9148-B96E-1D513373AF1E}"/>
              </a:ext>
            </a:extLst>
          </p:cNvPr>
          <p:cNvSpPr txBox="1"/>
          <p:nvPr/>
        </p:nvSpPr>
        <p:spPr>
          <a:xfrm>
            <a:off x="7978259" y="5688558"/>
            <a:ext cx="1500907" cy="184666"/>
          </a:xfrm>
          <a:prstGeom prst="rect">
            <a:avLst/>
          </a:prstGeom>
          <a:noFill/>
        </p:spPr>
        <p:txBody>
          <a:bodyPr wrap="square" rtlCol="0">
            <a:spAutoFit/>
          </a:bodyPr>
          <a:lstStyle/>
          <a:p>
            <a:r>
              <a:rPr lang="en-US" sz="600" b="1" dirty="0"/>
              <a:t>SODIUM ION</a:t>
            </a:r>
          </a:p>
        </p:txBody>
      </p:sp>
      <p:sp>
        <p:nvSpPr>
          <p:cNvPr id="82" name="TextBox 81">
            <a:extLst>
              <a:ext uri="{FF2B5EF4-FFF2-40B4-BE49-F238E27FC236}">
                <a16:creationId xmlns:a16="http://schemas.microsoft.com/office/drawing/2014/main" id="{D180F488-EE53-1443-A71D-3F21D362D2A7}"/>
              </a:ext>
            </a:extLst>
          </p:cNvPr>
          <p:cNvSpPr txBox="1"/>
          <p:nvPr/>
        </p:nvSpPr>
        <p:spPr>
          <a:xfrm>
            <a:off x="6188733" y="5688558"/>
            <a:ext cx="1439652" cy="184666"/>
          </a:xfrm>
          <a:prstGeom prst="rect">
            <a:avLst/>
          </a:prstGeom>
          <a:noFill/>
        </p:spPr>
        <p:txBody>
          <a:bodyPr wrap="square" rtlCol="0">
            <a:spAutoFit/>
          </a:bodyPr>
          <a:lstStyle/>
          <a:p>
            <a:r>
              <a:rPr lang="en-US" sz="600" b="1" dirty="0"/>
              <a:t>ACIDIC METABOLITES</a:t>
            </a:r>
          </a:p>
        </p:txBody>
      </p:sp>
      <p:sp>
        <p:nvSpPr>
          <p:cNvPr id="83" name="Rectangle 82">
            <a:extLst>
              <a:ext uri="{FF2B5EF4-FFF2-40B4-BE49-F238E27FC236}">
                <a16:creationId xmlns:a16="http://schemas.microsoft.com/office/drawing/2014/main" id="{5DB60F0B-E3F0-2044-95FE-6D3218FB38FB}"/>
              </a:ext>
            </a:extLst>
          </p:cNvPr>
          <p:cNvSpPr/>
          <p:nvPr/>
        </p:nvSpPr>
        <p:spPr>
          <a:xfrm>
            <a:off x="625955" y="1756354"/>
            <a:ext cx="3946284" cy="369332"/>
          </a:xfrm>
          <a:prstGeom prst="rect">
            <a:avLst/>
          </a:prstGeom>
        </p:spPr>
        <p:txBody>
          <a:bodyPr wrap="square">
            <a:spAutoFit/>
          </a:bodyPr>
          <a:lstStyle/>
          <a:p>
            <a:pPr lvl="0"/>
            <a:r>
              <a:rPr lang="en-US" b="1" dirty="0">
                <a:solidFill>
                  <a:srgbClr val="49276C"/>
                </a:solidFill>
              </a:rPr>
              <a:t>Bupivacaine mechanism of action</a:t>
            </a:r>
          </a:p>
        </p:txBody>
      </p:sp>
      <p:sp>
        <p:nvSpPr>
          <p:cNvPr id="84" name="Rectangle 83">
            <a:extLst>
              <a:ext uri="{FF2B5EF4-FFF2-40B4-BE49-F238E27FC236}">
                <a16:creationId xmlns:a16="http://schemas.microsoft.com/office/drawing/2014/main" id="{D1897A3F-BB2F-5E4F-86DD-CB4146FA9026}"/>
              </a:ext>
            </a:extLst>
          </p:cNvPr>
          <p:cNvSpPr/>
          <p:nvPr/>
        </p:nvSpPr>
        <p:spPr>
          <a:xfrm>
            <a:off x="6375361" y="1756354"/>
            <a:ext cx="2870519" cy="369332"/>
          </a:xfrm>
          <a:prstGeom prst="rect">
            <a:avLst/>
          </a:prstGeom>
        </p:spPr>
        <p:txBody>
          <a:bodyPr wrap="square">
            <a:spAutoFit/>
          </a:bodyPr>
          <a:lstStyle/>
          <a:p>
            <a:r>
              <a:rPr lang="en-US" b="1" dirty="0">
                <a:solidFill>
                  <a:schemeClr val="accent1"/>
                </a:solidFill>
              </a:rPr>
              <a:t>Impact of inflammation</a:t>
            </a:r>
          </a:p>
        </p:txBody>
      </p:sp>
      <p:sp>
        <p:nvSpPr>
          <p:cNvPr id="85" name="Rectangle 84">
            <a:extLst>
              <a:ext uri="{FF2B5EF4-FFF2-40B4-BE49-F238E27FC236}">
                <a16:creationId xmlns:a16="http://schemas.microsoft.com/office/drawing/2014/main" id="{2FAEE5DF-EF71-2D46-B074-2113A9823829}"/>
              </a:ext>
            </a:extLst>
          </p:cNvPr>
          <p:cNvSpPr/>
          <p:nvPr/>
        </p:nvSpPr>
        <p:spPr>
          <a:xfrm>
            <a:off x="9489178" y="2466890"/>
            <a:ext cx="2424487" cy="3046988"/>
          </a:xfrm>
          <a:prstGeom prst="rect">
            <a:avLst/>
          </a:prstGeom>
        </p:spPr>
        <p:txBody>
          <a:bodyPr wrap="square">
            <a:spAutoFit/>
          </a:bodyPr>
          <a:lstStyle/>
          <a:p>
            <a:r>
              <a:rPr lang="en-US" sz="1600" dirty="0"/>
              <a:t>Inflammation causes </a:t>
            </a:r>
            <a:br>
              <a:rPr lang="en-US" sz="1600" dirty="0"/>
            </a:br>
            <a:r>
              <a:rPr lang="en-US" sz="1600" dirty="0"/>
              <a:t>the wound site to become more acidic, resulting in increased ionization of bupivacaine outside the cell.</a:t>
            </a:r>
            <a:r>
              <a:rPr lang="en-US" sz="1600" baseline="30000" dirty="0"/>
              <a:t>2,3</a:t>
            </a:r>
            <a:br>
              <a:rPr lang="en-US" sz="1600" dirty="0"/>
            </a:br>
            <a:br>
              <a:rPr lang="en-US" sz="1600" dirty="0"/>
            </a:br>
            <a:r>
              <a:rPr lang="en-US" sz="1600" b="1" dirty="0"/>
              <a:t>Ionized bupivacaine cannot penetrate the nerve cell membrane </a:t>
            </a:r>
            <a:r>
              <a:rPr lang="en-US" sz="1600" dirty="0"/>
              <a:t>and therefore cannot block pain signals.</a:t>
            </a:r>
            <a:r>
              <a:rPr lang="en-US" sz="1600" baseline="30000" dirty="0"/>
              <a:t>2,3</a:t>
            </a:r>
            <a:r>
              <a:rPr lang="en-US" sz="1600" dirty="0"/>
              <a:t> </a:t>
            </a:r>
          </a:p>
        </p:txBody>
      </p:sp>
      <p:pic>
        <p:nvPicPr>
          <p:cNvPr id="86" name="Picture 85" descr="A picture containing drawing&#10;&#10;Description automatically generated">
            <a:extLst>
              <a:ext uri="{FF2B5EF4-FFF2-40B4-BE49-F238E27FC236}">
                <a16:creationId xmlns:a16="http://schemas.microsoft.com/office/drawing/2014/main" id="{7A04CD89-C060-7E4F-AFF1-D644F2513AD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48807" y="3102646"/>
            <a:ext cx="880554" cy="474145"/>
          </a:xfrm>
          <a:prstGeom prst="rect">
            <a:avLst/>
          </a:prstGeom>
        </p:spPr>
      </p:pic>
      <p:pic>
        <p:nvPicPr>
          <p:cNvPr id="87" name="Picture 86">
            <a:extLst>
              <a:ext uri="{FF2B5EF4-FFF2-40B4-BE49-F238E27FC236}">
                <a16:creationId xmlns:a16="http://schemas.microsoft.com/office/drawing/2014/main" id="{72F11CCD-09E0-814E-A352-696EA0B316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817" y="3034238"/>
            <a:ext cx="386772" cy="386772"/>
          </a:xfrm>
          <a:prstGeom prst="rect">
            <a:avLst/>
          </a:prstGeom>
        </p:spPr>
      </p:pic>
      <p:pic>
        <p:nvPicPr>
          <p:cNvPr id="88" name="Picture 87">
            <a:extLst>
              <a:ext uri="{FF2B5EF4-FFF2-40B4-BE49-F238E27FC236}">
                <a16:creationId xmlns:a16="http://schemas.microsoft.com/office/drawing/2014/main" id="{DE6A3438-35B4-1A4E-9E46-3456BDEF6882}"/>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22643" y="1698363"/>
            <a:ext cx="4207650" cy="3967355"/>
          </a:xfrm>
          <a:prstGeom prst="rect">
            <a:avLst/>
          </a:prstGeom>
        </p:spPr>
      </p:pic>
      <p:pic>
        <p:nvPicPr>
          <p:cNvPr id="89" name="Picture 88">
            <a:extLst>
              <a:ext uri="{FF2B5EF4-FFF2-40B4-BE49-F238E27FC236}">
                <a16:creationId xmlns:a16="http://schemas.microsoft.com/office/drawing/2014/main" id="{D906D1C1-5820-024F-855A-B7A88E61874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1525" y="1696128"/>
            <a:ext cx="4207650" cy="3967498"/>
          </a:xfrm>
          <a:prstGeom prst="rect">
            <a:avLst/>
          </a:prstGeom>
        </p:spPr>
      </p:pic>
      <p:pic>
        <p:nvPicPr>
          <p:cNvPr id="91" name="Picture 90">
            <a:extLst>
              <a:ext uri="{FF2B5EF4-FFF2-40B4-BE49-F238E27FC236}">
                <a16:creationId xmlns:a16="http://schemas.microsoft.com/office/drawing/2014/main" id="{C070FDB1-3C6E-8446-8C72-F7F2DBA1AD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0282" y="3154539"/>
            <a:ext cx="237744" cy="237744"/>
          </a:xfrm>
          <a:prstGeom prst="rect">
            <a:avLst/>
          </a:prstGeom>
        </p:spPr>
      </p:pic>
      <p:pic>
        <p:nvPicPr>
          <p:cNvPr id="92" name="Picture 91" descr="A close up of a logo&#10;&#10;Description automatically generated">
            <a:extLst>
              <a:ext uri="{FF2B5EF4-FFF2-40B4-BE49-F238E27FC236}">
                <a16:creationId xmlns:a16="http://schemas.microsoft.com/office/drawing/2014/main" id="{F6A0A67F-49EB-2B4E-9BF4-86EBA28A3FB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10332" y="2984663"/>
            <a:ext cx="739873" cy="485923"/>
          </a:xfrm>
          <a:prstGeom prst="rect">
            <a:avLst/>
          </a:prstGeom>
        </p:spPr>
      </p:pic>
      <p:pic>
        <p:nvPicPr>
          <p:cNvPr id="93" name="Picture 92">
            <a:extLst>
              <a:ext uri="{FF2B5EF4-FFF2-40B4-BE49-F238E27FC236}">
                <a16:creationId xmlns:a16="http://schemas.microsoft.com/office/drawing/2014/main" id="{09FD5CAC-3AB6-204C-A70D-CC91F4804F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0036" y="3073168"/>
            <a:ext cx="267712" cy="266387"/>
          </a:xfrm>
          <a:prstGeom prst="rect">
            <a:avLst/>
          </a:prstGeom>
        </p:spPr>
      </p:pic>
      <p:pic>
        <p:nvPicPr>
          <p:cNvPr id="94" name="Picture 93">
            <a:extLst>
              <a:ext uri="{FF2B5EF4-FFF2-40B4-BE49-F238E27FC236}">
                <a16:creationId xmlns:a16="http://schemas.microsoft.com/office/drawing/2014/main" id="{E9D96B1C-CCD3-8B47-ADB9-DA379270C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853" y="4599174"/>
            <a:ext cx="349476" cy="349476"/>
          </a:xfrm>
          <a:prstGeom prst="rect">
            <a:avLst/>
          </a:prstGeom>
        </p:spPr>
      </p:pic>
      <p:pic>
        <p:nvPicPr>
          <p:cNvPr id="95" name="Picture 94">
            <a:extLst>
              <a:ext uri="{FF2B5EF4-FFF2-40B4-BE49-F238E27FC236}">
                <a16:creationId xmlns:a16="http://schemas.microsoft.com/office/drawing/2014/main" id="{39F3CBF0-9171-2D4F-80AA-5BEA0352C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1869" y="4587329"/>
            <a:ext cx="366442" cy="366442"/>
          </a:xfrm>
          <a:prstGeom prst="rect">
            <a:avLst/>
          </a:prstGeom>
        </p:spPr>
      </p:pic>
      <p:pic>
        <p:nvPicPr>
          <p:cNvPr id="34" name="Picture 33">
            <a:extLst>
              <a:ext uri="{FF2B5EF4-FFF2-40B4-BE49-F238E27FC236}">
                <a16:creationId xmlns:a16="http://schemas.microsoft.com/office/drawing/2014/main" id="{49884C23-652F-994E-9516-8F6AF28265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3717" y="3040182"/>
            <a:ext cx="369332" cy="369332"/>
          </a:xfrm>
          <a:prstGeom prst="rect">
            <a:avLst/>
          </a:prstGeom>
        </p:spPr>
      </p:pic>
      <p:pic>
        <p:nvPicPr>
          <p:cNvPr id="35" name="Picture 34">
            <a:extLst>
              <a:ext uri="{FF2B5EF4-FFF2-40B4-BE49-F238E27FC236}">
                <a16:creationId xmlns:a16="http://schemas.microsoft.com/office/drawing/2014/main" id="{9030BB9E-80BA-8840-A548-497934534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1279" y="2973440"/>
            <a:ext cx="235645" cy="235645"/>
          </a:xfrm>
          <a:prstGeom prst="rect">
            <a:avLst/>
          </a:prstGeom>
        </p:spPr>
      </p:pic>
      <p:pic>
        <p:nvPicPr>
          <p:cNvPr id="90" name="Picture 89">
            <a:extLst>
              <a:ext uri="{FF2B5EF4-FFF2-40B4-BE49-F238E27FC236}">
                <a16:creationId xmlns:a16="http://schemas.microsoft.com/office/drawing/2014/main" id="{A2ED069E-EDFC-D442-810E-4A321F175D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44597" y="1698291"/>
            <a:ext cx="4207651" cy="3967499"/>
          </a:xfrm>
          <a:prstGeom prst="rect">
            <a:avLst/>
          </a:prstGeom>
        </p:spPr>
      </p:pic>
      <p:sp>
        <p:nvSpPr>
          <p:cNvPr id="38" name="Rectangle 37">
            <a:extLst>
              <a:ext uri="{FF2B5EF4-FFF2-40B4-BE49-F238E27FC236}">
                <a16:creationId xmlns:a16="http://schemas.microsoft.com/office/drawing/2014/main" id="{01AD13F3-2C8D-534C-8116-02178193C7C0}"/>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33" name="Footer Placeholder 4">
            <a:extLst>
              <a:ext uri="{FF2B5EF4-FFF2-40B4-BE49-F238E27FC236}">
                <a16:creationId xmlns:a16="http://schemas.microsoft.com/office/drawing/2014/main" id="{13649E10-74EC-2D4A-82D5-15A00E180BA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6680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89"/>
                                        </p:tgtEl>
                                      </p:cBhvr>
                                    </p:animEffect>
                                    <p:set>
                                      <p:cBhvr>
                                        <p:cTn id="7" dur="1" fill="hold">
                                          <p:stCondLst>
                                            <p:cond delay="249"/>
                                          </p:stCondLst>
                                        </p:cTn>
                                        <p:tgtEl>
                                          <p:spTgt spid="8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250"/>
                                        <p:tgtEl>
                                          <p:spTgt spid="68"/>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250"/>
                                        <p:tgtEl>
                                          <p:spTgt spid="88"/>
                                        </p:tgtEl>
                                      </p:cBhvr>
                                    </p:animEffect>
                                  </p:childTnLst>
                                </p:cTn>
                              </p:par>
                            </p:childTnLst>
                          </p:cTn>
                        </p:par>
                        <p:par>
                          <p:cTn id="14" fill="hold">
                            <p:stCondLst>
                              <p:cond delay="250"/>
                            </p:stCondLst>
                            <p:childTnLst>
                              <p:par>
                                <p:cTn id="15" presetID="0" presetClass="path" presetSubtype="0" accel="50000" decel="50000" fill="hold" nodeType="afterEffect">
                                  <p:stCondLst>
                                    <p:cond delay="0"/>
                                  </p:stCondLst>
                                  <p:childTnLst>
                                    <p:animMotion origin="layout" path="M 0.00052 -0.00833 C -0.00039 0.03704 -0.00117 0.08241 0.00521 0.12038 C 0.01172 0.15834 0.02981 0.19769 0.03893 0.21899 " pathEditMode="relative" rAng="0" ptsTypes="AAA">
                                      <p:cBhvr>
                                        <p:cTn id="16" dur="1750" fill="hold"/>
                                        <p:tgtEl>
                                          <p:spTgt spid="91"/>
                                        </p:tgtEl>
                                        <p:attrNameLst>
                                          <p:attrName>ppt_x</p:attrName>
                                          <p:attrName>ppt_y</p:attrName>
                                        </p:attrNameLst>
                                      </p:cBhvr>
                                      <p:rCtr x="1888" y="11366"/>
                                    </p:animMotion>
                                  </p:childTnLst>
                                </p:cTn>
                              </p:par>
                            </p:childTnLst>
                          </p:cTn>
                        </p:par>
                        <p:par>
                          <p:cTn id="17" fill="hold">
                            <p:stCondLst>
                              <p:cond delay="2000"/>
                            </p:stCondLst>
                            <p:childTnLst>
                              <p:par>
                                <p:cTn id="18" presetID="0" presetClass="path" presetSubtype="0" accel="50000" decel="50000" fill="hold" nodeType="afterEffect">
                                  <p:stCondLst>
                                    <p:cond delay="0"/>
                                  </p:stCondLst>
                                  <p:childTnLst>
                                    <p:animMotion origin="layout" path="M -0.00065 0.00023 L -0.03841 0.00209 " pathEditMode="relative" ptsTypes="AA">
                                      <p:cBhvr>
                                        <p:cTn id="19" dur="2000" fill="hold"/>
                                        <p:tgtEl>
                                          <p:spTgt spid="95"/>
                                        </p:tgtEl>
                                        <p:attrNameLst>
                                          <p:attrName>ppt_x</p:attrName>
                                          <p:attrName>ppt_y</p:attrName>
                                        </p:attrNameLst>
                                      </p:cBhvr>
                                    </p:animMotion>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par>
                                <p:cTn id="24" presetID="10" presetClass="exit" presetSubtype="0" fill="hold" nodeType="withEffect">
                                  <p:stCondLst>
                                    <p:cond delay="0"/>
                                  </p:stCondLst>
                                  <p:childTnLst>
                                    <p:animEffect transition="out" filter="fade">
                                      <p:cBhvr>
                                        <p:cTn id="25" dur="500"/>
                                        <p:tgtEl>
                                          <p:spTgt spid="95"/>
                                        </p:tgtEl>
                                      </p:cBhvr>
                                    </p:animEffect>
                                    <p:set>
                                      <p:cBhvr>
                                        <p:cTn id="26" dur="1" fill="hold">
                                          <p:stCondLst>
                                            <p:cond delay="499"/>
                                          </p:stCondLst>
                                        </p:cTn>
                                        <p:tgtEl>
                                          <p:spTgt spid="9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1"/>
                                        </p:tgtEl>
                                      </p:cBhvr>
                                    </p:animEffect>
                                    <p:set>
                                      <p:cBhvr>
                                        <p:cTn id="29" dur="1" fill="hold">
                                          <p:stCondLst>
                                            <p:cond delay="499"/>
                                          </p:stCondLst>
                                        </p:cTn>
                                        <p:tgtEl>
                                          <p:spTgt spid="91"/>
                                        </p:tgtEl>
                                        <p:attrNameLst>
                                          <p:attrName>style.visibility</p:attrName>
                                        </p:attrNameLst>
                                      </p:cBhvr>
                                      <p:to>
                                        <p:strVal val="hidden"/>
                                      </p:to>
                                    </p:set>
                                  </p:childTnLst>
                                </p:cTn>
                              </p:par>
                            </p:childTnLst>
                          </p:cTn>
                        </p:par>
                        <p:par>
                          <p:cTn id="30" fill="hold">
                            <p:stCondLst>
                              <p:cond delay="4500"/>
                            </p:stCondLst>
                            <p:childTnLst>
                              <p:par>
                                <p:cTn id="31" presetID="0" presetClass="path" presetSubtype="0" accel="50000" decel="50000" fill="hold" nodeType="afterEffect">
                                  <p:stCondLst>
                                    <p:cond delay="0"/>
                                  </p:stCondLst>
                                  <p:childTnLst>
                                    <p:animMotion origin="layout" path="M 2.08333E-7 0.00093 L 0.0194 -0.07592 " pathEditMode="relative" ptsTypes="AA">
                                      <p:cBhvr>
                                        <p:cTn id="32" dur="1000" fill="hold"/>
                                        <p:tgtEl>
                                          <p:spTgt spid="94"/>
                                        </p:tgtEl>
                                        <p:attrNameLst>
                                          <p:attrName>ppt_x</p:attrName>
                                          <p:attrName>ppt_y</p:attrName>
                                        </p:attrNameLst>
                                      </p:cBhvr>
                                    </p:animMotion>
                                  </p:childTnLst>
                                </p:cTn>
                              </p:par>
                            </p:childTnLst>
                          </p:cTn>
                        </p:par>
                        <p:par>
                          <p:cTn id="33" fill="hold">
                            <p:stCondLst>
                              <p:cond delay="5500"/>
                            </p:stCondLst>
                            <p:childTnLst>
                              <p:par>
                                <p:cTn id="34" presetID="0" presetClass="path" presetSubtype="0" accel="50000" decel="50000" fill="hold" nodeType="afterEffect">
                                  <p:stCondLst>
                                    <p:cond delay="0"/>
                                  </p:stCondLst>
                                  <p:childTnLst>
                                    <p:animMotion origin="layout" path="M -0.00052 -0.00023 L -0.03503 0.02153 L -0.05156 -0.03194 " pathEditMode="relative" ptsTypes="AAA">
                                      <p:cBhvr>
                                        <p:cTn id="35" dur="2000" fill="hold"/>
                                        <p:tgtEl>
                                          <p:spTgt spid="93"/>
                                        </p:tgtEl>
                                        <p:attrNameLst>
                                          <p:attrName>ppt_x</p:attrName>
                                          <p:attrName>ppt_y</p:attrName>
                                        </p:attrNameLst>
                                      </p:cBhvr>
                                    </p:animMotion>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500"/>
                                        <p:tgtEl>
                                          <p:spTgt spid="9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0"/>
                                        </p:tgtEl>
                                      </p:cBhvr>
                                    </p:animEffect>
                                    <p:set>
                                      <p:cBhvr>
                                        <p:cTn id="44" dur="1" fill="hold">
                                          <p:stCondLst>
                                            <p:cond delay="499"/>
                                          </p:stCondLst>
                                        </p:cTn>
                                        <p:tgtEl>
                                          <p:spTgt spid="90"/>
                                        </p:tgtEl>
                                        <p:attrNameLst>
                                          <p:attrName>style.visibility</p:attrName>
                                        </p:attrNameLst>
                                      </p:cBhvr>
                                      <p:to>
                                        <p:strVal val="hidden"/>
                                      </p:to>
                                    </p:set>
                                  </p:child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00052 -0.00162 L -0.03451 0.01991 " pathEditMode="relative" ptsTypes="AA">
                                      <p:cBhvr>
                                        <p:cTn id="47" dur="2000" fill="hold"/>
                                        <p:tgtEl>
                                          <p:spTgt spid="35"/>
                                        </p:tgtEl>
                                        <p:attrNameLst>
                                          <p:attrName>ppt_x</p:attrName>
                                          <p:attrName>ppt_y</p:attrName>
                                        </p:attrNameLst>
                                      </p:cBhvr>
                                    </p:animMotion>
                                  </p:childTnLst>
                                </p:cTn>
                              </p:par>
                            </p:childTnLst>
                          </p:cTn>
                        </p:par>
                        <p:par>
                          <p:cTn id="48" fill="hold">
                            <p:stCondLst>
                              <p:cond delay="2500"/>
                            </p:stCondLst>
                            <p:childTnLst>
                              <p:par>
                                <p:cTn id="49" presetID="10" presetClass="exit" presetSubtype="0" fill="hold" nodeType="after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cTn>
                              </p:par>
                            </p:childTnLst>
                          </p:cTn>
                        </p:par>
                        <p:par>
                          <p:cTn id="58" fill="hold">
                            <p:stCondLst>
                              <p:cond delay="3000"/>
                            </p:stCondLst>
                            <p:childTnLst>
                              <p:par>
                                <p:cTn id="59" presetID="0" presetClass="path" presetSubtype="0" accel="50000" decel="50000" fill="hold" nodeType="afterEffect">
                                  <p:stCondLst>
                                    <p:cond delay="0"/>
                                  </p:stCondLst>
                                  <p:childTnLst>
                                    <p:animMotion origin="layout" path="M -4.79167E-6 -0.00046 L 0.02527 0.04861 L 0.05652 -0.00949 " pathEditMode="relative" rAng="0" ptsTypes="AAA">
                                      <p:cBhvr>
                                        <p:cTn id="60" dur="2000" fill="hold"/>
                                        <p:tgtEl>
                                          <p:spTgt spid="87"/>
                                        </p:tgtEl>
                                        <p:attrNameLst>
                                          <p:attrName>ppt_x</p:attrName>
                                          <p:attrName>ppt_y</p:attrName>
                                        </p:attrNameLst>
                                      </p:cBhvr>
                                      <p:rCtr x="2826" y="1991"/>
                                    </p:animMotion>
                                  </p:childTnLst>
                                </p:cTn>
                              </p:par>
                            </p:childTnLst>
                          </p:cTn>
                        </p:par>
                        <p:par>
                          <p:cTn id="61" fill="hold">
                            <p:stCondLst>
                              <p:cond delay="5000"/>
                            </p:stCondLst>
                            <p:childTnLst>
                              <p:par>
                                <p:cTn id="62" presetID="10" presetClass="entr" presetSubtype="0" fill="hold" nodeType="after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fade">
                                      <p:cBhvr>
                                        <p:cTn id="6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98298D-3420-4C93-903C-48BC97BC2A8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81103" y="1145453"/>
            <a:ext cx="4986595" cy="4701816"/>
          </a:xfrm>
          <a:prstGeom prst="rect">
            <a:avLst/>
          </a:prstGeom>
        </p:spPr>
      </p:pic>
      <p:sp>
        <p:nvSpPr>
          <p:cNvPr id="15" name="Title 1">
            <a:extLst>
              <a:ext uri="{FF2B5EF4-FFF2-40B4-BE49-F238E27FC236}">
                <a16:creationId xmlns:a16="http://schemas.microsoft.com/office/drawing/2014/main" id="{05547CB6-C935-422F-A938-8A8C9E9C38E7}"/>
              </a:ext>
            </a:extLst>
          </p:cNvPr>
          <p:cNvSpPr>
            <a:spLocks noGrp="1"/>
          </p:cNvSpPr>
          <p:nvPr>
            <p:ph type="title"/>
          </p:nvPr>
        </p:nvSpPr>
        <p:spPr/>
        <p:txBody>
          <a:bodyPr>
            <a:normAutofit/>
          </a:bodyPr>
          <a:lstStyle/>
          <a:p>
            <a:r>
              <a:rPr lang="en-US" dirty="0"/>
              <a:t>ZYNRELEF:</a:t>
            </a:r>
            <a:r>
              <a:rPr lang="en-US" cap="none" dirty="0"/>
              <a:t> Mechanism of Action</a:t>
            </a:r>
            <a:endParaRPr lang="en-US" dirty="0"/>
          </a:p>
        </p:txBody>
      </p:sp>
      <p:sp>
        <p:nvSpPr>
          <p:cNvPr id="10" name="TextBox 9">
            <a:extLst>
              <a:ext uri="{FF2B5EF4-FFF2-40B4-BE49-F238E27FC236}">
                <a16:creationId xmlns:a16="http://schemas.microsoft.com/office/drawing/2014/main" id="{7BFDFAED-F9B5-40C5-90EA-15EC9AE5FD01}"/>
              </a:ext>
            </a:extLst>
          </p:cNvPr>
          <p:cNvSpPr txBox="1"/>
          <p:nvPr/>
        </p:nvSpPr>
        <p:spPr>
          <a:xfrm>
            <a:off x="376318" y="5794497"/>
            <a:ext cx="11342934" cy="861774"/>
          </a:xfrm>
          <a:prstGeom prst="rect">
            <a:avLst/>
          </a:prstGeom>
          <a:noFill/>
        </p:spPr>
        <p:txBody>
          <a:bodyPr wrap="square" rtlCol="0">
            <a:spAutoFit/>
          </a:bodyPr>
          <a:lstStyle/>
          <a:p>
            <a:pPr>
              <a:spcAft>
                <a:spcPts val="600"/>
              </a:spcAft>
            </a:pPr>
            <a:r>
              <a:rPr lang="en-US" sz="800" baseline="30000" dirty="0"/>
              <a:t>a</a:t>
            </a:r>
            <a:r>
              <a:rPr lang="en-US" sz="800" dirty="0"/>
              <a:t>Measured at 48 hours post incision.</a:t>
            </a:r>
          </a:p>
          <a:p>
            <a:pPr>
              <a:spcAft>
                <a:spcPts val="600"/>
              </a:spcAft>
            </a:pPr>
            <a:r>
              <a:rPr lang="en-US" sz="800" b="1" dirty="0"/>
              <a:t>References: 1. </a:t>
            </a:r>
            <a:r>
              <a:rPr lang="en-US" sz="800" dirty="0"/>
              <a:t>ZYNRELEF [package insert]. San Diego, CA: Heron Therapeutics Inc; 2021. </a:t>
            </a:r>
            <a:r>
              <a:rPr lang="en-US" sz="800" b="1" dirty="0"/>
              <a:t>2. </a:t>
            </a:r>
            <a:r>
              <a:rPr lang="en-US" sz="800" dirty="0"/>
              <a:t>Ottoboni T, Quart B, Pawasauskas J, et al. </a:t>
            </a:r>
            <a:r>
              <a:rPr lang="en-US" sz="800" i="1" dirty="0"/>
              <a:t>Reg Anesth Pain Med</a:t>
            </a:r>
            <a:r>
              <a:rPr lang="en-US" sz="800" dirty="0"/>
              <a:t>. 2020;45(2):117-123. </a:t>
            </a:r>
            <a:r>
              <a:rPr lang="en-US" sz="800" b="1" dirty="0"/>
              <a:t>3.</a:t>
            </a:r>
            <a:r>
              <a:rPr lang="en-US" sz="800" dirty="0"/>
              <a:t> Svensson I, Sjöström B, Haljamäe H. </a:t>
            </a:r>
            <a:r>
              <a:rPr lang="en-US" sz="800" i="1" dirty="0"/>
              <a:t>J Pain Symptom Manage</a:t>
            </a:r>
            <a:r>
              <a:rPr lang="en-US" sz="800" dirty="0"/>
              <a:t>. 2000;20(3):193-201. </a:t>
            </a:r>
            <a:r>
              <a:rPr lang="en-US" sz="800" b="1" dirty="0"/>
              <a:t>4. </a:t>
            </a:r>
            <a:r>
              <a:rPr lang="en-US" sz="800" dirty="0"/>
              <a:t>Data on file. Study 33-87. San Diego, CA: Heron Therapeutics Inc; 2018. </a:t>
            </a:r>
            <a:r>
              <a:rPr lang="en-US" sz="800" b="1" dirty="0"/>
              <a:t>5.</a:t>
            </a:r>
            <a:r>
              <a:rPr lang="en-US" sz="800" dirty="0"/>
              <a:t> Data on file. Study HTX-011-C2016-208. San Diego, CA: Heron Therapeutics Inc; 2017. </a:t>
            </a:r>
            <a:r>
              <a:rPr lang="en-US" sz="800" b="1" dirty="0"/>
              <a:t>6. </a:t>
            </a:r>
            <a:r>
              <a:rPr lang="en-US" sz="800" dirty="0"/>
              <a:t>Data on file. Study HTX-011-C2015-202. San Diego, CA: Heron Therapeutics Inc; 2018.</a:t>
            </a:r>
          </a:p>
          <a:p>
            <a:endParaRPr lang="en-US" sz="800" dirty="0"/>
          </a:p>
        </p:txBody>
      </p:sp>
      <p:sp>
        <p:nvSpPr>
          <p:cNvPr id="12" name="Rectangle 11">
            <a:extLst>
              <a:ext uri="{FF2B5EF4-FFF2-40B4-BE49-F238E27FC236}">
                <a16:creationId xmlns:a16="http://schemas.microsoft.com/office/drawing/2014/main" id="{059EB2C8-0146-4CBA-8E59-DA3CEA1A1752}"/>
              </a:ext>
            </a:extLst>
          </p:cNvPr>
          <p:cNvSpPr/>
          <p:nvPr/>
        </p:nvSpPr>
        <p:spPr>
          <a:xfrm>
            <a:off x="4527132" y="1910087"/>
            <a:ext cx="7055270" cy="3400931"/>
          </a:xfrm>
          <a:prstGeom prst="rect">
            <a:avLst/>
          </a:prstGeom>
        </p:spPr>
        <p:txBody>
          <a:bodyPr wrap="square">
            <a:spAutoFit/>
          </a:bodyPr>
          <a:lstStyle/>
          <a:p>
            <a:pPr>
              <a:lnSpc>
                <a:spcPts val="1800"/>
              </a:lnSpc>
              <a:spcAft>
                <a:spcPts val="1200"/>
              </a:spcAft>
              <a:defRPr/>
            </a:pPr>
            <a:r>
              <a:rPr lang="en-US" sz="1600" b="1" dirty="0">
                <a:solidFill>
                  <a:schemeClr val="accent3">
                    <a:lumMod val="50000"/>
                  </a:schemeClr>
                </a:solidFill>
              </a:rPr>
              <a:t>ZYNRELEF is designed to overcome the challenges associated with the local inflammatory process. </a:t>
            </a:r>
            <a:r>
              <a:rPr lang="en-US" sz="1600" dirty="0">
                <a:solidFill>
                  <a:schemeClr val="accent3">
                    <a:lumMod val="50000"/>
                  </a:schemeClr>
                </a:solidFill>
              </a:rPr>
              <a:t>N</a:t>
            </a:r>
            <a:r>
              <a:rPr lang="en-US" sz="1600" spc="-5" dirty="0">
                <a:solidFill>
                  <a:schemeClr val="accent3">
                    <a:lumMod val="50000"/>
                  </a:schemeClr>
                </a:solidFill>
              </a:rPr>
              <a:t>ovel controlled-diffusion, polymer technology delivers both active ingredients simultaneously for 72 hours</a:t>
            </a:r>
            <a:r>
              <a:rPr lang="en-US" sz="1600" dirty="0">
                <a:solidFill>
                  <a:schemeClr val="accent3">
                    <a:lumMod val="50000"/>
                  </a:schemeClr>
                </a:solidFill>
              </a:rPr>
              <a:t>.</a:t>
            </a:r>
            <a:r>
              <a:rPr lang="en-US" sz="1600" baseline="30000" dirty="0">
                <a:solidFill>
                  <a:schemeClr val="accent3">
                    <a:lumMod val="50000"/>
                  </a:schemeClr>
                </a:solidFill>
              </a:rPr>
              <a:t>1,2</a:t>
            </a:r>
          </a:p>
          <a:p>
            <a:pPr>
              <a:lnSpc>
                <a:spcPts val="1800"/>
              </a:lnSpc>
              <a:spcAft>
                <a:spcPts val="1200"/>
              </a:spcAft>
            </a:pPr>
            <a:r>
              <a:rPr lang="en-US" sz="1600" dirty="0">
                <a:solidFill>
                  <a:schemeClr val="accent3">
                    <a:lumMod val="50000"/>
                  </a:schemeClr>
                </a:solidFill>
              </a:rPr>
              <a:t>It is thought that meloxicam in ZYNRELEF inhibits the acidotic effect of inflammation, and as a result reduces the concentration of hydrogen ions in the environment, normalizing the pH at the wound site and potentiating the effect of bupivacaine during the critical 72-hour window when pain is most severe.</a:t>
            </a:r>
            <a:r>
              <a:rPr lang="en-US" sz="1600" baseline="30000" dirty="0">
                <a:solidFill>
                  <a:schemeClr val="accent3">
                    <a:lumMod val="50000"/>
                  </a:schemeClr>
                </a:solidFill>
              </a:rPr>
              <a:t>2,3</a:t>
            </a:r>
          </a:p>
          <a:p>
            <a:pPr>
              <a:lnSpc>
                <a:spcPts val="1800"/>
              </a:lnSpc>
              <a:spcAft>
                <a:spcPts val="1200"/>
              </a:spcAft>
            </a:pPr>
            <a:r>
              <a:rPr lang="en-US" sz="1600" dirty="0">
                <a:solidFill>
                  <a:schemeClr val="accent3">
                    <a:lumMod val="50000"/>
                  </a:schemeClr>
                </a:solidFill>
              </a:rPr>
              <a:t>In animal studies, ZYNRELEF resulted in decreased tissue acidity </a:t>
            </a:r>
            <a:br>
              <a:rPr lang="en-US" sz="1600" dirty="0">
                <a:solidFill>
                  <a:schemeClr val="accent3">
                    <a:lumMod val="50000"/>
                  </a:schemeClr>
                </a:solidFill>
              </a:rPr>
            </a:br>
            <a:r>
              <a:rPr lang="en-US" sz="1600" dirty="0">
                <a:solidFill>
                  <a:schemeClr val="accent3">
                    <a:lumMod val="50000"/>
                  </a:schemeClr>
                </a:solidFill>
              </a:rPr>
              <a:t>(pH 6.87) versus the control group (pH 5.78), which resulted in considerably more un-ionized bupivacaine available to enter nerve cells.</a:t>
            </a:r>
            <a:r>
              <a:rPr lang="en-US" sz="1600" baseline="30000" dirty="0">
                <a:solidFill>
                  <a:schemeClr val="accent3">
                    <a:lumMod val="50000"/>
                  </a:schemeClr>
                </a:solidFill>
              </a:rPr>
              <a:t>2,4,a</a:t>
            </a:r>
            <a:r>
              <a:rPr lang="en-US" sz="1600" dirty="0">
                <a:solidFill>
                  <a:schemeClr val="accent3">
                    <a:lumMod val="50000"/>
                  </a:schemeClr>
                </a:solidFill>
              </a:rPr>
              <a:t> The synergistic increase in analgesia through 72 hours was seen in a preclinical animal model and confirmed in human studies.</a:t>
            </a:r>
            <a:r>
              <a:rPr lang="en-US" sz="1600" baseline="30000" dirty="0">
                <a:solidFill>
                  <a:schemeClr val="accent3">
                    <a:lumMod val="50000"/>
                  </a:schemeClr>
                </a:solidFill>
              </a:rPr>
              <a:t>1,2,4-6</a:t>
            </a:r>
          </a:p>
        </p:txBody>
      </p:sp>
      <p:pic>
        <p:nvPicPr>
          <p:cNvPr id="13" name="Picture 12">
            <a:extLst>
              <a:ext uri="{FF2B5EF4-FFF2-40B4-BE49-F238E27FC236}">
                <a16:creationId xmlns:a16="http://schemas.microsoft.com/office/drawing/2014/main" id="{A39DE4D3-66D3-4DCE-8C90-197F73F60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7316" y="5351626"/>
            <a:ext cx="441438" cy="441438"/>
          </a:xfrm>
          <a:prstGeom prst="rect">
            <a:avLst/>
          </a:prstGeom>
        </p:spPr>
      </p:pic>
      <p:pic>
        <p:nvPicPr>
          <p:cNvPr id="14" name="Picture 13">
            <a:extLst>
              <a:ext uri="{FF2B5EF4-FFF2-40B4-BE49-F238E27FC236}">
                <a16:creationId xmlns:a16="http://schemas.microsoft.com/office/drawing/2014/main" id="{1B7510A2-03C8-40F1-8762-3372151ED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529" y="5356323"/>
            <a:ext cx="432045" cy="432045"/>
          </a:xfrm>
          <a:prstGeom prst="rect">
            <a:avLst/>
          </a:prstGeom>
        </p:spPr>
      </p:pic>
      <p:pic>
        <p:nvPicPr>
          <p:cNvPr id="16" name="Picture 15">
            <a:extLst>
              <a:ext uri="{FF2B5EF4-FFF2-40B4-BE49-F238E27FC236}">
                <a16:creationId xmlns:a16="http://schemas.microsoft.com/office/drawing/2014/main" id="{FA533522-9119-449B-AEE7-C5EA7E346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046" y="5428330"/>
            <a:ext cx="288030" cy="288030"/>
          </a:xfrm>
          <a:prstGeom prst="rect">
            <a:avLst/>
          </a:prstGeom>
        </p:spPr>
      </p:pic>
      <p:sp>
        <p:nvSpPr>
          <p:cNvPr id="18" name="TextBox 17">
            <a:extLst>
              <a:ext uri="{FF2B5EF4-FFF2-40B4-BE49-F238E27FC236}">
                <a16:creationId xmlns:a16="http://schemas.microsoft.com/office/drawing/2014/main" id="{C5C7156D-1249-429A-B335-95315557DB89}"/>
              </a:ext>
            </a:extLst>
          </p:cNvPr>
          <p:cNvSpPr txBox="1"/>
          <p:nvPr/>
        </p:nvSpPr>
        <p:spPr>
          <a:xfrm>
            <a:off x="2843514" y="5433846"/>
            <a:ext cx="1069794" cy="276999"/>
          </a:xfrm>
          <a:prstGeom prst="rect">
            <a:avLst/>
          </a:prstGeom>
          <a:noFill/>
        </p:spPr>
        <p:txBody>
          <a:bodyPr wrap="square" rtlCol="0">
            <a:spAutoFit/>
          </a:bodyPr>
          <a:lstStyle/>
          <a:p>
            <a:r>
              <a:rPr lang="en-US" sz="600" b="1" dirty="0"/>
              <a:t>POSITIVELY CHARGED HYDROGEN ION</a:t>
            </a:r>
          </a:p>
        </p:txBody>
      </p:sp>
      <p:sp>
        <p:nvSpPr>
          <p:cNvPr id="19" name="TextBox 18">
            <a:extLst>
              <a:ext uri="{FF2B5EF4-FFF2-40B4-BE49-F238E27FC236}">
                <a16:creationId xmlns:a16="http://schemas.microsoft.com/office/drawing/2014/main" id="{822C5C36-66A0-4FEE-ADEB-DC42A1624DB9}"/>
              </a:ext>
            </a:extLst>
          </p:cNvPr>
          <p:cNvSpPr txBox="1"/>
          <p:nvPr/>
        </p:nvSpPr>
        <p:spPr>
          <a:xfrm>
            <a:off x="4414941" y="5480012"/>
            <a:ext cx="2154533" cy="184666"/>
          </a:xfrm>
          <a:prstGeom prst="rect">
            <a:avLst/>
          </a:prstGeom>
          <a:noFill/>
        </p:spPr>
        <p:txBody>
          <a:bodyPr wrap="square" rtlCol="0">
            <a:spAutoFit/>
          </a:bodyPr>
          <a:lstStyle/>
          <a:p>
            <a:r>
              <a:rPr lang="en-US" sz="600" b="1" dirty="0"/>
              <a:t>IONIZED BUPIVACAINE</a:t>
            </a:r>
          </a:p>
        </p:txBody>
      </p:sp>
      <p:sp>
        <p:nvSpPr>
          <p:cNvPr id="20" name="TextBox 19">
            <a:extLst>
              <a:ext uri="{FF2B5EF4-FFF2-40B4-BE49-F238E27FC236}">
                <a16:creationId xmlns:a16="http://schemas.microsoft.com/office/drawing/2014/main" id="{C5A0F15D-6173-47BF-8DF6-7CC8F9A92589}"/>
              </a:ext>
            </a:extLst>
          </p:cNvPr>
          <p:cNvSpPr txBox="1"/>
          <p:nvPr/>
        </p:nvSpPr>
        <p:spPr>
          <a:xfrm>
            <a:off x="1053988" y="5480012"/>
            <a:ext cx="1439652" cy="184666"/>
          </a:xfrm>
          <a:prstGeom prst="rect">
            <a:avLst/>
          </a:prstGeom>
          <a:noFill/>
        </p:spPr>
        <p:txBody>
          <a:bodyPr wrap="square" rtlCol="0">
            <a:spAutoFit/>
          </a:bodyPr>
          <a:lstStyle/>
          <a:p>
            <a:r>
              <a:rPr lang="en-US" sz="600" b="1" dirty="0"/>
              <a:t>UN-IONIZED BUPIVACAINE</a:t>
            </a:r>
          </a:p>
        </p:txBody>
      </p:sp>
      <p:pic>
        <p:nvPicPr>
          <p:cNvPr id="7" name="Picture 6" descr="A close up of a logo&#10;&#10;Description automatically generated">
            <a:extLst>
              <a:ext uri="{FF2B5EF4-FFF2-40B4-BE49-F238E27FC236}">
                <a16:creationId xmlns:a16="http://schemas.microsoft.com/office/drawing/2014/main" id="{167ABC7F-84BF-0042-B2DB-8C89163D4C5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10126" y="2754928"/>
            <a:ext cx="901332" cy="591964"/>
          </a:xfrm>
          <a:prstGeom prst="rect">
            <a:avLst/>
          </a:prstGeom>
        </p:spPr>
      </p:pic>
      <p:pic>
        <p:nvPicPr>
          <p:cNvPr id="22" name="Picture 21">
            <a:extLst>
              <a:ext uri="{FF2B5EF4-FFF2-40B4-BE49-F238E27FC236}">
                <a16:creationId xmlns:a16="http://schemas.microsoft.com/office/drawing/2014/main" id="{37070D62-8C0E-F748-B19E-191A5D068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757" y="2840632"/>
            <a:ext cx="441438" cy="441438"/>
          </a:xfrm>
          <a:prstGeom prst="rect">
            <a:avLst/>
          </a:prstGeom>
        </p:spPr>
      </p:pic>
      <p:pic>
        <p:nvPicPr>
          <p:cNvPr id="23" name="Picture 22">
            <a:extLst>
              <a:ext uri="{FF2B5EF4-FFF2-40B4-BE49-F238E27FC236}">
                <a16:creationId xmlns:a16="http://schemas.microsoft.com/office/drawing/2014/main" id="{AA70A968-699F-FD46-BBB2-10F8724221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2767" y="2924191"/>
            <a:ext cx="274320" cy="274320"/>
          </a:xfrm>
          <a:prstGeom prst="rect">
            <a:avLst/>
          </a:prstGeom>
        </p:spPr>
      </p:pic>
      <p:pic>
        <p:nvPicPr>
          <p:cNvPr id="9" name="Picture 8" descr="A picture containing light, large, traffic&#10;&#10;Description automatically generated">
            <a:extLst>
              <a:ext uri="{FF2B5EF4-FFF2-40B4-BE49-F238E27FC236}">
                <a16:creationId xmlns:a16="http://schemas.microsoft.com/office/drawing/2014/main" id="{6044D71F-8016-084A-A20F-D9DAA6870E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98343" y="2796923"/>
            <a:ext cx="509596" cy="1833302"/>
          </a:xfrm>
          <a:prstGeom prst="rect">
            <a:avLst/>
          </a:prstGeom>
        </p:spPr>
      </p:pic>
      <p:sp>
        <p:nvSpPr>
          <p:cNvPr id="2" name="Rectangle 1">
            <a:extLst>
              <a:ext uri="{FF2B5EF4-FFF2-40B4-BE49-F238E27FC236}">
                <a16:creationId xmlns:a16="http://schemas.microsoft.com/office/drawing/2014/main" id="{D226AACC-1E41-664A-984D-51CDFDDAC329}"/>
              </a:ext>
            </a:extLst>
          </p:cNvPr>
          <p:cNvSpPr/>
          <p:nvPr/>
        </p:nvSpPr>
        <p:spPr>
          <a:xfrm>
            <a:off x="2726793" y="4426268"/>
            <a:ext cx="443346" cy="423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48324A78-0661-4F4E-BF75-CDC119CA8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2494" y="2829218"/>
            <a:ext cx="288030" cy="288030"/>
          </a:xfrm>
          <a:prstGeom prst="rect">
            <a:avLst/>
          </a:prstGeom>
        </p:spPr>
      </p:pic>
      <p:pic>
        <p:nvPicPr>
          <p:cNvPr id="21" name="Picture 20">
            <a:extLst>
              <a:ext uri="{FF2B5EF4-FFF2-40B4-BE49-F238E27FC236}">
                <a16:creationId xmlns:a16="http://schemas.microsoft.com/office/drawing/2014/main" id="{07C1CD3A-24F7-F64D-8F03-D6A1A4759C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856" y="1145369"/>
            <a:ext cx="4986595" cy="4701984"/>
          </a:xfrm>
          <a:prstGeom prst="rect">
            <a:avLst/>
          </a:prstGeom>
        </p:spPr>
      </p:pic>
      <p:sp>
        <p:nvSpPr>
          <p:cNvPr id="27" name="Rectangle 26">
            <a:extLst>
              <a:ext uri="{FF2B5EF4-FFF2-40B4-BE49-F238E27FC236}">
                <a16:creationId xmlns:a16="http://schemas.microsoft.com/office/drawing/2014/main" id="{291C4C3B-9065-4B4B-8AF5-DA07BD942F97}"/>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25" name="Footer Placeholder 4">
            <a:extLst>
              <a:ext uri="{FF2B5EF4-FFF2-40B4-BE49-F238E27FC236}">
                <a16:creationId xmlns:a16="http://schemas.microsoft.com/office/drawing/2014/main" id="{EB2B10DE-2629-F348-A316-389CEF123F4A}"/>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41464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0" presetClass="path" presetSubtype="0" accel="50000" decel="50000" fill="hold" nodeType="withEffect">
                                  <p:stCondLst>
                                    <p:cond delay="0"/>
                                  </p:stCondLst>
                                  <p:childTnLst>
                                    <p:animMotion origin="layout" path="M -0.00091 0.0007 C -0.0017 0.04723 -0.00248 0.09399 -0.01068 0.13403 C -0.01875 0.17385 -0.04271 0.22107 -0.04974 0.24028 " pathEditMode="relative" ptsTypes="AAA">
                                      <p:cBhvr>
                                        <p:cTn id="12" dur="2000" fill="hold"/>
                                        <p:tgtEl>
                                          <p:spTgt spid="24"/>
                                        </p:tgtEl>
                                        <p:attrNameLst>
                                          <p:attrName>ppt_x</p:attrName>
                                          <p:attrName>ppt_y</p:attrName>
                                        </p:attrNameLst>
                                      </p:cBhvr>
                                    </p:animMotion>
                                  </p:childTnLst>
                                </p:cTn>
                              </p:par>
                            </p:childTnLst>
                          </p:cTn>
                        </p:par>
                        <p:par>
                          <p:cTn id="13" fill="hold">
                            <p:stCondLst>
                              <p:cond delay="2000"/>
                            </p:stCondLst>
                            <p:childTnLst>
                              <p:par>
                                <p:cTn id="14" presetID="0" presetClass="path" presetSubtype="0" accel="50000" decel="50000" fill="hold" nodeType="afterEffect">
                                  <p:stCondLst>
                                    <p:cond delay="0"/>
                                  </p:stCondLst>
                                  <p:childTnLst>
                                    <p:animMotion origin="layout" path="M -0.00026 0.00046 L -0.03529 0.02476 L -0.06002 -0.04977 " pathEditMode="relative" ptsTypes="AAA">
                                      <p:cBhvr>
                                        <p:cTn id="15" dur="2000" fill="hold"/>
                                        <p:tgtEl>
                                          <p:spTgt spid="22"/>
                                        </p:tgtEl>
                                        <p:attrNameLst>
                                          <p:attrName>ppt_x</p:attrName>
                                          <p:attrName>ppt_y</p:attrName>
                                        </p:attrNameLst>
                                      </p:cBhvr>
                                    </p:animMotion>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4500"/>
                            </p:stCondLst>
                            <p:childTnLst>
                              <p:par>
                                <p:cTn id="21" presetID="0" presetClass="path" presetSubtype="0" accel="50000" decel="50000" fill="hold" nodeType="afterEffect">
                                  <p:stCondLst>
                                    <p:cond delay="0"/>
                                  </p:stCondLst>
                                  <p:childTnLst>
                                    <p:animMotion origin="layout" path="M -0.00104 0.00115 C -0.00443 0.04282 -0.00781 0.08472 -0.00378 0.12199 C 0.00026 0.15949 0.01172 0.19236 0.02331 0.22523 " pathEditMode="relative" ptsTypes="AAA">
                                      <p:cBhvr>
                                        <p:cTn id="22" dur="2000" fill="hold"/>
                                        <p:tgtEl>
                                          <p:spTgt spid="23"/>
                                        </p:tgtEl>
                                        <p:attrNameLst>
                                          <p:attrName>ppt_x</p:attrName>
                                          <p:attrName>ppt_y</p:attrName>
                                        </p:attrNameLst>
                                      </p:cBhvr>
                                    </p:animMotion>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072F55-9AEE-4B74-B34E-7E2FDD23CD9A}"/>
              </a:ext>
            </a:extLst>
          </p:cNvPr>
          <p:cNvSpPr>
            <a:spLocks noGrp="1"/>
          </p:cNvSpPr>
          <p:nvPr>
            <p:ph type="title"/>
          </p:nvPr>
        </p:nvSpPr>
        <p:spPr>
          <a:xfrm>
            <a:off x="733100" y="344966"/>
            <a:ext cx="9282752" cy="1042403"/>
          </a:xfrm>
        </p:spPr>
        <p:txBody>
          <a:bodyPr>
            <a:normAutofit/>
          </a:bodyPr>
          <a:lstStyle/>
          <a:p>
            <a:r>
              <a:rPr lang="en-US" dirty="0"/>
              <a:t>ZYNRELEF </a:t>
            </a:r>
            <a:r>
              <a:rPr lang="en-US" cap="none" dirty="0"/>
              <a:t>Is Formulated and Designed for 72-hour Postoperative Analgesia</a:t>
            </a:r>
            <a:r>
              <a:rPr lang="en-US" cap="none" baseline="30000" dirty="0"/>
              <a:t>1</a:t>
            </a:r>
            <a:r>
              <a:rPr lang="en-US" cap="none" dirty="0"/>
              <a:t> </a:t>
            </a:r>
            <a:endParaRPr lang="en-US" dirty="0"/>
          </a:p>
        </p:txBody>
      </p:sp>
      <p:sp>
        <p:nvSpPr>
          <p:cNvPr id="17" name="Title 1">
            <a:extLst>
              <a:ext uri="{FF2B5EF4-FFF2-40B4-BE49-F238E27FC236}">
                <a16:creationId xmlns:a16="http://schemas.microsoft.com/office/drawing/2014/main" id="{D03C30D0-8460-4FBA-8E37-3EAACFC804B5}"/>
              </a:ext>
            </a:extLst>
          </p:cNvPr>
          <p:cNvSpPr txBox="1">
            <a:spLocks/>
          </p:cNvSpPr>
          <p:nvPr/>
        </p:nvSpPr>
        <p:spPr>
          <a:xfrm>
            <a:off x="378400" y="347380"/>
            <a:ext cx="7089200" cy="985841"/>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endParaRPr lang="en-US" sz="2800" dirty="0">
              <a:solidFill>
                <a:srgbClr val="0074BC"/>
              </a:solidFill>
            </a:endParaRPr>
          </a:p>
        </p:txBody>
      </p:sp>
      <p:sp>
        <p:nvSpPr>
          <p:cNvPr id="20" name="Rectangle 19">
            <a:extLst>
              <a:ext uri="{FF2B5EF4-FFF2-40B4-BE49-F238E27FC236}">
                <a16:creationId xmlns:a16="http://schemas.microsoft.com/office/drawing/2014/main" id="{C899F0DD-585D-45E1-839D-FEA9657C282F}"/>
              </a:ext>
            </a:extLst>
          </p:cNvPr>
          <p:cNvSpPr/>
          <p:nvPr/>
        </p:nvSpPr>
        <p:spPr>
          <a:xfrm>
            <a:off x="351837" y="5709508"/>
            <a:ext cx="10860449" cy="702756"/>
          </a:xfrm>
          <a:prstGeom prst="rect">
            <a:avLst/>
          </a:prstGeom>
        </p:spPr>
        <p:txBody>
          <a:bodyPr wrap="square" lIns="45720" rIns="45720" anchor="b" anchorCtr="0">
            <a:spAutoFit/>
          </a:bodyPr>
          <a:lstStyle/>
          <a:p>
            <a:r>
              <a:rPr lang="en-US" sz="700" baseline="30000" dirty="0"/>
              <a:t>a</a:t>
            </a:r>
            <a:r>
              <a:rPr lang="en-US" sz="700" dirty="0"/>
              <a:t>Reflects in vitro release rates of active ingredients.</a:t>
            </a:r>
            <a:r>
              <a:rPr lang="en-US" sz="700" b="1" dirty="0"/>
              <a:t> </a:t>
            </a:r>
            <a:r>
              <a:rPr lang="en-US" sz="700" baseline="30000" dirty="0"/>
              <a:t>b</a:t>
            </a:r>
            <a:r>
              <a:rPr lang="en-US" sz="700" dirty="0"/>
              <a:t>Based on units distributed.</a:t>
            </a:r>
            <a:r>
              <a:rPr lang="en-US" sz="700" b="1" dirty="0"/>
              <a:t> </a:t>
            </a:r>
          </a:p>
          <a:p>
            <a:endParaRPr lang="en-US" sz="700" b="1" dirty="0"/>
          </a:p>
          <a:p>
            <a:r>
              <a:rPr lang="en-US" sz="700" b="1" dirty="0"/>
              <a:t>CINV: c</a:t>
            </a:r>
            <a:r>
              <a:rPr lang="en-US" sz="700" dirty="0"/>
              <a:t>hemotherapy-induced nausea and vomiting.</a:t>
            </a:r>
          </a:p>
          <a:p>
            <a:endParaRPr lang="en-US" sz="700" baseline="30000" dirty="0"/>
          </a:p>
          <a:p>
            <a:r>
              <a:rPr lang="en-US" sz="700" b="1" dirty="0"/>
              <a:t>References: 1.</a:t>
            </a:r>
            <a:r>
              <a:rPr lang="en-US" sz="700" dirty="0"/>
              <a:t> ZYNRELEF [package insert]. San Diego, CA: Heron Therapeutics Inc; 2021. </a:t>
            </a:r>
            <a:r>
              <a:rPr lang="en-US" sz="700" b="1" dirty="0"/>
              <a:t>2.</a:t>
            </a:r>
            <a:r>
              <a:rPr lang="en-US" sz="700" dirty="0"/>
              <a:t> Ottoboni T, Quart B, Pawasauskas J, et al. </a:t>
            </a:r>
            <a:r>
              <a:rPr lang="en-US" sz="700" i="1" dirty="0"/>
              <a:t>Reg Anesth Pain Med</a:t>
            </a:r>
            <a:r>
              <a:rPr lang="en-US" sz="700" dirty="0"/>
              <a:t>. 2020;45(2):117-123. </a:t>
            </a:r>
            <a:r>
              <a:rPr lang="en-US" sz="700" b="1" dirty="0"/>
              <a:t>3.</a:t>
            </a:r>
            <a:r>
              <a:rPr lang="en-US" sz="700" dirty="0"/>
              <a:t> Data on file. Summary of biopharmaceutic studies and associated analytical methods. San Diego, CA: Heron Therapeutics Inc; 2018. </a:t>
            </a:r>
            <a:r>
              <a:rPr lang="en-US" sz="700" b="1" dirty="0"/>
              <a:t>4.</a:t>
            </a:r>
            <a:r>
              <a:rPr lang="en-US" sz="700" dirty="0"/>
              <a:t> Data on file. SUSTOL periodic safety update report 07. San Diego, CA: Heron Therapeutics Inc; 2020. </a:t>
            </a:r>
            <a:r>
              <a:rPr lang="en-US" sz="700" b="1" dirty="0"/>
              <a:t>5. </a:t>
            </a:r>
            <a:r>
              <a:rPr lang="en-US" sz="700" dirty="0"/>
              <a:t>Data on file. ZYNRELEF periodic safety update report 01. San Diego, CA: Heron Therapeutics Inc; 2021.</a:t>
            </a:r>
          </a:p>
        </p:txBody>
      </p:sp>
      <p:sp>
        <p:nvSpPr>
          <p:cNvPr id="60" name="Text Placeholder 2">
            <a:extLst>
              <a:ext uri="{FF2B5EF4-FFF2-40B4-BE49-F238E27FC236}">
                <a16:creationId xmlns:a16="http://schemas.microsoft.com/office/drawing/2014/main" id="{03D92CA0-9456-4700-BD23-5F5700CFD3B0}"/>
              </a:ext>
            </a:extLst>
          </p:cNvPr>
          <p:cNvSpPr txBox="1">
            <a:spLocks/>
          </p:cNvSpPr>
          <p:nvPr/>
        </p:nvSpPr>
        <p:spPr>
          <a:xfrm>
            <a:off x="692311" y="4078410"/>
            <a:ext cx="2608623" cy="1159292"/>
          </a:xfrm>
          <a:prstGeom prst="rect">
            <a:avLst/>
          </a:prstGeom>
        </p:spPr>
        <p:txBody>
          <a:bodyPr wrap="square" lIns="0" tIns="0" rIns="0" bIns="0">
            <a:spAutoFit/>
          </a:bodyPr>
          <a:lstStyle>
            <a:lvl1pPr marL="0">
              <a:defRPr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14300" indent="-114300" defTabSz="457200">
              <a:spcBef>
                <a:spcPts val="384"/>
              </a:spcBef>
              <a:buClr>
                <a:srgbClr val="00AEEE"/>
              </a:buClr>
              <a:buFont typeface="Arial"/>
              <a:buChar char="•"/>
            </a:pPr>
            <a:r>
              <a:rPr lang="en-US" sz="1200" b="1" spc="-5" dirty="0">
                <a:solidFill>
                  <a:schemeClr val="accent3">
                    <a:lumMod val="50000"/>
                  </a:schemeClr>
                </a:solidFill>
              </a:rPr>
              <a:t>Active ingredients are contained in a novel and proprietary controlled-diffusion polymer called Biochronomer</a:t>
            </a:r>
            <a:r>
              <a:rPr lang="en-US" sz="1200" b="1" baseline="30000" dirty="0">
                <a:solidFill>
                  <a:schemeClr val="accent3">
                    <a:lumMod val="50000"/>
                  </a:schemeClr>
                </a:solidFill>
              </a:rPr>
              <a:t>1,2</a:t>
            </a:r>
          </a:p>
          <a:p>
            <a:pPr marL="114300" indent="-114300" defTabSz="457200">
              <a:spcBef>
                <a:spcPts val="384"/>
              </a:spcBef>
              <a:buClr>
                <a:srgbClr val="00AEEE"/>
              </a:buClr>
              <a:buFont typeface="Arial"/>
              <a:buChar char="•"/>
            </a:pPr>
            <a:r>
              <a:rPr lang="en-US" sz="1200" b="1" dirty="0">
                <a:solidFill>
                  <a:schemeClr val="accent3">
                    <a:lumMod val="50000"/>
                  </a:schemeClr>
                </a:solidFill>
              </a:rPr>
              <a:t>The ratio of bupivacaine to meloxicam is 33:1</a:t>
            </a:r>
            <a:r>
              <a:rPr lang="en-US" sz="1200" b="1" baseline="30000" dirty="0">
                <a:solidFill>
                  <a:schemeClr val="accent3">
                    <a:lumMod val="50000"/>
                  </a:schemeClr>
                </a:solidFill>
              </a:rPr>
              <a:t>1</a:t>
            </a:r>
            <a:endParaRPr lang="en-US" sz="1200" b="1" dirty="0">
              <a:solidFill>
                <a:schemeClr val="accent3">
                  <a:lumMod val="50000"/>
                </a:schemeClr>
              </a:solidFill>
            </a:endParaRPr>
          </a:p>
        </p:txBody>
      </p:sp>
      <p:sp>
        <p:nvSpPr>
          <p:cNvPr id="62" name="TextBox 61">
            <a:extLst>
              <a:ext uri="{FF2B5EF4-FFF2-40B4-BE49-F238E27FC236}">
                <a16:creationId xmlns:a16="http://schemas.microsoft.com/office/drawing/2014/main" id="{73053A4B-C993-41DC-83A3-6DAE79AF5117}"/>
              </a:ext>
            </a:extLst>
          </p:cNvPr>
          <p:cNvSpPr txBox="1"/>
          <p:nvPr/>
        </p:nvSpPr>
        <p:spPr>
          <a:xfrm>
            <a:off x="645657" y="1451977"/>
            <a:ext cx="3424894" cy="307777"/>
          </a:xfrm>
          <a:prstGeom prst="rect">
            <a:avLst/>
          </a:prstGeom>
          <a:noFill/>
        </p:spPr>
        <p:txBody>
          <a:bodyPr wrap="square" rtlCol="0">
            <a:spAutoFit/>
          </a:bodyPr>
          <a:lstStyle>
            <a:defPPr>
              <a:defRPr lang="en-US"/>
            </a:defPPr>
            <a:lvl1pPr marL="174625" indent="-174625">
              <a:tabLst>
                <a:tab pos="174625" algn="l"/>
              </a:tabLst>
              <a:defRPr sz="1400" b="1" cap="small">
                <a:solidFill>
                  <a:schemeClr val="accent4"/>
                </a:solidFill>
              </a:defRPr>
            </a:lvl1pPr>
          </a:lstStyle>
          <a:p>
            <a:r>
              <a:rPr lang="en-US" dirty="0">
                <a:solidFill>
                  <a:schemeClr val="accent5"/>
                </a:solidFill>
              </a:rPr>
              <a:t>1.	UNIQUE DRUG FORMULATION</a:t>
            </a:r>
          </a:p>
        </p:txBody>
      </p:sp>
      <p:sp>
        <p:nvSpPr>
          <p:cNvPr id="63" name="TextBox 62">
            <a:extLst>
              <a:ext uri="{FF2B5EF4-FFF2-40B4-BE49-F238E27FC236}">
                <a16:creationId xmlns:a16="http://schemas.microsoft.com/office/drawing/2014/main" id="{7884A88B-6445-49FA-ACCC-81B51303D730}"/>
              </a:ext>
            </a:extLst>
          </p:cNvPr>
          <p:cNvSpPr txBox="1"/>
          <p:nvPr/>
        </p:nvSpPr>
        <p:spPr>
          <a:xfrm>
            <a:off x="3919060" y="1459037"/>
            <a:ext cx="3122454" cy="307777"/>
          </a:xfrm>
          <a:prstGeom prst="rect">
            <a:avLst/>
          </a:prstGeom>
          <a:noFill/>
        </p:spPr>
        <p:txBody>
          <a:bodyPr wrap="square" rtlCol="0">
            <a:spAutoFit/>
          </a:bodyPr>
          <a:lstStyle/>
          <a:p>
            <a:pPr marL="174625" indent="-174625">
              <a:tabLst>
                <a:tab pos="174625" algn="l"/>
              </a:tabLst>
            </a:pPr>
            <a:r>
              <a:rPr lang="en-US" sz="1400" b="1" cap="small" dirty="0">
                <a:solidFill>
                  <a:schemeClr val="accent5"/>
                </a:solidFill>
              </a:rPr>
              <a:t>2.	CONTROLLED DIFFUSION</a:t>
            </a:r>
            <a:endParaRPr lang="en-US" b="1" cap="small" dirty="0">
              <a:solidFill>
                <a:schemeClr val="accent5"/>
              </a:solidFill>
            </a:endParaRPr>
          </a:p>
        </p:txBody>
      </p:sp>
      <p:sp>
        <p:nvSpPr>
          <p:cNvPr id="64" name="TextBox 63">
            <a:extLst>
              <a:ext uri="{FF2B5EF4-FFF2-40B4-BE49-F238E27FC236}">
                <a16:creationId xmlns:a16="http://schemas.microsoft.com/office/drawing/2014/main" id="{222E4405-63AE-421F-9FD6-1BBB04448B67}"/>
              </a:ext>
            </a:extLst>
          </p:cNvPr>
          <p:cNvSpPr txBox="1"/>
          <p:nvPr/>
        </p:nvSpPr>
        <p:spPr>
          <a:xfrm>
            <a:off x="7597709" y="1459037"/>
            <a:ext cx="1622731" cy="307777"/>
          </a:xfrm>
          <a:prstGeom prst="rect">
            <a:avLst/>
          </a:prstGeom>
          <a:noFill/>
        </p:spPr>
        <p:txBody>
          <a:bodyPr wrap="square" rtlCol="0">
            <a:spAutoFit/>
          </a:bodyPr>
          <a:lstStyle>
            <a:defPPr>
              <a:defRPr lang="en-US"/>
            </a:defPPr>
            <a:lvl1pPr marL="174625" indent="-174625">
              <a:tabLst>
                <a:tab pos="174625" algn="l"/>
              </a:tabLst>
              <a:defRPr sz="1400" b="1" cap="small">
                <a:solidFill>
                  <a:schemeClr val="accent4"/>
                </a:solidFill>
              </a:defRPr>
            </a:lvl1pPr>
          </a:lstStyle>
          <a:p>
            <a:r>
              <a:rPr lang="en-US" dirty="0">
                <a:solidFill>
                  <a:schemeClr val="accent5"/>
                </a:solidFill>
              </a:rPr>
              <a:t>3.	DISSOLUTION</a:t>
            </a:r>
          </a:p>
        </p:txBody>
      </p:sp>
      <p:sp>
        <p:nvSpPr>
          <p:cNvPr id="66" name="Down Arrow 33">
            <a:extLst>
              <a:ext uri="{FF2B5EF4-FFF2-40B4-BE49-F238E27FC236}">
                <a16:creationId xmlns:a16="http://schemas.microsoft.com/office/drawing/2014/main" id="{A0C01124-CA83-40BE-8ABE-AD9FE1FCD633}"/>
              </a:ext>
            </a:extLst>
          </p:cNvPr>
          <p:cNvSpPr/>
          <p:nvPr/>
        </p:nvSpPr>
        <p:spPr>
          <a:xfrm rot="16200000">
            <a:off x="2604350" y="2372068"/>
            <a:ext cx="608223" cy="626303"/>
          </a:xfrm>
          <a:prstGeom prst="downArrow">
            <a:avLst/>
          </a:prstGeom>
          <a:gradFill>
            <a:gsLst>
              <a:gs pos="0">
                <a:schemeClr val="accent5">
                  <a:alpha val="0"/>
                </a:schemeClr>
              </a:gs>
              <a:gs pos="68000">
                <a:schemeClr val="accent5"/>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own Arrow 34">
            <a:extLst>
              <a:ext uri="{FF2B5EF4-FFF2-40B4-BE49-F238E27FC236}">
                <a16:creationId xmlns:a16="http://schemas.microsoft.com/office/drawing/2014/main" id="{2F8018D9-2A18-49F0-8FC6-CE36196CF60F}"/>
              </a:ext>
            </a:extLst>
          </p:cNvPr>
          <p:cNvSpPr/>
          <p:nvPr/>
        </p:nvSpPr>
        <p:spPr>
          <a:xfrm rot="16200000">
            <a:off x="6602684" y="2357514"/>
            <a:ext cx="608223" cy="626303"/>
          </a:xfrm>
          <a:prstGeom prst="downArrow">
            <a:avLst/>
          </a:prstGeom>
          <a:gradFill>
            <a:gsLst>
              <a:gs pos="0">
                <a:schemeClr val="accent5">
                  <a:alpha val="0"/>
                </a:schemeClr>
              </a:gs>
              <a:gs pos="68000">
                <a:schemeClr val="accent5"/>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a:extLst>
              <a:ext uri="{FF2B5EF4-FFF2-40B4-BE49-F238E27FC236}">
                <a16:creationId xmlns:a16="http://schemas.microsoft.com/office/drawing/2014/main" id="{5541ABC9-26B3-41AF-832B-92B2353DE7A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41313" y="1563961"/>
            <a:ext cx="2546839" cy="2546839"/>
          </a:xfrm>
          <a:prstGeom prst="rect">
            <a:avLst/>
          </a:prstGeom>
        </p:spPr>
      </p:pic>
      <p:sp>
        <p:nvSpPr>
          <p:cNvPr id="71" name="Text Placeholder 2">
            <a:extLst>
              <a:ext uri="{FF2B5EF4-FFF2-40B4-BE49-F238E27FC236}">
                <a16:creationId xmlns:a16="http://schemas.microsoft.com/office/drawing/2014/main" id="{D928DAF9-F202-4F3A-94EE-32C302156F51}"/>
              </a:ext>
            </a:extLst>
          </p:cNvPr>
          <p:cNvSpPr txBox="1">
            <a:spLocks/>
          </p:cNvSpPr>
          <p:nvPr/>
        </p:nvSpPr>
        <p:spPr>
          <a:xfrm>
            <a:off x="7272368" y="4078410"/>
            <a:ext cx="3214460" cy="1897955"/>
          </a:xfrm>
          <a:prstGeom prst="rect">
            <a:avLst/>
          </a:prstGeom>
        </p:spPr>
        <p:txBody>
          <a:bodyPr wrap="square" lIns="0" tIns="0" rIns="0" bIns="0">
            <a:spAutoFit/>
          </a:bodyPr>
          <a:lstStyle>
            <a:lvl1pPr marL="0">
              <a:defRPr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14300" lvl="0" indent="-114300" defTabSz="457200">
              <a:spcBef>
                <a:spcPts val="384"/>
              </a:spcBef>
              <a:buClr>
                <a:srgbClr val="00AEEE"/>
              </a:buClr>
              <a:buFont typeface="Arial"/>
              <a:buChar char="•"/>
              <a:defRPr/>
            </a:pPr>
            <a:r>
              <a:rPr lang="en-US" sz="1200" b="1" dirty="0">
                <a:solidFill>
                  <a:schemeClr val="accent3">
                    <a:lumMod val="50000"/>
                  </a:schemeClr>
                </a:solidFill>
              </a:rPr>
              <a:t>As the active components are released from the formulation, the polymer hydrolyzes into benign, water-soluble end products which are eliminated from the body via the kidneys</a:t>
            </a:r>
            <a:r>
              <a:rPr lang="en-US" sz="1200" b="1" baseline="30000" dirty="0">
                <a:solidFill>
                  <a:schemeClr val="accent3">
                    <a:lumMod val="50000"/>
                  </a:schemeClr>
                </a:solidFill>
              </a:rPr>
              <a:t>2</a:t>
            </a:r>
            <a:endParaRPr lang="en-US" sz="1200" b="1" dirty="0">
              <a:solidFill>
                <a:schemeClr val="accent3">
                  <a:lumMod val="50000"/>
                </a:schemeClr>
              </a:solidFill>
            </a:endParaRPr>
          </a:p>
          <a:p>
            <a:pPr marL="114300" lvl="0" indent="-114300" defTabSz="457200">
              <a:spcBef>
                <a:spcPts val="384"/>
              </a:spcBef>
              <a:buClr>
                <a:srgbClr val="00AEEE"/>
              </a:buClr>
              <a:buFont typeface="Arial"/>
              <a:buChar char="•"/>
              <a:defRPr/>
            </a:pPr>
            <a:r>
              <a:rPr lang="en-US" sz="1200" b="1" dirty="0">
                <a:solidFill>
                  <a:schemeClr val="accent3">
                    <a:lumMod val="50000"/>
                  </a:schemeClr>
                </a:solidFill>
              </a:rPr>
              <a:t>Biochronomer is in a product that has been used approximately 300,000 times</a:t>
            </a:r>
            <a:r>
              <a:rPr lang="en-US" sz="1200" b="1" baseline="30000" dirty="0">
                <a:solidFill>
                  <a:schemeClr val="accent3">
                    <a:lumMod val="50000"/>
                  </a:schemeClr>
                </a:solidFill>
              </a:rPr>
              <a:t>b</a:t>
            </a:r>
            <a:r>
              <a:rPr lang="en-US" sz="1200" b="1" dirty="0">
                <a:solidFill>
                  <a:schemeClr val="accent3">
                    <a:lumMod val="50000"/>
                  </a:schemeClr>
                </a:solidFill>
              </a:rPr>
              <a:t> for CINV patients; it has been applied in over 1,500 patients during ZYNRELEF trials</a:t>
            </a:r>
            <a:r>
              <a:rPr lang="en-US" sz="1200" b="1" baseline="30000" dirty="0">
                <a:solidFill>
                  <a:schemeClr val="accent3">
                    <a:lumMod val="50000"/>
                  </a:schemeClr>
                </a:solidFill>
              </a:rPr>
              <a:t>1,4,5</a:t>
            </a:r>
            <a:endParaRPr lang="en-US" sz="1200" b="1" spc="-5" dirty="0">
              <a:solidFill>
                <a:schemeClr val="accent3">
                  <a:lumMod val="50000"/>
                </a:schemeClr>
              </a:solidFill>
            </a:endParaRPr>
          </a:p>
        </p:txBody>
      </p:sp>
      <p:pic>
        <p:nvPicPr>
          <p:cNvPr id="24" name="Picture 23">
            <a:extLst>
              <a:ext uri="{FF2B5EF4-FFF2-40B4-BE49-F238E27FC236}">
                <a16:creationId xmlns:a16="http://schemas.microsoft.com/office/drawing/2014/main" id="{F2BB833D-8BD8-7C4F-8EBC-7B20D96CB38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3750078" y="1563961"/>
            <a:ext cx="2546839" cy="2546839"/>
          </a:xfrm>
          <a:prstGeom prst="rect">
            <a:avLst/>
          </a:prstGeom>
        </p:spPr>
      </p:pic>
      <p:pic>
        <p:nvPicPr>
          <p:cNvPr id="25" name="Picture 24">
            <a:extLst>
              <a:ext uri="{FF2B5EF4-FFF2-40B4-BE49-F238E27FC236}">
                <a16:creationId xmlns:a16="http://schemas.microsoft.com/office/drawing/2014/main" id="{B2F27CF2-B4D1-5B40-938B-CF398DACF2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7303117" y="1642617"/>
            <a:ext cx="2546839" cy="2546839"/>
          </a:xfrm>
          <a:prstGeom prst="rect">
            <a:avLst/>
          </a:prstGeom>
        </p:spPr>
      </p:pic>
      <p:grpSp>
        <p:nvGrpSpPr>
          <p:cNvPr id="37" name="Group 36">
            <a:extLst>
              <a:ext uri="{FF2B5EF4-FFF2-40B4-BE49-F238E27FC236}">
                <a16:creationId xmlns:a16="http://schemas.microsoft.com/office/drawing/2014/main" id="{32E43FCC-B08D-1F4B-8AFB-29474C0A5B8C}"/>
              </a:ext>
            </a:extLst>
          </p:cNvPr>
          <p:cNvGrpSpPr/>
          <p:nvPr/>
        </p:nvGrpSpPr>
        <p:grpSpPr>
          <a:xfrm>
            <a:off x="10103068" y="1681447"/>
            <a:ext cx="2043060" cy="1231505"/>
            <a:chOff x="10350575" y="1666479"/>
            <a:chExt cx="2043060" cy="1231505"/>
          </a:xfrm>
        </p:grpSpPr>
        <p:pic>
          <p:nvPicPr>
            <p:cNvPr id="38" name="Picture 37">
              <a:extLst>
                <a:ext uri="{FF2B5EF4-FFF2-40B4-BE49-F238E27FC236}">
                  <a16:creationId xmlns:a16="http://schemas.microsoft.com/office/drawing/2014/main" id="{8B475205-854E-A948-9662-45A29BB32AF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34259" y="1666479"/>
              <a:ext cx="447494" cy="1231505"/>
            </a:xfrm>
            <a:prstGeom prst="rect">
              <a:avLst/>
            </a:prstGeom>
          </p:spPr>
        </p:pic>
        <p:sp>
          <p:nvSpPr>
            <p:cNvPr id="39" name="TextBox 38">
              <a:extLst>
                <a:ext uri="{FF2B5EF4-FFF2-40B4-BE49-F238E27FC236}">
                  <a16:creationId xmlns:a16="http://schemas.microsoft.com/office/drawing/2014/main" id="{E6071153-49D4-B244-92EB-B9063A97DB68}"/>
                </a:ext>
              </a:extLst>
            </p:cNvPr>
            <p:cNvSpPr txBox="1"/>
            <p:nvPr/>
          </p:nvSpPr>
          <p:spPr>
            <a:xfrm>
              <a:off x="10770904" y="1746809"/>
              <a:ext cx="1622731" cy="261610"/>
            </a:xfrm>
            <a:prstGeom prst="rect">
              <a:avLst/>
            </a:prstGeom>
            <a:noFill/>
          </p:spPr>
          <p:txBody>
            <a:bodyPr wrap="square" rtlCol="0">
              <a:spAutoFit/>
            </a:bodyPr>
            <a:lstStyle>
              <a:defPPr>
                <a:defRPr lang="en-US"/>
              </a:defPPr>
              <a:lvl1pPr marL="174625" indent="-174625">
                <a:tabLst>
                  <a:tab pos="174625" algn="l"/>
                </a:tabLst>
                <a:defRPr sz="1400" b="1" cap="small">
                  <a:solidFill>
                    <a:schemeClr val="accent4"/>
                  </a:solidFill>
                </a:defRPr>
              </a:lvl1pPr>
            </a:lstStyle>
            <a:p>
              <a:r>
                <a:rPr lang="en-US" sz="1100" b="0" dirty="0">
                  <a:solidFill>
                    <a:schemeClr val="accent5"/>
                  </a:solidFill>
                </a:rPr>
                <a:t>BUPIVACAINE</a:t>
              </a:r>
            </a:p>
          </p:txBody>
        </p:sp>
        <p:sp>
          <p:nvSpPr>
            <p:cNvPr id="40" name="TextBox 39">
              <a:extLst>
                <a:ext uri="{FF2B5EF4-FFF2-40B4-BE49-F238E27FC236}">
                  <a16:creationId xmlns:a16="http://schemas.microsoft.com/office/drawing/2014/main" id="{8D5DD6CD-8288-3546-B553-B4BFCFF6C7C7}"/>
                </a:ext>
              </a:extLst>
            </p:cNvPr>
            <p:cNvSpPr txBox="1"/>
            <p:nvPr/>
          </p:nvSpPr>
          <p:spPr>
            <a:xfrm>
              <a:off x="10770904" y="2136376"/>
              <a:ext cx="1622731" cy="261610"/>
            </a:xfrm>
            <a:prstGeom prst="rect">
              <a:avLst/>
            </a:prstGeom>
            <a:noFill/>
          </p:spPr>
          <p:txBody>
            <a:bodyPr wrap="square" rtlCol="0">
              <a:spAutoFit/>
            </a:bodyPr>
            <a:lstStyle>
              <a:defPPr>
                <a:defRPr lang="en-US"/>
              </a:defPPr>
              <a:lvl1pPr marL="174625" indent="-174625">
                <a:tabLst>
                  <a:tab pos="174625" algn="l"/>
                </a:tabLst>
                <a:defRPr sz="1400" b="1" cap="small">
                  <a:solidFill>
                    <a:schemeClr val="accent4"/>
                  </a:solidFill>
                </a:defRPr>
              </a:lvl1pPr>
            </a:lstStyle>
            <a:p>
              <a:r>
                <a:rPr lang="en-US" sz="1100" b="0" dirty="0">
                  <a:solidFill>
                    <a:schemeClr val="accent5"/>
                  </a:solidFill>
                </a:rPr>
                <a:t>MELOXICAM</a:t>
              </a:r>
            </a:p>
          </p:txBody>
        </p:sp>
        <p:sp>
          <p:nvSpPr>
            <p:cNvPr id="41" name="TextBox 40">
              <a:extLst>
                <a:ext uri="{FF2B5EF4-FFF2-40B4-BE49-F238E27FC236}">
                  <a16:creationId xmlns:a16="http://schemas.microsoft.com/office/drawing/2014/main" id="{B0158F88-582E-6145-9512-E46CA12ACDD5}"/>
                </a:ext>
              </a:extLst>
            </p:cNvPr>
            <p:cNvSpPr txBox="1"/>
            <p:nvPr/>
          </p:nvSpPr>
          <p:spPr>
            <a:xfrm>
              <a:off x="10770904" y="2515122"/>
              <a:ext cx="1622731" cy="261610"/>
            </a:xfrm>
            <a:prstGeom prst="rect">
              <a:avLst/>
            </a:prstGeom>
            <a:noFill/>
          </p:spPr>
          <p:txBody>
            <a:bodyPr wrap="square" rtlCol="0">
              <a:spAutoFit/>
            </a:bodyPr>
            <a:lstStyle>
              <a:defPPr>
                <a:defRPr lang="en-US"/>
              </a:defPPr>
              <a:lvl1pPr marL="174625" indent="-174625">
                <a:tabLst>
                  <a:tab pos="174625" algn="l"/>
                </a:tabLst>
                <a:defRPr sz="1400" b="1" cap="small">
                  <a:solidFill>
                    <a:schemeClr val="accent4"/>
                  </a:solidFill>
                </a:defRPr>
              </a:lvl1pPr>
            </a:lstStyle>
            <a:p>
              <a:r>
                <a:rPr lang="en-US" sz="1100" b="0" dirty="0">
                  <a:solidFill>
                    <a:schemeClr val="accent5"/>
                  </a:solidFill>
                </a:rPr>
                <a:t>BIOCHRONOMER</a:t>
              </a:r>
              <a:r>
                <a:rPr lang="en-US" sz="1100" b="0" baseline="30000" dirty="0">
                  <a:solidFill>
                    <a:schemeClr val="accent5"/>
                  </a:solidFill>
                </a:rPr>
                <a:t>®</a:t>
              </a:r>
              <a:endParaRPr lang="en-US" sz="1100" b="0" dirty="0">
                <a:solidFill>
                  <a:schemeClr val="accent5"/>
                </a:solidFill>
              </a:endParaRPr>
            </a:p>
          </p:txBody>
        </p:sp>
        <p:cxnSp>
          <p:nvCxnSpPr>
            <p:cNvPr id="42" name="Straight Connector 41">
              <a:extLst>
                <a:ext uri="{FF2B5EF4-FFF2-40B4-BE49-F238E27FC236}">
                  <a16:creationId xmlns:a16="http://schemas.microsoft.com/office/drawing/2014/main" id="{06F7FE13-56AA-8047-B31F-87812E8970FC}"/>
                </a:ext>
              </a:extLst>
            </p:cNvPr>
            <p:cNvCxnSpPr>
              <a:cxnSpLocks/>
            </p:cNvCxnSpPr>
            <p:nvPr/>
          </p:nvCxnSpPr>
          <p:spPr>
            <a:xfrm>
              <a:off x="10350575" y="1746809"/>
              <a:ext cx="0" cy="110109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6" name="Text Placeholder 2">
            <a:extLst>
              <a:ext uri="{FF2B5EF4-FFF2-40B4-BE49-F238E27FC236}">
                <a16:creationId xmlns:a16="http://schemas.microsoft.com/office/drawing/2014/main" id="{9D93A207-DE09-1D42-8B06-C4B6881F1077}"/>
              </a:ext>
            </a:extLst>
          </p:cNvPr>
          <p:cNvSpPr txBox="1">
            <a:spLocks/>
          </p:cNvSpPr>
          <p:nvPr/>
        </p:nvSpPr>
        <p:spPr>
          <a:xfrm>
            <a:off x="3632925" y="4078410"/>
            <a:ext cx="3482414" cy="1815882"/>
          </a:xfrm>
          <a:prstGeom prst="rect">
            <a:avLst/>
          </a:prstGeom>
        </p:spPr>
        <p:txBody>
          <a:bodyPr wrap="square" lIns="0" tIns="0" rIns="0" bIns="0">
            <a:spAutoFit/>
          </a:bodyPr>
          <a:lstStyle>
            <a:lvl1pPr marL="0">
              <a:defRPr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14300" indent="-114300" defTabSz="457200">
              <a:spcBef>
                <a:spcPts val="384"/>
              </a:spcBef>
              <a:buClr>
                <a:srgbClr val="00AEEE"/>
              </a:buClr>
              <a:buFont typeface="Arial"/>
              <a:buChar char="•"/>
            </a:pPr>
            <a:r>
              <a:rPr lang="en-US" sz="1200" b="1" spc="-5" dirty="0">
                <a:solidFill>
                  <a:schemeClr val="accent3">
                    <a:lumMod val="50000"/>
                  </a:schemeClr>
                </a:solidFill>
              </a:rPr>
              <a:t>Biochronomer is designed for consistently regulated delivery of both active ingredients for 72 hours after surgery</a:t>
            </a:r>
            <a:r>
              <a:rPr lang="en-US" sz="1200" b="1" spc="-5" baseline="30000" dirty="0">
                <a:solidFill>
                  <a:schemeClr val="accent3">
                    <a:lumMod val="50000"/>
                  </a:schemeClr>
                </a:solidFill>
              </a:rPr>
              <a:t>1,2</a:t>
            </a:r>
          </a:p>
          <a:p>
            <a:pPr marL="114300" indent="-114300" defTabSz="457200">
              <a:spcBef>
                <a:spcPts val="384"/>
              </a:spcBef>
              <a:buClr>
                <a:srgbClr val="00AEEE"/>
              </a:buClr>
              <a:buFont typeface="Arial"/>
              <a:buChar char="•"/>
            </a:pPr>
            <a:r>
              <a:rPr lang="en-US" sz="1200" b="1" spc="-5" dirty="0">
                <a:solidFill>
                  <a:schemeClr val="accent3">
                    <a:lumMod val="50000"/>
                  </a:schemeClr>
                </a:solidFill>
              </a:rPr>
              <a:t>0 to 24 hours: 52% bupivacaine and </a:t>
            </a:r>
            <a:br>
              <a:rPr lang="en-US" sz="1200" b="1" spc="-5" dirty="0">
                <a:solidFill>
                  <a:schemeClr val="accent3">
                    <a:lumMod val="50000"/>
                  </a:schemeClr>
                </a:solidFill>
              </a:rPr>
            </a:br>
            <a:r>
              <a:rPr lang="en-US" sz="1200" b="1" spc="-5" dirty="0">
                <a:solidFill>
                  <a:schemeClr val="accent3">
                    <a:lumMod val="50000"/>
                  </a:schemeClr>
                </a:solidFill>
              </a:rPr>
              <a:t>44% meloxicam released</a:t>
            </a:r>
            <a:r>
              <a:rPr lang="en-US" sz="1200" b="1" spc="-5" baseline="30000" dirty="0">
                <a:solidFill>
                  <a:schemeClr val="accent3">
                    <a:lumMod val="50000"/>
                  </a:schemeClr>
                </a:solidFill>
              </a:rPr>
              <a:t>3,a</a:t>
            </a:r>
          </a:p>
          <a:p>
            <a:pPr marL="114300" indent="-114300" defTabSz="457200">
              <a:spcBef>
                <a:spcPts val="384"/>
              </a:spcBef>
              <a:buClr>
                <a:srgbClr val="00AEEE"/>
              </a:buClr>
              <a:buFont typeface="Arial"/>
              <a:buChar char="•"/>
            </a:pPr>
            <a:r>
              <a:rPr lang="en-US" sz="1200" b="1" spc="-5" dirty="0">
                <a:solidFill>
                  <a:schemeClr val="accent3">
                    <a:lumMod val="50000"/>
                  </a:schemeClr>
                </a:solidFill>
              </a:rPr>
              <a:t>0 to 48 hours: 81% bupivacaine and </a:t>
            </a:r>
            <a:br>
              <a:rPr lang="en-US" sz="1200" b="1" spc="-5" dirty="0">
                <a:solidFill>
                  <a:schemeClr val="accent3">
                    <a:lumMod val="50000"/>
                  </a:schemeClr>
                </a:solidFill>
              </a:rPr>
            </a:br>
            <a:r>
              <a:rPr lang="en-US" sz="1200" b="1" spc="-5" dirty="0">
                <a:solidFill>
                  <a:schemeClr val="accent3">
                    <a:lumMod val="50000"/>
                  </a:schemeClr>
                </a:solidFill>
              </a:rPr>
              <a:t>81% meloxicam released</a:t>
            </a:r>
            <a:r>
              <a:rPr lang="en-US" sz="1200" b="1" spc="-5" baseline="30000" dirty="0">
                <a:solidFill>
                  <a:schemeClr val="accent3">
                    <a:lumMod val="50000"/>
                  </a:schemeClr>
                </a:solidFill>
              </a:rPr>
              <a:t>3,a</a:t>
            </a:r>
            <a:endParaRPr lang="en-US" sz="1200" b="1" spc="-5" dirty="0">
              <a:solidFill>
                <a:schemeClr val="accent3">
                  <a:lumMod val="50000"/>
                </a:schemeClr>
              </a:solidFill>
            </a:endParaRPr>
          </a:p>
          <a:p>
            <a:pPr marL="114300" indent="-114300" defTabSz="457200">
              <a:spcBef>
                <a:spcPts val="384"/>
              </a:spcBef>
              <a:buClr>
                <a:srgbClr val="00AEEE"/>
              </a:buClr>
              <a:buFont typeface="Arial"/>
              <a:buChar char="•"/>
            </a:pPr>
            <a:r>
              <a:rPr lang="en-US" sz="1200" b="1" spc="-5" dirty="0">
                <a:solidFill>
                  <a:schemeClr val="accent3">
                    <a:lumMod val="50000"/>
                  </a:schemeClr>
                </a:solidFill>
              </a:rPr>
              <a:t>0 to 72 hours: 93% bupivacaine and </a:t>
            </a:r>
            <a:br>
              <a:rPr lang="en-US" sz="1200" b="1" spc="-5" dirty="0">
                <a:solidFill>
                  <a:schemeClr val="accent3">
                    <a:lumMod val="50000"/>
                  </a:schemeClr>
                </a:solidFill>
              </a:rPr>
            </a:br>
            <a:r>
              <a:rPr lang="en-US" sz="1200" b="1" spc="-5" dirty="0">
                <a:solidFill>
                  <a:schemeClr val="accent3">
                    <a:lumMod val="50000"/>
                  </a:schemeClr>
                </a:solidFill>
              </a:rPr>
              <a:t>95% meloxicam released</a:t>
            </a:r>
            <a:r>
              <a:rPr lang="en-US" sz="1200" b="1" spc="-5" baseline="30000" dirty="0">
                <a:solidFill>
                  <a:schemeClr val="accent3">
                    <a:lumMod val="50000"/>
                  </a:schemeClr>
                </a:solidFill>
              </a:rPr>
              <a:t>3,a</a:t>
            </a:r>
            <a:endParaRPr lang="en-US" sz="1200" b="1" spc="-5" dirty="0">
              <a:solidFill>
                <a:schemeClr val="accent3">
                  <a:lumMod val="50000"/>
                </a:schemeClr>
              </a:solidFill>
            </a:endParaRPr>
          </a:p>
        </p:txBody>
      </p:sp>
      <p:sp>
        <p:nvSpPr>
          <p:cNvPr id="29" name="Rectangle 28">
            <a:extLst>
              <a:ext uri="{FF2B5EF4-FFF2-40B4-BE49-F238E27FC236}">
                <a16:creationId xmlns:a16="http://schemas.microsoft.com/office/drawing/2014/main" id="{D964FD9C-5C78-2B41-8BB5-2875D51ACAFD}"/>
              </a:ext>
            </a:extLst>
          </p:cNvPr>
          <p:cNvSpPr/>
          <p:nvPr/>
        </p:nvSpPr>
        <p:spPr>
          <a:xfrm>
            <a:off x="733099" y="130307"/>
            <a:ext cx="2904765"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noProof="0" dirty="0">
                <a:ln>
                  <a:noFill/>
                </a:ln>
                <a:solidFill>
                  <a:srgbClr val="586769"/>
                </a:solidFill>
                <a:effectLst/>
                <a:uLnTx/>
                <a:uFillTx/>
                <a:latin typeface="Arial"/>
                <a:ea typeface="+mn-ea"/>
                <a:cs typeface="+mn-cs"/>
              </a:rPr>
              <a:t>Mechanism of Action</a:t>
            </a:r>
            <a:endParaRPr kumimoji="0" lang="en-US" sz="1200" b="0" i="0" u="none" strike="noStrike" kern="1200" cap="all" spc="0" normalizeH="0" noProof="0" dirty="0">
              <a:ln>
                <a:noFill/>
              </a:ln>
              <a:solidFill>
                <a:srgbClr val="586769"/>
              </a:solidFill>
              <a:effectLst/>
              <a:uLnTx/>
              <a:uFillTx/>
              <a:latin typeface="Arial"/>
              <a:ea typeface="+mn-ea"/>
              <a:cs typeface="+mn-cs"/>
            </a:endParaRPr>
          </a:p>
        </p:txBody>
      </p:sp>
      <p:sp>
        <p:nvSpPr>
          <p:cNvPr id="27" name="Footer Placeholder 4">
            <a:extLst>
              <a:ext uri="{FF2B5EF4-FFF2-40B4-BE49-F238E27FC236}">
                <a16:creationId xmlns:a16="http://schemas.microsoft.com/office/drawing/2014/main" id="{D2FADA67-A1F9-7042-9955-2D6206841A67}"/>
              </a:ext>
            </a:extLst>
          </p:cNvPr>
          <p:cNvSpPr txBox="1">
            <a:spLocks/>
          </p:cNvSpPr>
          <p:nvPr/>
        </p:nvSpPr>
        <p:spPr>
          <a:xfrm>
            <a:off x="377554" y="6592062"/>
            <a:ext cx="1934720" cy="365125"/>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Heron Therapeutics, Inc.</a:t>
            </a:r>
          </a:p>
        </p:txBody>
      </p:sp>
    </p:spTree>
    <p:extLst>
      <p:ext uri="{BB962C8B-B14F-4D97-AF65-F5344CB8AC3E}">
        <p14:creationId xmlns:p14="http://schemas.microsoft.com/office/powerpoint/2010/main" val="3581998205"/>
      </p:ext>
    </p:extLst>
  </p:cSld>
  <p:clrMapOvr>
    <a:masterClrMapping/>
  </p:clrMapOvr>
</p:sld>
</file>

<file path=ppt/theme/theme1.xml><?xml version="1.0" encoding="utf-8"?>
<a:theme xmlns:a="http://schemas.openxmlformats.org/drawingml/2006/main" name="1_Office Theme">
  <a:themeElements>
    <a:clrScheme name="ZYN - Colors">
      <a:dk1>
        <a:srgbClr val="05192B"/>
      </a:dk1>
      <a:lt1>
        <a:srgbClr val="FFFFFF"/>
      </a:lt1>
      <a:dk2>
        <a:srgbClr val="44546A"/>
      </a:dk2>
      <a:lt2>
        <a:srgbClr val="FFCF12"/>
      </a:lt2>
      <a:accent1>
        <a:srgbClr val="49276C"/>
      </a:accent1>
      <a:accent2>
        <a:srgbClr val="00AEDA"/>
      </a:accent2>
      <a:accent3>
        <a:srgbClr val="808083"/>
      </a:accent3>
      <a:accent4>
        <a:srgbClr val="9A538F"/>
      </a:accent4>
      <a:accent5>
        <a:srgbClr val="3763AF"/>
      </a:accent5>
      <a:accent6>
        <a:srgbClr val="F58220"/>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46081</TotalTime>
  <Words>16172</Words>
  <Application>Microsoft Office PowerPoint</Application>
  <PresentationFormat>Widescreen</PresentationFormat>
  <Paragraphs>1515</Paragraphs>
  <Slides>69</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.AppleSystemUIFont</vt:lpstr>
      <vt:lpstr>Arial</vt:lpstr>
      <vt:lpstr>Calibri</vt:lpstr>
      <vt:lpstr>Helvetica</vt:lpstr>
      <vt:lpstr>Source Sans Pro</vt:lpstr>
      <vt:lpstr>1_Office Theme</vt:lpstr>
      <vt:lpstr>PowerPoint Presentation</vt:lpstr>
      <vt:lpstr>Table of Contents</vt:lpstr>
      <vt:lpstr>Indication</vt:lpstr>
      <vt:lpstr>ZYNRELEF Overview </vt:lpstr>
      <vt:lpstr>ZYNRELEF Overview (cont)</vt:lpstr>
      <vt:lpstr>  Inflammation and Postsurgical Pain</vt:lpstr>
      <vt:lpstr>Inflammation Can Inhibit the Efficacy of Local Anesthetics Such  as Bupivacaine1-3</vt:lpstr>
      <vt:lpstr>ZYNRELEF: Mechanism of Action</vt:lpstr>
      <vt:lpstr>ZYNRELEF Is Formulated and Designed for 72-hour Postoperative Analgesia1 </vt:lpstr>
      <vt:lpstr>ZYNRELEF Is Applied Without a Needle as a Single Dose1</vt:lpstr>
      <vt:lpstr>PowerPoint Presentation</vt:lpstr>
      <vt:lpstr>PowerPoint Presentation</vt:lpstr>
      <vt:lpstr>PowerPoint Presentation</vt:lpstr>
      <vt:lpstr>EPOCH 1 Bunionectomy: Phase 3 Study Design1,2 </vt:lpstr>
      <vt:lpstr>EPOCH 2 Herniorrhaphy: Phase 3 Study Design1,2 </vt:lpstr>
      <vt:lpstr>ZYNRELEF Met All Primary and Key Secondary Endpoints in Both  Phase 3 Trials (EPOCH 1 Bunionectomy and EPOCH 2 Herniorrhaphy)1-3</vt:lpstr>
      <vt:lpstr>EPOCH 1 Bunionectomy: Superior Reduction in Pain Intensity Versus SOC Bupivacaine HCl Solution Through 72 Hours, the Time When Postsurgical Pain Is Most Intense1-3</vt:lpstr>
      <vt:lpstr>EPOCH 1 Bunionectomy: Greater Pain Relief Versus SOC Bupivacaine HCl Solution1,2</vt:lpstr>
      <vt:lpstr>EPOCH 1 Bunionectomy: Reduction in Pain Intensity (AUC) Versus Placebo Greater Than That of Bupivacaine HCl Through 72 Hours1-3</vt:lpstr>
      <vt:lpstr>EPOCH 2 Herniorrhaphy: Superior Reduction in Pain Intensity Versus SOC Bupivacaine HCl Solution Through 72 Hours, the Time When Postsurgical Pain Is Most Intense1-3</vt:lpstr>
      <vt:lpstr>EPOCH 2 Herniorrhaphy: Greater Pain Relief Versus SOC Bupivacaine HCl Solution1,2</vt:lpstr>
      <vt:lpstr>EPOCH 2 Herniorrhaphy: Reduction in Pain Intensity (AUC) Versus Placebo Greater Than That of Bupivacaine HCl Solution Through 72 Hours1-3</vt:lpstr>
      <vt:lpstr>More Patients Without Severe Pain Through 72 Hours Versus SOC Bupivacaine HCl Solution</vt:lpstr>
      <vt:lpstr>Reduced Opioid Consumption Versus SOC Bupivacaine HCl Solution and Placebo Through 72 Hours </vt:lpstr>
      <vt:lpstr>Significantly More Patients Required No Opioids Through  72 Hours (Opioid-Free) Versus SOC Bupivacaine HCl Solution</vt:lpstr>
      <vt:lpstr>High Percentage of ZYNRELEF Patients Who Were Opioid-Free  at 72 Hours Remained Opioid-Free Through Day 28 Recovery </vt:lpstr>
      <vt:lpstr>Incidence of Adverse Reactions1-3</vt:lpstr>
      <vt:lpstr>Incidence of Adverse Reactions1-3</vt:lpstr>
      <vt:lpstr>Lower Overall Incidence of Opioid-Related Adverse Events (ORAEs) Compared to Saline Placebo and Bupivacaine HCl Solution1-4</vt:lpstr>
      <vt:lpstr>Phase 3 Safety Data Summary </vt:lpstr>
      <vt:lpstr>EPOCH 1 Single-Arma Follow-On (Bunionectomy): Study Design1 </vt:lpstr>
      <vt:lpstr>EPOCH 2 Single-Arma Follow-On (Herniorrhaphy): Study Design1 </vt:lpstr>
      <vt:lpstr>EPOCH 1 Single-Arma Follow-On: In Bunionectomy, ZYNRELEF  Plus a Scheduled Regimen of Oral Non-Opioid OTC Analgesics  Kept Pain in the Mild Range Through 72 Hours1-3</vt:lpstr>
      <vt:lpstr>EPOCH 2 Single-Arma Follow-On: In Herniorrhaphy, ZYNRELEF Plus a Scheduled Regimen of Oral Non-Opioid OTC Analgesics Kept Pain in the Mild Range Through 72 Hours1-5</vt:lpstr>
      <vt:lpstr>ZYNRELEF + OTC Patients Consumed 1.6 and 0.6 MME Through 72 hours in Bunionectomy and Herniorrhaphy, Respectively</vt:lpstr>
      <vt:lpstr>77% of Bunionectomy Patients and 91% of Herniorrhaphy Patients  Remained Opioid-Free Through 72 Hours and Day 28 Recovery When  Treated With ZYNRELEF + OTCa</vt:lpstr>
      <vt:lpstr>Follow-On Studies:  Incidence of Treatment-Emergent Adverse Events (TEAEs)</vt:lpstr>
      <vt:lpstr>PowerPoint Presentation</vt:lpstr>
      <vt:lpstr>EPOCH TKA: Hierarchical Testing of Key Endpoints1,2</vt:lpstr>
      <vt:lpstr>PowerPoint Presentation</vt:lpstr>
      <vt:lpstr>EPOCH TKA: Pain Intensity Score (NRS-R) Through 72 Hours Compared to Bupivacaine HCl Solution, Without Adjustment for Opioid Rescue Medication1</vt:lpstr>
      <vt:lpstr>EPOCH TKA Secondary Analysis: Greater Pain Reduction With ZYNRELEF1</vt:lpstr>
      <vt:lpstr>PowerPoint Presentation</vt:lpstr>
      <vt:lpstr>Incidence of Adverse Reactions1-3</vt:lpstr>
      <vt:lpstr>EPOCH TKA Single-Arma Follow-On Study (ZYNRELEF + Non-Opioid MMA)1,2</vt:lpstr>
      <vt:lpstr>EPOCH TKA Single-Arma Follow-On Study: ZYNRELEF Plus Non-Opioid MMA Kept Pain in the Mild Range Through 72 Hours1,b</vt:lpstr>
      <vt:lpstr>Topline Results of the EPOCH TKA Single-Arma Follow-On Study (ZYNRELEF + MMA)1</vt:lpstr>
      <vt:lpstr>EPOCH TKA Single-Arma Follow-On Study:  Incidence of Treatment-Emergent Adverse Events1</vt:lpstr>
      <vt:lpstr>ZYNRELEF as the Foundation of a Non-Opioid MMA Regimen in a Real-World Setting1,2</vt:lpstr>
      <vt:lpstr>95% of ZYNRELEF Patients Opioid-Free Through Day 15 Recovery1</vt:lpstr>
      <vt:lpstr>High Patient Satisfaction With Pain Relief in Both MMA Regimens1</vt:lpstr>
      <vt:lpstr>HOPE Hernia 1: Incidence of  Treatment-Emergent Adverse Events1</vt:lpstr>
      <vt:lpstr>Independent, Third-Party Research on ZYNRELEF</vt:lpstr>
      <vt:lpstr>ZYNRELEF Versus Joint Cocktail in Primary TKA (Retrospective, Real-World Study): Reduced Severe Pain, Opioid Consumption, and Length of Stay1</vt:lpstr>
      <vt:lpstr>Dosage and Administration </vt:lpstr>
      <vt:lpstr>ZYNRELEF Is Available in 2 Volumes Suggested Vial Size for Example Procedures1,2</vt:lpstr>
      <vt:lpstr>In Vitro Release Rates of Active Ingredients1</vt:lpstr>
      <vt:lpstr>In Vitro Release Rates of Active Ingredients1</vt:lpstr>
      <vt:lpstr>Packaging, Storage, and Handling </vt:lpstr>
      <vt:lpstr>Packaging, Storage, and Handling (cont) </vt:lpstr>
      <vt:lpstr>ZYNRELEF Is Priced to Reduce Average Cost Across the Surgical Mix</vt:lpstr>
      <vt:lpstr>ZYNRELEF Reimbursement Overview  </vt:lpstr>
      <vt:lpstr>Q1 2023 Medicare Reimbursement by SKU:  ZYNRELEF vs Exparel®a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ZYNRELEF Formulary Presentation</dc:title>
  <dc:creator>2e/Numerof</dc:creator>
  <cp:lastModifiedBy>Eric Abrams</cp:lastModifiedBy>
  <cp:revision>2724</cp:revision>
  <cp:lastPrinted>2020-02-24T18:59:11Z</cp:lastPrinted>
  <dcterms:created xsi:type="dcterms:W3CDTF">2019-03-14T21:28:53Z</dcterms:created>
  <dcterms:modified xsi:type="dcterms:W3CDTF">2023-03-31T15:37:34Z</dcterms:modified>
</cp:coreProperties>
</file>